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  <p:sldMasterId id="2147483683" r:id="rId3"/>
    <p:sldMasterId id="2147483685" r:id="rId4"/>
  </p:sldMasterIdLst>
  <p:notesMasterIdLst>
    <p:notesMasterId r:id="rId120"/>
  </p:notesMasterIdLst>
  <p:sldIdLst>
    <p:sldId id="256" r:id="rId5"/>
    <p:sldId id="257" r:id="rId6"/>
    <p:sldId id="284" r:id="rId7"/>
    <p:sldId id="271" r:id="rId8"/>
    <p:sldId id="285" r:id="rId9"/>
    <p:sldId id="298" r:id="rId10"/>
    <p:sldId id="292" r:id="rId11"/>
    <p:sldId id="299" r:id="rId12"/>
    <p:sldId id="266" r:id="rId13"/>
    <p:sldId id="265" r:id="rId14"/>
    <p:sldId id="267" r:id="rId15"/>
    <p:sldId id="263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91" r:id="rId28"/>
    <p:sldId id="290" r:id="rId29"/>
    <p:sldId id="287" r:id="rId30"/>
    <p:sldId id="286" r:id="rId31"/>
    <p:sldId id="288" r:id="rId32"/>
    <p:sldId id="282" r:id="rId33"/>
    <p:sldId id="289" r:id="rId34"/>
    <p:sldId id="261" r:id="rId35"/>
    <p:sldId id="295" r:id="rId36"/>
    <p:sldId id="301" r:id="rId37"/>
    <p:sldId id="302" r:id="rId38"/>
    <p:sldId id="26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293" r:id="rId64"/>
    <p:sldId id="294" r:id="rId65"/>
    <p:sldId id="327" r:id="rId66"/>
    <p:sldId id="296" r:id="rId67"/>
    <p:sldId id="329" r:id="rId68"/>
    <p:sldId id="330" r:id="rId69"/>
    <p:sldId id="259" r:id="rId70"/>
    <p:sldId id="260" r:id="rId71"/>
    <p:sldId id="331" r:id="rId72"/>
    <p:sldId id="332" r:id="rId73"/>
    <p:sldId id="333" r:id="rId74"/>
    <p:sldId id="264" r:id="rId75"/>
    <p:sldId id="334" r:id="rId76"/>
    <p:sldId id="335" r:id="rId77"/>
    <p:sldId id="336" r:id="rId78"/>
    <p:sldId id="268" r:id="rId79"/>
    <p:sldId id="269" r:id="rId80"/>
    <p:sldId id="270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297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258" r:id="rId119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theme" Target="theme/theme1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tableStyles" Target="tableStyles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668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542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9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588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052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187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62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883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883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883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883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435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435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435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0945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0945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351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2296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152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88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883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88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883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051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8564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6178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234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2914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2340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362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848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687A894-023D-4237-87D6-74D11C874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030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93AD5E1-5CA8-493E-88CC-4936996C4511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 dirty="0"/>
          </a:p>
        </p:txBody>
      </p:sp>
    </p:spTree>
    <p:extLst>
      <p:ext uri="{BB962C8B-B14F-4D97-AF65-F5344CB8AC3E}">
        <p14:creationId xmlns:p14="http://schemas.microsoft.com/office/powerpoint/2010/main" val="421601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BA994C-0A68-4F64-BDAE-B675475366AA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788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6728877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42621783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57DE9B7-D70E-414D-98EC-FF5CEC2FC761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283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350200-3392-431B-A64D-FCB9FCA2AA5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1789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C2CF755-E898-4F1E-8647-A0EB71EBF82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525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B02FD0-49CC-47AA-9DB1-CCFEE95494D8}"/>
              </a:ext>
            </a:extLst>
          </p:cNvPr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 dirty="0"/>
          </a:p>
        </p:txBody>
      </p:sp>
    </p:spTree>
    <p:extLst>
      <p:ext uri="{BB962C8B-B14F-4D97-AF65-F5344CB8AC3E}">
        <p14:creationId xmlns:p14="http://schemas.microsoft.com/office/powerpoint/2010/main" val="424772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9166154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075810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43628044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48153275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68761510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254AFD0-002F-45DA-AC56-FBB26B710A6C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272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800846C-E0CD-48AC-BF46-58816D3205F0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9832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рисункам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3300" spc="-38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 cap="all" spc="38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21767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1813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225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354" y="457200"/>
            <a:ext cx="7242111" cy="5715000"/>
          </a:xfrm>
        </p:spPr>
        <p:txBody>
          <a:bodyPr rtlCol="0"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8151813" y="4590288"/>
            <a:ext cx="3514564" cy="1581912"/>
          </a:xfrm>
        </p:spPr>
        <p:txBody>
          <a:bodyPr rtlCol="0"/>
          <a:lstStyle>
            <a:lvl1pPr marL="0" indent="0">
              <a:spcBef>
                <a:spcPts val="600"/>
              </a:spcBef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2CF755-E898-4F1E-8647-A0EB71EBF82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9733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22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0" y="2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1470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C0A3E-2315-7AD3-DAF2-686D03EDE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9EE259-FBD5-C938-1DFD-6C3C6591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32FA2-B553-4178-BB67-BA23974127F7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63BF57-9DD2-780D-A061-8C3AB2C0E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4618E7-E554-F990-25DD-051785A1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35242-02A6-4367-9775-1E50A1C5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281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596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3454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6956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5228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4739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8998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8188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463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3242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377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</p:sldLayoutIdLst>
  <p:transition spd="med"/>
  <p:txStyles>
    <p:titleStyle>
      <a:lvl1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1pPr>
      <a:lvl2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2pPr>
      <a:lvl3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3pPr>
      <a:lvl4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4pPr>
      <a:lvl5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5pPr>
      <a:lvl6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6pPr>
      <a:lvl7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7pPr>
      <a:lvl8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8pPr>
      <a:lvl9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8" indent="-320038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9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3F1305-4BDC-496D-90D6-7537DB313448}" type="datetime1">
              <a:rPr lang="ru-RU" noProof="0" smtClean="0"/>
              <a:t>03.04.2024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2" y="604136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A4E2DD0-D265-4F38-BE7C-C416A1709822}"/>
              </a:ext>
            </a:extLst>
          </p:cNvPr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350" noProof="0" dirty="0"/>
          </a:p>
        </p:txBody>
      </p:sp>
    </p:spTree>
    <p:extLst>
      <p:ext uri="{BB962C8B-B14F-4D97-AF65-F5344CB8AC3E}">
        <p14:creationId xmlns:p14="http://schemas.microsoft.com/office/powerpoint/2010/main" val="65996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EE471-9F4D-CB9D-8BC0-3C3F1DAC6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870A25-1309-8AF6-8BFA-C369B5D3D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4C2979-A5E8-B733-383D-F577D112AC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32FA2-B553-4178-BB67-BA23974127F7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44E53F-6516-2470-F523-07B3532F1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A9D4E9-9044-5D0C-9548-6493F53F7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35242-02A6-4367-9775-1E50A1C5CC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57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71465-B4D3-483C-8D22-FC325A933CB2}" type="datetimeFigureOut">
              <a:rPr lang="ru-RU" smtClean="0"/>
              <a:pPr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9AB8A-0980-47FD-94B7-33BAC053B2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55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1.gif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14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0.jpg"/><Relationship Id="rId5" Type="http://schemas.openxmlformats.org/officeDocument/2006/relationships/image" Target="../media/image59.jpeg"/><Relationship Id="rId4" Type="http://schemas.openxmlformats.org/officeDocument/2006/relationships/image" Target="../media/image58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gif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jp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8.jpg"/><Relationship Id="rId5" Type="http://schemas.openxmlformats.org/officeDocument/2006/relationships/image" Target="../media/image77.png"/><Relationship Id="rId4" Type="http://schemas.openxmlformats.org/officeDocument/2006/relationships/image" Target="../media/image7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7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9.png"/><Relationship Id="rId4" Type="http://schemas.openxmlformats.org/officeDocument/2006/relationships/image" Target="../media/image9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5.jpg"/><Relationship Id="rId4" Type="http://schemas.openxmlformats.org/officeDocument/2006/relationships/image" Target="../media/image10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1.jpg"/><Relationship Id="rId4" Type="http://schemas.openxmlformats.org/officeDocument/2006/relationships/image" Target="../media/image11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7" Type="http://schemas.openxmlformats.org/officeDocument/2006/relationships/image" Target="../media/image1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5.jpeg"/><Relationship Id="rId5" Type="http://schemas.openxmlformats.org/officeDocument/2006/relationships/image" Target="../media/image114.jpg"/><Relationship Id="rId4" Type="http://schemas.openxmlformats.org/officeDocument/2006/relationships/image" Target="../media/image11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9.jpg"/><Relationship Id="rId4" Type="http://schemas.openxmlformats.org/officeDocument/2006/relationships/image" Target="../media/image11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3.jpg"/><Relationship Id="rId4" Type="http://schemas.openxmlformats.org/officeDocument/2006/relationships/image" Target="../media/image1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7.JPG"/><Relationship Id="rId4" Type="http://schemas.openxmlformats.org/officeDocument/2006/relationships/image" Target="../media/image1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2.JPG"/><Relationship Id="rId4" Type="http://schemas.openxmlformats.org/officeDocument/2006/relationships/image" Target="../media/image15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1.jpg"/><Relationship Id="rId4" Type="http://schemas.openxmlformats.org/officeDocument/2006/relationships/image" Target="../media/image160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4.jpeg"/><Relationship Id="rId4" Type="http://schemas.openxmlformats.org/officeDocument/2006/relationships/image" Target="../media/image16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3" Type="http://schemas.openxmlformats.org/officeDocument/2006/relationships/image" Target="../media/image165.jpeg"/><Relationship Id="rId7" Type="http://schemas.openxmlformats.org/officeDocument/2006/relationships/image" Target="../media/image16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8.jpe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3.jpeg"/><Relationship Id="rId4" Type="http://schemas.openxmlformats.org/officeDocument/2006/relationships/image" Target="../media/image17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3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3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3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3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3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3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3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eg"/><Relationship Id="rId1" Type="http://schemas.openxmlformats.org/officeDocument/2006/relationships/slideLayout" Target="../slideLayouts/slideLayout3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3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3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3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3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3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3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3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3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3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3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3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3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3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3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3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jpeg"/><Relationship Id="rId1" Type="http://schemas.openxmlformats.org/officeDocument/2006/relationships/slideLayout" Target="../slideLayouts/slideLayout3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3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3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3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3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3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3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3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3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jpeg"/><Relationship Id="rId1" Type="http://schemas.openxmlformats.org/officeDocument/2006/relationships/slideLayout" Target="../slideLayouts/slideLayout3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jpeg"/><Relationship Id="rId1" Type="http://schemas.openxmlformats.org/officeDocument/2006/relationships/slideLayout" Target="../slideLayouts/slideLayout3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3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sv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15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3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3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image" Target="../media/image219.jpeg"/><Relationship Id="rId1" Type="http://schemas.openxmlformats.org/officeDocument/2006/relationships/slideLayout" Target="../slideLayouts/slideLayout3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34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3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34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jpe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3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jpe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31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34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37.png"/><Relationship Id="rId4" Type="http://schemas.openxmlformats.org/officeDocument/2006/relationships/image" Target="../media/image236.pn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5363370" y="876390"/>
            <a:ext cx="6401092" cy="431344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4000" b="1" dirty="0">
                <a:solidFill>
                  <a:srgbClr val="1D3152"/>
                </a:solidFill>
              </a:rPr>
              <a:t>Фестиваль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4000" b="1" dirty="0">
                <a:solidFill>
                  <a:srgbClr val="1D3152"/>
                </a:solidFill>
              </a:rPr>
              <a:t>педагогических и управленческих проектов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4000" b="1" dirty="0">
                <a:solidFill>
                  <a:srgbClr val="1D3152"/>
                </a:solidFill>
              </a:rPr>
              <a:t>«Маленькими шагами к большому будущему»</a:t>
            </a:r>
            <a:endParaRPr sz="4000" b="1" dirty="0">
              <a:solidFill>
                <a:srgbClr val="1D3152"/>
              </a:solidFill>
            </a:endParaRPr>
          </a:p>
        </p:txBody>
      </p:sp>
      <p:sp>
        <p:nvSpPr>
          <p:cNvPr id="4" name="Shape 56">
            <a:extLst>
              <a:ext uri="{FF2B5EF4-FFF2-40B4-BE49-F238E27FC236}">
                <a16:creationId xmlns:a16="http://schemas.microsoft.com/office/drawing/2014/main" id="{3A6AB1B8-C1A8-40FA-BAFE-B3AAC08176A9}"/>
              </a:ext>
            </a:extLst>
          </p:cNvPr>
          <p:cNvSpPr/>
          <p:nvPr/>
        </p:nvSpPr>
        <p:spPr>
          <a:xfrm>
            <a:off x="5363370" y="5556882"/>
            <a:ext cx="4695699" cy="424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/>
            </a:pPr>
            <a:r>
              <a:rPr lang="ru-RU" sz="2400" b="1" dirty="0"/>
              <a:t>03.04.2024</a:t>
            </a:r>
            <a:endParaRPr sz="2400" b="1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9596328" y="506601"/>
            <a:ext cx="1998879" cy="1308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960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ln w="9525">
                  <a:noFill/>
                </a:ln>
                <a:solidFill/>
              </a:defRPr>
            </a:pPr>
            <a:r>
              <a:rPr sz="9600" dirty="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</a:rPr>
              <a:t>01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4D2BB0-AAB6-4DC4-A499-53BE4BDBB8F6}"/>
              </a:ext>
            </a:extLst>
          </p:cNvPr>
          <p:cNvSpPr/>
          <p:nvPr/>
        </p:nvSpPr>
        <p:spPr>
          <a:xfrm>
            <a:off x="4499767" y="3947790"/>
            <a:ext cx="68190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Надеждина Екатерина Александровна, старший воспитатель </a:t>
            </a:r>
          </a:p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Чередникова Лариса Викторовна, заместитель директора по УВР 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МАОУ «Гимназия №2» городского округа Щёлково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9904ED-1902-4F8B-9677-75FA4E627AFD}"/>
              </a:ext>
            </a:extLst>
          </p:cNvPr>
          <p:cNvSpPr/>
          <p:nvPr/>
        </p:nvSpPr>
        <p:spPr>
          <a:xfrm>
            <a:off x="773145" y="740315"/>
            <a:ext cx="88231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Преемственность в работе детского сада и школы как условие успешной адаптации детей к школьному образованию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CB72F-8396-2A98-6E6E-150D0FC1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Поступление в школу –  новый этап в развитии малыша</a:t>
            </a:r>
            <a:endParaRPr lang="ru-RU"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0DE300B-1E6C-40C8-B647-484098111CB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000" y="3297693"/>
            <a:ext cx="3018513" cy="301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4DB9443-A48F-E467-8768-5E1C2F61D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000" y="1388818"/>
            <a:ext cx="4230000" cy="510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ACB20A-AAE9-710C-D716-E38FF6186E29}"/>
              </a:ext>
            </a:extLst>
          </p:cNvPr>
          <p:cNvSpPr txBox="1"/>
          <p:nvPr/>
        </p:nvSpPr>
        <p:spPr>
          <a:xfrm>
            <a:off x="291000" y="2305615"/>
            <a:ext cx="3105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формы деятельности;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Иной стиль общения со сверстниками и взрослыми;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 перестраиваться…</a:t>
            </a:r>
          </a:p>
        </p:txBody>
      </p:sp>
    </p:spTree>
    <p:extLst>
      <p:ext uri="{BB962C8B-B14F-4D97-AF65-F5344CB8AC3E}">
        <p14:creationId xmlns:p14="http://schemas.microsoft.com/office/powerpoint/2010/main" val="49065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преемственность?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067"/>
                    </a14:imgEffect>
                    <a14:imgEffect>
                      <a14:saturation sat="15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597" b="15908"/>
          <a:stretch/>
        </p:blipFill>
        <p:spPr>
          <a:xfrm>
            <a:off x="134108" y="1628809"/>
            <a:ext cx="5350481" cy="3464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000" y="1764000"/>
            <a:ext cx="4679998" cy="35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001" y="5274000"/>
            <a:ext cx="2802598" cy="137074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91000" y="5149316"/>
            <a:ext cx="43650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Преемственность – непрерывный процесс воспитания и обучения ребенка.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91000" y="1282549"/>
            <a:ext cx="697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Школа и детский сад – два смежных звена в системе образования. 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000" y="2457043"/>
            <a:ext cx="1362075" cy="13049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5555903" y="3702806"/>
            <a:ext cx="136207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7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C79FD-EA40-198F-CE94-0436D714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проекта.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AF0DE19-AC46-67FD-2A2A-DA880CAA3D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1653"/>
            <a:ext cx="4168725" cy="305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D6FD04-93FF-879A-EE82-5787DDBB748C}"/>
              </a:ext>
            </a:extLst>
          </p:cNvPr>
          <p:cNvSpPr txBox="1"/>
          <p:nvPr/>
        </p:nvSpPr>
        <p:spPr>
          <a:xfrm>
            <a:off x="150535" y="5805584"/>
            <a:ext cx="4309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нетерпением ждут первого учебного дня</a:t>
            </a:r>
            <a:endParaRPr lang="ru-RU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EA760F1-F4BB-341F-B18B-1B1AEAE49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70" y="1904055"/>
            <a:ext cx="2033260" cy="15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A786202-4884-D0DF-64D8-FF392D33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726" y="1739682"/>
            <a:ext cx="3254994" cy="272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737363-C072-B181-8614-9EC0FE8F7ECE}"/>
              </a:ext>
            </a:extLst>
          </p:cNvPr>
          <p:cNvSpPr txBox="1"/>
          <p:nvPr/>
        </p:nvSpPr>
        <p:spPr>
          <a:xfrm>
            <a:off x="3641628" y="4525290"/>
            <a:ext cx="4309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другие нервничают по поводу поступления в школу</a:t>
            </a:r>
            <a:endParaRPr lang="ru-RU" dirty="0"/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3328B1C0-6F7E-849A-09D4-AC4BDAFA9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75"/>
          <a:stretch/>
        </p:blipFill>
        <p:spPr bwMode="auto">
          <a:xfrm>
            <a:off x="8170369" y="2439000"/>
            <a:ext cx="3066834" cy="295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8BD3B0-F914-1F78-0538-4EE3635BAF67}"/>
              </a:ext>
            </a:extLst>
          </p:cNvPr>
          <p:cNvSpPr txBox="1"/>
          <p:nvPr/>
        </p:nvSpPr>
        <p:spPr>
          <a:xfrm>
            <a:off x="7423720" y="5618545"/>
            <a:ext cx="4635000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93370"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третьи вообще не хотят идти учиться.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FC6186-CEB3-F05F-FAE1-D3AC48C4F99F}"/>
              </a:ext>
            </a:extLst>
          </p:cNvPr>
          <p:cNvSpPr txBox="1"/>
          <p:nvPr/>
        </p:nvSpPr>
        <p:spPr>
          <a:xfrm>
            <a:off x="47232" y="1383617"/>
            <a:ext cx="60936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Адаптация к школе у всех происходит по-разному: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4264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94DC48E9-2F0E-4594-AF75-1C23AC949004}"/>
              </a:ext>
            </a:extLst>
          </p:cNvPr>
          <p:cNvSpPr/>
          <p:nvPr/>
        </p:nvSpPr>
        <p:spPr>
          <a:xfrm>
            <a:off x="7175324" y="1300331"/>
            <a:ext cx="3153310" cy="2435335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Обеспечить систему непрерывного образования с учетом возрастных особенностей дошкольников и первоклассников</a:t>
            </a:r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E670524-D1D0-4F30-86FD-9573BA0D5194}"/>
              </a:ext>
            </a:extLst>
          </p:cNvPr>
          <p:cNvSpPr/>
          <p:nvPr/>
        </p:nvSpPr>
        <p:spPr>
          <a:xfrm>
            <a:off x="5034352" y="3224758"/>
            <a:ext cx="2972677" cy="281757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Всестороннее развить детей, позволяющее им в дальнейшем успешно овладеть школьной программой</a:t>
            </a:r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D42709F-DBA9-40DF-A739-37054C0DBA64}"/>
              </a:ext>
            </a:extLst>
          </p:cNvPr>
          <p:cNvSpPr/>
          <p:nvPr/>
        </p:nvSpPr>
        <p:spPr>
          <a:xfrm>
            <a:off x="2905260" y="1318270"/>
            <a:ext cx="2818078" cy="26145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Вовлекать родителей будущих первоклассников в образовательный и воспитательный процессы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44C99A9B-BB65-4166-A0E9-C61C6A9C0CD2}"/>
              </a:ext>
            </a:extLst>
          </p:cNvPr>
          <p:cNvSpPr/>
          <p:nvPr/>
        </p:nvSpPr>
        <p:spPr>
          <a:xfrm>
            <a:off x="1186528" y="3562023"/>
            <a:ext cx="2637743" cy="24803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Формировать предпосылки для успешной адаптации старших дошкольников к школьному обучению</a:t>
            </a:r>
            <a:endParaRPr lang="ru-RU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D21FADDD-1F37-4E88-AD48-39FF26C15A4C}"/>
              </a:ext>
            </a:extLst>
          </p:cNvPr>
          <p:cNvSpPr/>
          <p:nvPr/>
        </p:nvSpPr>
        <p:spPr>
          <a:xfrm>
            <a:off x="34218" y="1479417"/>
            <a:ext cx="2548467" cy="22107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Реализовать работу в системе преемственности дошкольного отделения и Гимназии;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Равнобедренный треугольник 35">
            <a:extLst>
              <a:ext uri="{FF2B5EF4-FFF2-40B4-BE49-F238E27FC236}">
                <a16:creationId xmlns:a16="http://schemas.microsoft.com/office/drawing/2014/main" id="{F9C227B1-9163-4347-B210-210F8D4AB951}"/>
              </a:ext>
            </a:extLst>
          </p:cNvPr>
          <p:cNvSpPr/>
          <p:nvPr/>
        </p:nvSpPr>
        <p:spPr>
          <a:xfrm rot="3611852">
            <a:off x="3299735" y="3700267"/>
            <a:ext cx="720991" cy="524088"/>
          </a:xfrm>
          <a:prstGeom prst="triangle">
            <a:avLst>
              <a:gd name="adj" fmla="val 486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Равнобедренный треугольник 47">
            <a:extLst>
              <a:ext uri="{FF2B5EF4-FFF2-40B4-BE49-F238E27FC236}">
                <a16:creationId xmlns:a16="http://schemas.microsoft.com/office/drawing/2014/main" id="{BB40BDE4-5286-4510-95D5-97826A4DD41B}"/>
              </a:ext>
            </a:extLst>
          </p:cNvPr>
          <p:cNvSpPr/>
          <p:nvPr/>
        </p:nvSpPr>
        <p:spPr>
          <a:xfrm rot="8421698">
            <a:off x="4919953" y="3484593"/>
            <a:ext cx="909501" cy="661116"/>
          </a:xfrm>
          <a:prstGeom prst="triangle">
            <a:avLst>
              <a:gd name="adj" fmla="val 486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Равнобедренный треугольник 49">
            <a:extLst>
              <a:ext uri="{FF2B5EF4-FFF2-40B4-BE49-F238E27FC236}">
                <a16:creationId xmlns:a16="http://schemas.microsoft.com/office/drawing/2014/main" id="{CB22D038-4DA3-4F41-A3C8-60B52C546407}"/>
              </a:ext>
            </a:extLst>
          </p:cNvPr>
          <p:cNvSpPr/>
          <p:nvPr/>
        </p:nvSpPr>
        <p:spPr>
          <a:xfrm rot="1582437">
            <a:off x="6564919" y="2769603"/>
            <a:ext cx="1010329" cy="734409"/>
          </a:xfrm>
          <a:prstGeom prst="triangle">
            <a:avLst>
              <a:gd name="adj" fmla="val 486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Равнобедренный треугольник 101">
            <a:extLst>
              <a:ext uri="{FF2B5EF4-FFF2-40B4-BE49-F238E27FC236}">
                <a16:creationId xmlns:a16="http://schemas.microsoft.com/office/drawing/2014/main" id="{0D2807B7-AE8F-4435-B853-C8B712A5368C}"/>
              </a:ext>
            </a:extLst>
          </p:cNvPr>
          <p:cNvSpPr/>
          <p:nvPr/>
        </p:nvSpPr>
        <p:spPr>
          <a:xfrm rot="7944728">
            <a:off x="1643841" y="3352143"/>
            <a:ext cx="577468" cy="419761"/>
          </a:xfrm>
          <a:prstGeom prst="triangle">
            <a:avLst>
              <a:gd name="adj" fmla="val 4865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6CFDAE-9E18-4FBD-9B00-859EEE42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3" y="-738632"/>
            <a:ext cx="10342800" cy="2722634"/>
          </a:xfrm>
        </p:spPr>
        <p:txBody>
          <a:bodyPr>
            <a:normAutofit/>
          </a:bodyPr>
          <a:lstStyle/>
          <a:p>
            <a:r>
              <a:rPr lang="ru-RU" sz="3200" dirty="0"/>
              <a:t>Цель: подготовка детей к обучению в школе и успешной адаптации при переходе из детского сада в школу.</a:t>
            </a:r>
          </a:p>
        </p:txBody>
      </p:sp>
      <p:sp>
        <p:nvSpPr>
          <p:cNvPr id="6" name="Равнобедренный треугольник 5"/>
          <p:cNvSpPr/>
          <p:nvPr/>
        </p:nvSpPr>
        <p:spPr>
          <a:xfrm rot="7926581">
            <a:off x="9720471" y="2909744"/>
            <a:ext cx="1029405" cy="692261"/>
          </a:xfrm>
          <a:prstGeom prst="triangle">
            <a:avLst>
              <a:gd name="adj" fmla="val 49403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D21FADDD-1F37-4E88-AD48-39FF26C15A4C}"/>
              </a:ext>
            </a:extLst>
          </p:cNvPr>
          <p:cNvSpPr/>
          <p:nvPr/>
        </p:nvSpPr>
        <p:spPr>
          <a:xfrm>
            <a:off x="9137776" y="3376924"/>
            <a:ext cx="2964011" cy="230164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Увлечь детей детского сада перспективой школьного обучения, вызвать желание учиться в школе.     </a:t>
            </a:r>
            <a:endParaRPr lang="ru-RU" sz="1600" dirty="0"/>
          </a:p>
        </p:txBody>
      </p:sp>
      <p:pic>
        <p:nvPicPr>
          <p:cNvPr id="14" name="Picture 8" descr="Школьница и школьник, держа учебники и размахивая руками в знак картины на  стену • картины Картинки, Картинки, Картинки | myloview.r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0"/>
          <a:stretch/>
        </p:blipFill>
        <p:spPr bwMode="auto">
          <a:xfrm>
            <a:off x="145347" y="4958999"/>
            <a:ext cx="888642" cy="146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6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Подготовительный этап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4" name="Объект 3" descr="C:\Users\User\Desktop\da90f50e-af25-42e7-83c6-ea2d052021d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34" b="19495"/>
          <a:stretch/>
        </p:blipFill>
        <p:spPr bwMode="auto">
          <a:xfrm>
            <a:off x="360000" y="1944000"/>
            <a:ext cx="5235452" cy="43685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6000" y="338400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Познакомили родителей с учителями, которые будут набирать первые классы. 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Познакомили с основными правилами приема в образовательное учреждение, раскрыли содержательную сторону учебного процесса.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0264" y="1297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Встреча учителей выпускных 4-х классов с родителями будущих первоклассников</a:t>
            </a:r>
          </a:p>
        </p:txBody>
      </p:sp>
    </p:spTree>
    <p:extLst>
      <p:ext uri="{BB962C8B-B14F-4D97-AF65-F5344CB8AC3E}">
        <p14:creationId xmlns:p14="http://schemas.microsoft.com/office/powerpoint/2010/main" val="396182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00" y="279000"/>
            <a:ext cx="10342800" cy="1325563"/>
          </a:xfrm>
        </p:spPr>
        <p:txBody>
          <a:bodyPr>
            <a:normAutofit fontScale="90000"/>
          </a:bodyPr>
          <a:lstStyle/>
          <a:p>
            <a:r>
              <a:rPr lang="ru-RU" sz="4900" dirty="0"/>
              <a:t>Подготовительный этап </a:t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36000" y="1359000"/>
            <a:ext cx="450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Работники дошкольных учреждений должны хорошо знать требования, которые предъявляются детям в первом классе, и в соответствии с ними готовить старших дошкольников к систематическому обучению.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66000" y="1343282"/>
            <a:ext cx="657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/>
              <a:t>Учитель начальной школы для повышения эффективности обучения использует игровые приемы, часто применяемые в детском саду; воспитатель детского сада включает в процесс обучения специальные учебные задания, упражнения, постепенно усложняя их, и тем самым формирует у дошкольников предпосылки учебной деятельности. </a:t>
            </a:r>
          </a:p>
        </p:txBody>
      </p:sp>
      <p:pic>
        <p:nvPicPr>
          <p:cNvPr id="1026" name="Picture 2" descr="СУПЕР АКЦИЯ ДЛЯ СУПЕР УБОРКИ!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56000" y="3097608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УПЕР АКЦИЯ ДЛЯ СУПЕР УБОРКИ!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76000" y="4337252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075" y="3468316"/>
            <a:ext cx="1781175" cy="25622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286" y="3468316"/>
            <a:ext cx="3281428" cy="246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E4A6286-6A7E-499F-B178-8E679457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Практика СП «Детский сад «Жемчужина» и «Гимназия №2»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1000" y="1388818"/>
            <a:ext cx="855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Две линии по которым идет установление связи дошкольного отделения и школы: </a:t>
            </a:r>
            <a:endParaRPr lang="ru-RU" b="1" dirty="0"/>
          </a:p>
        </p:txBody>
      </p:sp>
      <p:sp>
        <p:nvSpPr>
          <p:cNvPr id="3" name="Пятиугольник 2"/>
          <p:cNvSpPr/>
          <p:nvPr/>
        </p:nvSpPr>
        <p:spPr>
          <a:xfrm>
            <a:off x="2946000" y="2497001"/>
            <a:ext cx="7560000" cy="765000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тесный контакт педагогических коллективов детского сада и школы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2946000" y="4286629"/>
            <a:ext cx="7560000" cy="765000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сближение дошкольников и учеников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Смайлик &quot;Рукопожатие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0" y="22590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Смайлик &quot;Рукопожатие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0" y="39735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Школьница и школьник, держа учебники и размахивая руками в знак картины на  стену • картины Картинки, Картинки, Картинки | myloview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0"/>
          <a:stretch/>
        </p:blipFill>
        <p:spPr bwMode="auto">
          <a:xfrm>
            <a:off x="10633800" y="4669129"/>
            <a:ext cx="128220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65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D8FF0-30C2-49C2-B43E-5FA1B956C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Формы связи между этими педагогическими коллективами: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6000" y="1224000"/>
            <a:ext cx="3995615" cy="2996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91000" y="43290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Совместное обсуждение и изучение программы 1 класса и программы дошкольного образования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4000"/>
            <a:ext cx="3870000" cy="290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000" y="1224000"/>
            <a:ext cx="3870000" cy="290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F3881-357C-4FCA-874F-76CC5721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Открытые занятия в подготовительных к школе группах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E003569-579D-4285-B007-005B990FF1A5}"/>
              </a:ext>
            </a:extLst>
          </p:cNvPr>
          <p:cNvSpPr txBox="1">
            <a:spLocks/>
          </p:cNvSpPr>
          <p:nvPr/>
        </p:nvSpPr>
        <p:spPr>
          <a:xfrm>
            <a:off x="4536800" y="2428558"/>
            <a:ext cx="3330000" cy="3467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0" y="1629000"/>
            <a:ext cx="4958507" cy="3718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000" y="1373569"/>
            <a:ext cx="5376886" cy="4201750"/>
          </a:xfrm>
          <a:prstGeom prst="rect">
            <a:avLst/>
          </a:prstGeom>
        </p:spPr>
      </p:pic>
      <p:pic>
        <p:nvPicPr>
          <p:cNvPr id="9" name="Picture 8" descr="Школьница и школьник, держа учебники и размахивая руками в знак картины на  стену • картины Картинки, Картинки, Картинки | myloview.ru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0"/>
          <a:stretch/>
        </p:blipFill>
        <p:spPr bwMode="auto">
          <a:xfrm>
            <a:off x="235253" y="5454000"/>
            <a:ext cx="685747" cy="113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6418" y="5454000"/>
            <a:ext cx="901468" cy="13543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3800" y="56974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Ознакомление учителей с формами работы в подготовительной группе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52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50ECA6-2C10-42CC-8823-AE3421095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Открытые уроки в первых классах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6000" y="56096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Наблюдение воспитателей за своими воспитанниками в первые месяцы обучения в школе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00" y="1579603"/>
            <a:ext cx="5184000" cy="3888000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0" y="1510704"/>
            <a:ext cx="5465233" cy="4098925"/>
          </a:xfrm>
        </p:spPr>
      </p:pic>
    </p:spTree>
    <p:extLst>
      <p:ext uri="{BB962C8B-B14F-4D97-AF65-F5344CB8AC3E}">
        <p14:creationId xmlns:p14="http://schemas.microsoft.com/office/powerpoint/2010/main" val="214543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57" y="1306389"/>
            <a:ext cx="5214568" cy="3915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4274" t="34615" r="-4274" b="-3846"/>
          <a:stretch/>
        </p:blipFill>
        <p:spPr>
          <a:xfrm>
            <a:off x="5710268" y="1306389"/>
            <a:ext cx="4660732" cy="4192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3494" t="54921" r="54429" b="4725"/>
          <a:stretch/>
        </p:blipFill>
        <p:spPr>
          <a:xfrm>
            <a:off x="9921000" y="5342360"/>
            <a:ext cx="1892898" cy="136155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365" y="256469"/>
            <a:ext cx="10342800" cy="1325563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Диагностика детей на готовность к обучению в школе</a:t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2731" y="5592497"/>
            <a:ext cx="6483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Взаимосвязь психологических служб детского сада и школы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403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098" t="18658" r="20888" b="8848"/>
          <a:stretch/>
        </p:blipFill>
        <p:spPr>
          <a:xfrm>
            <a:off x="156000" y="1403354"/>
            <a:ext cx="7086000" cy="46915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86000" y="2124000"/>
            <a:ext cx="4455000" cy="325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Заполните таблицу по 5-ти бальной системе где: 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балл – низкий уровень сформированности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балла – уровень сформированности ниже среднего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балла – средний уровень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балла – выше среднего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баллов – высокий уровень сформированности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колонке «Дополнительное образование» проставляется знак в соответствии с направлением: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– спортивная секция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– кружок образовательной направленности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– кружок культурологической направленности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Колонки «Примечания психолога» и «Примечания логопеда» заполняются специалистами при наличии справок (либо подозрений).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92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00" y="63255"/>
            <a:ext cx="8820000" cy="890745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между детьми подготовительной группы и школьниками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" y="1359000"/>
            <a:ext cx="5981305" cy="3419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500" y="2754000"/>
            <a:ext cx="5691000" cy="3224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16000" y="5183606"/>
            <a:ext cx="39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Интервью с первоклашками</a:t>
            </a:r>
          </a:p>
        </p:txBody>
      </p:sp>
    </p:spTree>
    <p:extLst>
      <p:ext uri="{BB962C8B-B14F-4D97-AF65-F5344CB8AC3E}">
        <p14:creationId xmlns:p14="http://schemas.microsoft.com/office/powerpoint/2010/main" val="23451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3255"/>
            <a:ext cx="110460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между детьми подготовительной группы и школьниками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000" y="2317697"/>
            <a:ext cx="3375000" cy="43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36000" y="1388818"/>
            <a:ext cx="981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</a:rPr>
              <a:t>В рамках взаимосвязи между школой и детским садом учащиеся 1 класса показали воспитанникам старшего дошкольного возраста сценку о важности полезного питания «Спор овощей»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99" y="2312148"/>
            <a:ext cx="3244161" cy="43255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000" y="2305524"/>
            <a:ext cx="3249130" cy="4332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Улыбка гифки, анимированные GIF изображения улыбка - скачать гиф картинки  на GIF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242" y="1314000"/>
            <a:ext cx="1222500" cy="91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1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между детьми подготовительной группы и школьниками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658" y="2889494"/>
            <a:ext cx="3964684" cy="2973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2" y="1629000"/>
            <a:ext cx="4092000" cy="306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000" y="3519000"/>
            <a:ext cx="4137000" cy="3102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14000" y="5863007"/>
            <a:ext cx="7894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22222"/>
                </a:solidFill>
                <a:latin typeface="Times New Roman" panose="02020603050405020304" pitchFamily="18" charset="0"/>
              </a:rPr>
              <a:t>В рамках взаимосвязи между школой и детским садом дети подготовительной к школе группы показали сказку «Заюшкина избушка» ученикам 1 класса.</a:t>
            </a:r>
            <a:endParaRPr lang="ru-RU" dirty="0"/>
          </a:p>
        </p:txBody>
      </p:sp>
      <p:pic>
        <p:nvPicPr>
          <p:cNvPr id="1030" name="Picture 6" descr="Гифки Аплодисменты - 121 GIF анимация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000" y="1529602"/>
            <a:ext cx="2190425" cy="164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1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Связь между детьми подготовительной группы и школьниками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56" y="2439000"/>
            <a:ext cx="3964684" cy="29735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769" y="2431494"/>
            <a:ext cx="3960000" cy="297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000" y="2431494"/>
            <a:ext cx="3849368" cy="2970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71000" y="1261057"/>
            <a:ext cx="936000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555555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организации работы преемственности детского сада и школы в СП «Детский сад «Жемчужина» была проведена «Детская пресс – конференция «ПРО ШКОЛУ».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00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0" y="1259219"/>
            <a:ext cx="3831657" cy="2873743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Связь между детьми подготовительной группы и школьниками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916" y="1258149"/>
            <a:ext cx="3833084" cy="28748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4000"/>
            <a:ext cx="3875387" cy="29089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9" y="4194000"/>
            <a:ext cx="3462115" cy="2598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828" y="4194000"/>
            <a:ext cx="3465000" cy="25987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000" y="4194000"/>
            <a:ext cx="3465000" cy="25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0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prstClr val="white"/>
                </a:solidFill>
              </a:rPr>
              <a:t>Связь между детьми подготовительной группы и школьниками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0" y="1115641"/>
            <a:ext cx="3936000" cy="2952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272" y="1144788"/>
            <a:ext cx="3825000" cy="29506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000" y="1072944"/>
            <a:ext cx="3780000" cy="30373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5" y="4124530"/>
            <a:ext cx="3726905" cy="25597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410" y="4124530"/>
            <a:ext cx="3394013" cy="25455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60998" y="4256616"/>
            <a:ext cx="4320001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преемственности детского сада и школы, а также профориентации ученики 6 класса и дети старшего дошкольного возраста вновь встретились вместе в стенах детского сада «Жемчужина».</a:t>
            </a:r>
          </a:p>
        </p:txBody>
      </p:sp>
    </p:spTree>
    <p:extLst>
      <p:ext uri="{BB962C8B-B14F-4D97-AF65-F5344CB8AC3E}">
        <p14:creationId xmlns:p14="http://schemas.microsoft.com/office/powerpoint/2010/main" val="174243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prstClr val="white"/>
                </a:solidFill>
              </a:rPr>
              <a:t>Связь между детьми подготовительной группы и школьниками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" y="999000"/>
            <a:ext cx="3840000" cy="2880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000" y="999000"/>
            <a:ext cx="3869479" cy="2902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57" y="999000"/>
            <a:ext cx="3908743" cy="2934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34" y="3957895"/>
            <a:ext cx="3908766" cy="2880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000" y="3945209"/>
            <a:ext cx="3869479" cy="290210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35253" y="3972974"/>
            <a:ext cx="346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Ученики старших классов пришли в гости к дошколятам с познавательной сценкой о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равилах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орожного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вижения</a:t>
            </a:r>
            <a:endParaRPr lang="ru-RU" dirty="0"/>
          </a:p>
        </p:txBody>
      </p:sp>
      <p:pic>
        <p:nvPicPr>
          <p:cNvPr id="10" name="Picture 8" descr="Школьница и школьник, держа учебники и размахивая руками в знак картины на  стену • картины Картинки, Картинки, Картинки | myloview.ru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70"/>
          <a:stretch/>
        </p:blipFill>
        <p:spPr bwMode="auto">
          <a:xfrm>
            <a:off x="235253" y="5454000"/>
            <a:ext cx="685747" cy="113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81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День учителя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425" y="1345724"/>
            <a:ext cx="4321082" cy="32435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00" y="1269000"/>
            <a:ext cx="3263193" cy="24494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35" y="4204312"/>
            <a:ext cx="3283967" cy="2465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8" b="8662"/>
          <a:stretch/>
        </p:blipFill>
        <p:spPr>
          <a:xfrm>
            <a:off x="8706000" y="1058252"/>
            <a:ext cx="3015000" cy="28224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1" b="7350"/>
          <a:stretch/>
        </p:blipFill>
        <p:spPr>
          <a:xfrm>
            <a:off x="8725742" y="4104000"/>
            <a:ext cx="3067771" cy="25208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4014" r="20553"/>
          <a:stretch/>
        </p:blipFill>
        <p:spPr>
          <a:xfrm>
            <a:off x="4836000" y="4712519"/>
            <a:ext cx="2564460" cy="1912307"/>
          </a:xfrm>
          <a:prstGeom prst="rect">
            <a:avLst/>
          </a:prstGeom>
        </p:spPr>
      </p:pic>
      <p:pic>
        <p:nvPicPr>
          <p:cNvPr id="3078" name="Picture 6" descr="▷ Розы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6086">
            <a:off x="3716324" y="4546478"/>
            <a:ext cx="1022426" cy="182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▷ Розы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7867">
            <a:off x="7828024" y="4652439"/>
            <a:ext cx="1038963" cy="185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▷ Розы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65" y="1599010"/>
            <a:ext cx="1071725" cy="1909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▷ Розы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242" y="391169"/>
            <a:ext cx="1290994" cy="229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▷ Розы: Анимированные картинки, гифки и анимация - 100% БЕСПЛАТНО!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654" y="84729"/>
            <a:ext cx="719979" cy="128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20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Экскурсия в школу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" y="1222713"/>
            <a:ext cx="3250412" cy="2439841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99" y="1134001"/>
            <a:ext cx="3422739" cy="25670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999" y="1134001"/>
            <a:ext cx="3484863" cy="26158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99" y="3807611"/>
            <a:ext cx="3789277" cy="28449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000" y="3846331"/>
            <a:ext cx="3769175" cy="28268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4" y="3807610"/>
            <a:ext cx="3763266" cy="282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2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Конкурс «Старая пластинка»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1000" y="1724577"/>
            <a:ext cx="1323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Дошколята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000" y="4402972"/>
            <a:ext cx="3166983" cy="2250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2" t="3666" r="23702" b="12017"/>
          <a:stretch/>
        </p:blipFill>
        <p:spPr>
          <a:xfrm>
            <a:off x="8301000" y="1539000"/>
            <a:ext cx="3330000" cy="24706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0" t="10577" r="22115"/>
          <a:stretch/>
        </p:blipFill>
        <p:spPr>
          <a:xfrm>
            <a:off x="4441766" y="3834000"/>
            <a:ext cx="3022050" cy="25391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91000" y="3069000"/>
            <a:ext cx="134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Гимназисты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6110" y="1356907"/>
            <a:ext cx="2581275" cy="17716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0" y="2463661"/>
            <a:ext cx="3947950" cy="3372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241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Новогоднее развлечение </a:t>
            </a:r>
          </a:p>
        </p:txBody>
      </p:sp>
      <p:pic>
        <p:nvPicPr>
          <p:cNvPr id="4" name="WhatsApp Video 2024-03-12 at 11.00.06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44212.522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06903" y="2377918"/>
            <a:ext cx="6262230" cy="35295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00" y="2147432"/>
            <a:ext cx="5013443" cy="376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2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44438-C4C5-5EDF-C5FC-71E3239A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Экскурсия в </a:t>
            </a:r>
            <a:r>
              <a:rPr lang="ru-RU"/>
              <a:t>школьный музей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9" y="1378879"/>
            <a:ext cx="5939523" cy="4165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851" y="1354655"/>
            <a:ext cx="5465793" cy="4099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450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ACA642-265C-47C8-8E9B-AFBA13B50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Совместные проекты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4BA18E1-9A64-91AF-93D4-1FB10AA97B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" y="3654001"/>
            <a:ext cx="3829172" cy="2873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09C8A9-1E4A-4227-784A-5DC91A8E7B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000" y="1388818"/>
            <a:ext cx="4361883" cy="327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93BAC7-23A3-39BD-857E-3C9C42C353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6854" y="3834000"/>
            <a:ext cx="3603633" cy="2703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Всероссийский «День Эколят» пройдет 25 апреля | ГАНОУ «Центр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00" y="1608876"/>
            <a:ext cx="2410376" cy="160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9023" y="2120003"/>
            <a:ext cx="2693953" cy="12528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1403" y="4813438"/>
            <a:ext cx="2801076" cy="157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4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766283-4B06-13E8-A0C0-71D4047DC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Выпускной балл </a:t>
            </a:r>
            <a:r>
              <a:rPr lang="ru-RU" sz="3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ученики первого класса пришли поздравить выпускников детского сада и сказать им напутственные слова</a:t>
            </a:r>
            <a:endParaRPr lang="ru-RU" sz="36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0E3B150-993D-4B22-055D-15653FBB5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000" y="1657542"/>
            <a:ext cx="5399510" cy="4714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00" y="1822973"/>
            <a:ext cx="5130000" cy="4562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959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 сентября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00" y="1763218"/>
            <a:ext cx="5932800" cy="444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00" y="1388818"/>
            <a:ext cx="3960000" cy="48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B0783-89AF-4756-7280-1D3BF8D4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F3EE3E-3C8B-5029-5E1B-F3C83E29C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000" y="1584000"/>
            <a:ext cx="4545000" cy="4950000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3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аша работа с детьми дошкольного и младшего школьного возраста должна, в первую очередь, исходить из принципа «не навреди» и быть направленной на формирование у старших дошкольников предпосылок к учебной деятельности на этапе завершения ими дошкольного образования. 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3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результате данного проекта: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 у детей на более высоком уровне сформированы предпосылки универсальных учебных действий (приобрели умения доброжелательного отношения к окружающим, уважения достоинства других, открыто относиться к внешнему миру);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дети активно взаимодействовали как между собой, так и со школьниками и учителями;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 легкостью ориентировались в здании школы и с удовольствием пошли в 1-й класс.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CE7D81-65D5-7A7B-7988-670B2E7E9E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28" t="21815" r="21854" b="9199"/>
          <a:stretch/>
        </p:blipFill>
        <p:spPr>
          <a:xfrm>
            <a:off x="5106000" y="1449000"/>
            <a:ext cx="6975635" cy="508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Постер «Школьница», купить в интернет-магазине в Москве, автор: Екатерина  Байдимирова, цена: 510 рублей, 19426.86758.751420.261346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5" t="21021" r="31175" b="10476"/>
          <a:stretch/>
        </p:blipFill>
        <p:spPr bwMode="auto">
          <a:xfrm>
            <a:off x="201000" y="2619000"/>
            <a:ext cx="2070000" cy="39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000" y="2520652"/>
            <a:ext cx="2050558" cy="3822415"/>
          </a:xfrm>
          <a:prstGeom prst="rect">
            <a:avLst/>
          </a:prstGeom>
        </p:spPr>
      </p:pic>
      <p:pic>
        <p:nvPicPr>
          <p:cNvPr id="12" name="Picture 6" descr="Фон Школьная доска с надписями - 62 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389" y="1668006"/>
            <a:ext cx="7290000" cy="467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87197" y="2630971"/>
            <a:ext cx="595082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Спасибо за внимание!!!</a:t>
            </a:r>
          </a:p>
        </p:txBody>
      </p:sp>
      <p:sp>
        <p:nvSpPr>
          <p:cNvPr id="14" name="Блок-схема: узел 13"/>
          <p:cNvSpPr/>
          <p:nvPr/>
        </p:nvSpPr>
        <p:spPr>
          <a:xfrm>
            <a:off x="5421000" y="4824000"/>
            <a:ext cx="90000" cy="128207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5786269" y="4633217"/>
            <a:ext cx="84731" cy="100783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Дуга 16"/>
          <p:cNvSpPr/>
          <p:nvPr/>
        </p:nvSpPr>
        <p:spPr>
          <a:xfrm rot="6381193">
            <a:off x="5277605" y="4508999"/>
            <a:ext cx="990000" cy="720000"/>
          </a:xfrm>
          <a:prstGeom prst="arc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772605" y="4952207"/>
            <a:ext cx="13664" cy="1226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4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9596328" y="506601"/>
            <a:ext cx="1998879" cy="142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960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ln w="9525">
                  <a:noFill/>
                </a:ln>
                <a:solidFill/>
              </a:defRPr>
            </a:pPr>
            <a:r>
              <a:rPr sz="9600" dirty="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</a:rPr>
              <a:t>0</a:t>
            </a:r>
            <a:r>
              <a:rPr lang="ru-RU" sz="9600" dirty="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</a:rPr>
              <a:t>2</a:t>
            </a:r>
            <a:endParaRPr sz="9600" dirty="0">
              <a:ln w="12699">
                <a:solidFill>
                  <a:srgbClr val="EA7D3B">
                    <a:alpha val="51000"/>
                  </a:srgbClr>
                </a:solidFill>
              </a:ln>
              <a:noFill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4D2BB0-AAB6-4DC4-A499-53BE4BDBB8F6}"/>
              </a:ext>
            </a:extLst>
          </p:cNvPr>
          <p:cNvSpPr/>
          <p:nvPr/>
        </p:nvSpPr>
        <p:spPr>
          <a:xfrm>
            <a:off x="4240275" y="3638871"/>
            <a:ext cx="681902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Мясоутова Анжела Маратовна, инструктор по физической культуре</a:t>
            </a:r>
          </a:p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Милакина Наталья Николаевна, педагог-психолог</a:t>
            </a:r>
          </a:p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Пяткина Анна Сергеевна, учитель-логопед 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МБОУ «Средняя общеобразовательная школа №8 с углублённым изучением отдельных предметов» городского округа Ступино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9904ED-1902-4F8B-9677-75FA4E627AFD}"/>
              </a:ext>
            </a:extLst>
          </p:cNvPr>
          <p:cNvSpPr/>
          <p:nvPr/>
        </p:nvSpPr>
        <p:spPr>
          <a:xfrm>
            <a:off x="596793" y="506601"/>
            <a:ext cx="91616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Баланс в движении – проект, направленный на всестороннее развитие ребенка с использованием балансировочного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18209953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988" y="3482481"/>
            <a:ext cx="6858000" cy="1143000"/>
          </a:xfrm>
        </p:spPr>
        <p:txBody>
          <a:bodyPr rtlCol="0"/>
          <a:lstStyle/>
          <a:p>
            <a:pPr rtl="0"/>
            <a:r>
              <a:rPr lang="ru-RU" dirty="0"/>
              <a:t>Цель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5664" y="4147308"/>
            <a:ext cx="6858000" cy="1976656"/>
          </a:xfrm>
        </p:spPr>
        <p:txBody>
          <a:bodyPr rtlCol="0">
            <a:normAutofit fontScale="92500" lnSpcReduction="10000"/>
          </a:bodyPr>
          <a:lstStyle/>
          <a:p>
            <a:pPr marL="34290" indent="0" algn="ctr">
              <a:lnSpc>
                <a:spcPct val="150000"/>
              </a:lnSpc>
              <a:buNone/>
            </a:pPr>
            <a:r>
              <a:rPr lang="ru-RU" dirty="0"/>
              <a:t>Разработать и внедрить эффективные направления, подходы и формы работы для формирования и развития физических, когнитивных, речевых, эмоциональных и социальных навыков у детей дошкольного возраста через регулярное включение балансировочного оборудования в образовательный процесс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B6E51B-F2AF-40B5-BE1B-9C552D1BDD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049" y="138420"/>
            <a:ext cx="2568295" cy="30798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C67F69-FD48-4DEA-B247-B3394A0430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87"/>
          <a:stretch/>
        </p:blipFill>
        <p:spPr>
          <a:xfrm rot="5400000">
            <a:off x="4662301" y="343718"/>
            <a:ext cx="3079808" cy="26859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CD8F51-C4CE-4806-8E32-FFA2AFE6EA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655" y="146807"/>
            <a:ext cx="2421130" cy="307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678339" y="175478"/>
            <a:ext cx="6347713" cy="1320800"/>
          </a:xfrm>
        </p:spPr>
        <p:txBody>
          <a:bodyPr rtlCol="0"/>
          <a:lstStyle/>
          <a:p>
            <a:pPr rtl="0"/>
            <a:r>
              <a:rPr lang="ru-RU" dirty="0"/>
              <a:t>Практическая значимость</a:t>
            </a:r>
            <a:br>
              <a:rPr lang="ru-RU" dirty="0"/>
            </a:br>
            <a:endParaRPr lang="ru-RU"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761522" y="1186311"/>
            <a:ext cx="3090672" cy="576262"/>
          </a:xfrm>
        </p:spPr>
        <p:txBody>
          <a:bodyPr rtlCol="0"/>
          <a:lstStyle/>
          <a:p>
            <a:pPr rtl="0"/>
            <a:r>
              <a:rPr lang="ru-RU" sz="1400" dirty="0"/>
              <a:t>Формирование высших психических функций,  речи, общей и мелкой моторики</a:t>
            </a: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218E57EB-0FE7-4D79-89AE-FEE5262387A2}"/>
              </a:ext>
            </a:extLst>
          </p:cNvPr>
          <p:cNvGrpSpPr/>
          <p:nvPr/>
        </p:nvGrpSpPr>
        <p:grpSpPr>
          <a:xfrm>
            <a:off x="1835085" y="1972422"/>
            <a:ext cx="2708262" cy="4296668"/>
            <a:chOff x="0" y="0"/>
            <a:chExt cx="7192673" cy="9296271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69FD5E81-2E04-467B-B6EB-A16D06EA7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532" b="1532"/>
            <a:stretch>
              <a:fillRect/>
            </a:stretch>
          </p:blipFill>
          <p:spPr>
            <a:xfrm>
              <a:off x="0" y="0"/>
              <a:ext cx="7192673" cy="9296271"/>
            </a:xfrm>
            <a:prstGeom prst="rect">
              <a:avLst/>
            </a:prstGeom>
          </p:spPr>
        </p:pic>
      </p:grpSp>
      <p:pic>
        <p:nvPicPr>
          <p:cNvPr id="10" name="Picture 6">
            <a:extLst>
              <a:ext uri="{FF2B5EF4-FFF2-40B4-BE49-F238E27FC236}">
                <a16:creationId xmlns:a16="http://schemas.microsoft.com/office/drawing/2014/main" id="{61252A1B-67F6-41FD-B888-7346352B60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48" r="30216"/>
          <a:stretch>
            <a:fillRect/>
          </a:stretch>
        </p:blipFill>
        <p:spPr>
          <a:xfrm>
            <a:off x="4727203" y="1972422"/>
            <a:ext cx="2649538" cy="4275978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1F693A08-4284-4333-B3A7-366C9054D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3" t="9102" r="19476"/>
          <a:stretch>
            <a:fillRect/>
          </a:stretch>
        </p:blipFill>
        <p:spPr bwMode="auto">
          <a:xfrm>
            <a:off x="7648654" y="1972422"/>
            <a:ext cx="2649538" cy="4275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 1">
            <a:extLst>
              <a:ext uri="{FF2B5EF4-FFF2-40B4-BE49-F238E27FC236}">
                <a16:creationId xmlns:a16="http://schemas.microsoft.com/office/drawing/2014/main" id="{87302325-AA9F-418C-948B-298CBF170056}"/>
              </a:ext>
            </a:extLst>
          </p:cNvPr>
          <p:cNvSpPr txBox="1">
            <a:spLocks/>
          </p:cNvSpPr>
          <p:nvPr/>
        </p:nvSpPr>
        <p:spPr>
          <a:xfrm>
            <a:off x="4506636" y="1212363"/>
            <a:ext cx="3090672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Улучшение саморегуляции, самоконтроля, уверенности в себе и самооценки.</a:t>
            </a:r>
          </a:p>
        </p:txBody>
      </p:sp>
      <p:sp>
        <p:nvSpPr>
          <p:cNvPr id="16" name="Текст 1">
            <a:extLst>
              <a:ext uri="{FF2B5EF4-FFF2-40B4-BE49-F238E27FC236}">
                <a16:creationId xmlns:a16="http://schemas.microsoft.com/office/drawing/2014/main" id="{F0B64AC0-A96E-44E4-A409-D8457DAAC1E4}"/>
              </a:ext>
            </a:extLst>
          </p:cNvPr>
          <p:cNvSpPr txBox="1">
            <a:spLocks/>
          </p:cNvSpPr>
          <p:nvPr/>
        </p:nvSpPr>
        <p:spPr>
          <a:xfrm>
            <a:off x="7597308" y="1031479"/>
            <a:ext cx="3090672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Яркие впечатления, открытия, знания, творчество.</a:t>
            </a:r>
          </a:p>
        </p:txBody>
      </p:sp>
    </p:spTree>
    <p:extLst>
      <p:ext uri="{BB962C8B-B14F-4D97-AF65-F5344CB8AC3E}">
        <p14:creationId xmlns:p14="http://schemas.microsoft.com/office/powerpoint/2010/main" val="9120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Оборудование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Для работы в рамках проекта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FCE6B91-69FB-48BB-8823-EB87A8E470C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4" b="14604"/>
          <a:stretch>
            <a:fillRect/>
          </a:stretch>
        </p:blipFill>
        <p:spPr/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7F5CD7-7810-4777-83B8-76A996027174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4" b="10944"/>
          <a:stretch>
            <a:fillRect/>
          </a:stretch>
        </p:blipFill>
        <p:spPr/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9180920-BDEB-4924-A0C2-FEF69B202EA9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4" b="10874"/>
          <a:stretch>
            <a:fillRect/>
          </a:stretch>
        </p:blipFill>
        <p:spPr/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FBEC8D-BDAF-426F-9172-1E72ABCFB7C0}"/>
              </a:ext>
            </a:extLst>
          </p:cNvPr>
          <p:cNvSpPr txBox="1"/>
          <p:nvPr/>
        </p:nvSpPr>
        <p:spPr>
          <a:xfrm>
            <a:off x="1924050" y="4420998"/>
            <a:ext cx="235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 err="1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Рокерборд</a:t>
            </a:r>
            <a:endParaRPr lang="ru-RU" kern="1200" dirty="0">
              <a:solidFill>
                <a:prstClr val="black"/>
              </a:solidFill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FA73A-7D08-40F7-8ED1-EC0826FA4BAE}"/>
              </a:ext>
            </a:extLst>
          </p:cNvPr>
          <p:cNvSpPr txBox="1"/>
          <p:nvPr/>
        </p:nvSpPr>
        <p:spPr>
          <a:xfrm>
            <a:off x="4968608" y="4376405"/>
            <a:ext cx="235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Надувные</a:t>
            </a:r>
            <a:r>
              <a:rPr lang="ru-RU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 </a:t>
            </a:r>
            <a:r>
              <a:rPr lang="ru-RU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кочки</a:t>
            </a:r>
            <a:endParaRPr lang="ru-RU" kern="1200" dirty="0">
              <a:solidFill>
                <a:prstClr val="black"/>
              </a:solidFill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40E504-2A79-4691-BAF6-88F5458EEEBF}"/>
              </a:ext>
            </a:extLst>
          </p:cNvPr>
          <p:cNvSpPr txBox="1"/>
          <p:nvPr/>
        </p:nvSpPr>
        <p:spPr>
          <a:xfrm>
            <a:off x="7979276" y="4116347"/>
            <a:ext cx="2359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Движущиеся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Оборудование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Для работы в рамках проекта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183219-51C0-4FEB-9E9E-D34ACF75ADA9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2" b="10692"/>
          <a:stretch>
            <a:fillRect/>
          </a:stretch>
        </p:blipFill>
        <p:spPr/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F6E25C-660F-4CB9-8594-6FB2BD17BE18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4" b="3162"/>
          <a:stretch/>
        </p:blipFill>
        <p:spPr>
          <a:xfrm>
            <a:off x="4587240" y="1"/>
            <a:ext cx="3017520" cy="4745736"/>
          </a:xfr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1B095-71E7-48D4-A32D-DA6A8F979B48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5"/>
          <a:stretch/>
        </p:blipFill>
        <p:spPr>
          <a:xfrm>
            <a:off x="7650480" y="1"/>
            <a:ext cx="3017520" cy="4745736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0C0E53E-AEE8-42AA-B6AC-B1895ED69067}"/>
              </a:ext>
            </a:extLst>
          </p:cNvPr>
          <p:cNvSpPr txBox="1"/>
          <p:nvPr/>
        </p:nvSpPr>
        <p:spPr>
          <a:xfrm>
            <a:off x="1924050" y="4420998"/>
            <a:ext cx="235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Полусферы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32B94F-D38E-4488-87F1-10BD560DF739}"/>
              </a:ext>
            </a:extLst>
          </p:cNvPr>
          <p:cNvSpPr txBox="1"/>
          <p:nvPr/>
        </p:nvSpPr>
        <p:spPr>
          <a:xfrm>
            <a:off x="4916036" y="4376405"/>
            <a:ext cx="235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Комплекс </a:t>
            </a:r>
            <a:r>
              <a:rPr lang="ru-RU" b="1" kern="1200" spc="50" dirty="0" err="1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Бильгау</a:t>
            </a:r>
            <a:endParaRPr lang="ru-RU" b="1" kern="1200" spc="50" dirty="0">
              <a:ln w="0"/>
              <a:solidFill>
                <a:srgbClr val="EBEBEB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1CD2A7-BCDC-460D-9534-CF7AF446EA64}"/>
              </a:ext>
            </a:extLst>
          </p:cNvPr>
          <p:cNvSpPr txBox="1"/>
          <p:nvPr/>
        </p:nvSpPr>
        <p:spPr>
          <a:xfrm>
            <a:off x="7979276" y="4217014"/>
            <a:ext cx="2359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400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Качающий тренажер</a:t>
            </a:r>
          </a:p>
          <a:p>
            <a:pPr algn="ctr" defTabSz="457200" rtl="0"/>
            <a:r>
              <a:rPr lang="ru-RU" sz="1400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«След в след»</a:t>
            </a:r>
          </a:p>
        </p:txBody>
      </p:sp>
    </p:spTree>
    <p:extLst>
      <p:ext uri="{BB962C8B-B14F-4D97-AF65-F5344CB8AC3E}">
        <p14:creationId xmlns:p14="http://schemas.microsoft.com/office/powerpoint/2010/main" val="274996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Оборудование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Для работы в рамках проекта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3B13BFB-FE5B-4B7A-A21A-069D1279D5BE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0" r="26150"/>
          <a:stretch>
            <a:fillRect/>
          </a:stretch>
        </p:blipFill>
        <p:spPr>
          <a:xfrm>
            <a:off x="7650480" y="-12356"/>
            <a:ext cx="3017520" cy="4745736"/>
          </a:xfr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44B4CE5-8384-4B94-B54D-F9A6BC2E138B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" t="21154" r="290" b="734"/>
          <a:stretch/>
        </p:blipFill>
        <p:spPr>
          <a:xfrm>
            <a:off x="4587240" y="1"/>
            <a:ext cx="3017520" cy="4745736"/>
          </a:xfr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CD03D96-CFE2-4C66-BA7A-4740C33176C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4" b="14604"/>
          <a:stretch>
            <a:fillRect/>
          </a:stretch>
        </p:blipFill>
        <p:spPr/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FFB8488-0370-4C44-9F62-4E036629155E}"/>
              </a:ext>
            </a:extLst>
          </p:cNvPr>
          <p:cNvSpPr txBox="1"/>
          <p:nvPr/>
        </p:nvSpPr>
        <p:spPr>
          <a:xfrm>
            <a:off x="1924050" y="4420998"/>
            <a:ext cx="235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 err="1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Слеклайн</a:t>
            </a:r>
            <a:endParaRPr lang="ru-RU" b="1" kern="1200" spc="50" dirty="0">
              <a:ln w="0"/>
              <a:solidFill>
                <a:srgbClr val="EBEBEB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457EE6D-5805-4C4C-869A-645E77AF1F87}"/>
              </a:ext>
            </a:extLst>
          </p:cNvPr>
          <p:cNvSpPr txBox="1"/>
          <p:nvPr/>
        </p:nvSpPr>
        <p:spPr>
          <a:xfrm>
            <a:off x="4941570" y="4043140"/>
            <a:ext cx="23599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400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Тактильная дорожка с соединительными элементами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3B0706-87E0-4004-BA66-37AFCF9D6A8A}"/>
              </a:ext>
            </a:extLst>
          </p:cNvPr>
          <p:cNvSpPr txBox="1"/>
          <p:nvPr/>
        </p:nvSpPr>
        <p:spPr>
          <a:xfrm>
            <a:off x="7908022" y="4365615"/>
            <a:ext cx="2359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spc="50" dirty="0">
                <a:ln w="0"/>
                <a:solidFill>
                  <a:srgbClr val="EBEBE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rebuchet MS" panose="020B0603020202020204"/>
                <a:ea typeface="+mn-ea"/>
                <a:cs typeface="+mn-cs"/>
              </a:rPr>
              <a:t>Веревочный парк</a:t>
            </a:r>
          </a:p>
        </p:txBody>
      </p:sp>
    </p:spTree>
    <p:extLst>
      <p:ext uri="{BB962C8B-B14F-4D97-AF65-F5344CB8AC3E}">
        <p14:creationId xmlns:p14="http://schemas.microsoft.com/office/powerpoint/2010/main" val="417365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dirty="0"/>
              <a:t>Реализация проекта Организационный этап</a:t>
            </a:r>
            <a:br>
              <a:rPr lang="ru-RU" dirty="0"/>
            </a:br>
            <a:r>
              <a:rPr lang="ru-RU" dirty="0"/>
              <a:t> </a:t>
            </a:r>
            <a:r>
              <a:rPr lang="ru-RU" sz="2400" dirty="0"/>
              <a:t>Литература и обучение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B5223-61CC-40EF-B48B-AB03311D6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19" y="1325769"/>
            <a:ext cx="1601214" cy="21332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F65604-68AB-494B-A200-1D23E0877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53" y="1809904"/>
            <a:ext cx="2008262" cy="24588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9131C9-96CF-492C-B787-EBD23CEB61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9" t="7452" r="7615" b="2302"/>
          <a:stretch/>
        </p:blipFill>
        <p:spPr>
          <a:xfrm>
            <a:off x="5992236" y="3039306"/>
            <a:ext cx="1990989" cy="28191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807E94-E205-452D-9A8A-CA608DAE3A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24116" y="4076005"/>
            <a:ext cx="2181812" cy="31186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FF7EFD-3521-4BF8-A0A5-2D20D9AE59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008" y="131787"/>
            <a:ext cx="2349553" cy="320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4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82677" y="-10826"/>
            <a:ext cx="6347714" cy="132080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400" dirty="0"/>
              <a:t>Ознакомление родителей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851030-B1D2-4925-8F7E-7521AD1A9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303" y="1270593"/>
            <a:ext cx="2644353" cy="35044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C55F46-30B3-42F3-8ABE-3E47B49175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7"/>
          <a:stretch/>
        </p:blipFill>
        <p:spPr>
          <a:xfrm>
            <a:off x="5243097" y="921866"/>
            <a:ext cx="4200087" cy="242685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B576EF-EE7C-48FF-A844-97728B4436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5"/>
          <a:stretch/>
        </p:blipFill>
        <p:spPr>
          <a:xfrm>
            <a:off x="4483824" y="3429001"/>
            <a:ext cx="2571750" cy="305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8217"/>
            <a:ext cx="6347714" cy="13208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dirty="0"/>
              <a:t>Этап внедрения</a:t>
            </a:r>
            <a:br>
              <a:rPr lang="ru-RU" dirty="0"/>
            </a:br>
            <a:br>
              <a:rPr lang="ru-RU" sz="200" dirty="0"/>
            </a:br>
            <a:r>
              <a:rPr lang="ru-RU" sz="2000" dirty="0"/>
              <a:t>Работа с воспитанниками (педагог-психолог)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97" y="2531891"/>
            <a:ext cx="7999413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10000" y="16971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457200" rtl="0"/>
            <a:r>
              <a:rPr lang="ru-RU" kern="1200" dirty="0">
                <a:ln w="10541" cmpd="sng">
                  <a:solidFill>
                    <a:srgbClr val="90C22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0C226">
                        <a:tint val="40000"/>
                        <a:satMod val="250000"/>
                      </a:srgbClr>
                    </a:gs>
                    <a:gs pos="9000">
                      <a:srgbClr val="90C226">
                        <a:tint val="52000"/>
                        <a:satMod val="300000"/>
                      </a:srgbClr>
                    </a:gs>
                    <a:gs pos="50000">
                      <a:srgbClr val="90C226">
                        <a:shade val="20000"/>
                        <a:satMod val="300000"/>
                      </a:srgbClr>
                    </a:gs>
                    <a:gs pos="79000">
                      <a:srgbClr val="90C226">
                        <a:tint val="52000"/>
                        <a:satMod val="300000"/>
                      </a:srgbClr>
                    </a:gs>
                    <a:gs pos="100000">
                      <a:srgbClr val="90C22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rebuchet MS" panose="020B0603020202020204"/>
                <a:ea typeface="+mn-ea"/>
                <a:cs typeface="+mn-cs"/>
              </a:rPr>
              <a:t>Американский ученый, учитель </a:t>
            </a:r>
          </a:p>
          <a:p>
            <a:pPr algn="ctr" defTabSz="457200" rtl="0"/>
            <a:r>
              <a:rPr lang="ru-RU" kern="1200" dirty="0" err="1">
                <a:ln w="10541" cmpd="sng">
                  <a:solidFill>
                    <a:srgbClr val="90C22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0C226">
                        <a:tint val="40000"/>
                        <a:satMod val="250000"/>
                      </a:srgbClr>
                    </a:gs>
                    <a:gs pos="9000">
                      <a:srgbClr val="90C226">
                        <a:tint val="52000"/>
                        <a:satMod val="300000"/>
                      </a:srgbClr>
                    </a:gs>
                    <a:gs pos="50000">
                      <a:srgbClr val="90C226">
                        <a:shade val="20000"/>
                        <a:satMod val="300000"/>
                      </a:srgbClr>
                    </a:gs>
                    <a:gs pos="79000">
                      <a:srgbClr val="90C226">
                        <a:tint val="52000"/>
                        <a:satMod val="300000"/>
                      </a:srgbClr>
                    </a:gs>
                    <a:gs pos="100000">
                      <a:srgbClr val="90C22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rebuchet MS" panose="020B0603020202020204"/>
                <a:ea typeface="+mn-ea"/>
                <a:cs typeface="+mn-cs"/>
              </a:rPr>
              <a:t>Френк</a:t>
            </a:r>
            <a:r>
              <a:rPr lang="ru-RU" kern="1200" dirty="0">
                <a:ln w="10541" cmpd="sng">
                  <a:solidFill>
                    <a:srgbClr val="90C22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0C226">
                        <a:tint val="40000"/>
                        <a:satMod val="250000"/>
                      </a:srgbClr>
                    </a:gs>
                    <a:gs pos="9000">
                      <a:srgbClr val="90C226">
                        <a:tint val="52000"/>
                        <a:satMod val="300000"/>
                      </a:srgbClr>
                    </a:gs>
                    <a:gs pos="50000">
                      <a:srgbClr val="90C226">
                        <a:shade val="20000"/>
                        <a:satMod val="300000"/>
                      </a:srgbClr>
                    </a:gs>
                    <a:gs pos="79000">
                      <a:srgbClr val="90C226">
                        <a:tint val="52000"/>
                        <a:satMod val="300000"/>
                      </a:srgbClr>
                    </a:gs>
                    <a:gs pos="100000">
                      <a:srgbClr val="90C22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rebuchet MS" panose="020B0603020202020204"/>
                <a:ea typeface="+mn-ea"/>
                <a:cs typeface="+mn-cs"/>
              </a:rPr>
              <a:t> </a:t>
            </a:r>
            <a:r>
              <a:rPr lang="ru-RU" kern="1200" dirty="0" err="1">
                <a:ln w="10541" cmpd="sng">
                  <a:solidFill>
                    <a:srgbClr val="90C22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0C226">
                        <a:tint val="40000"/>
                        <a:satMod val="250000"/>
                      </a:srgbClr>
                    </a:gs>
                    <a:gs pos="9000">
                      <a:srgbClr val="90C226">
                        <a:tint val="52000"/>
                        <a:satMod val="300000"/>
                      </a:srgbClr>
                    </a:gs>
                    <a:gs pos="50000">
                      <a:srgbClr val="90C226">
                        <a:shade val="20000"/>
                        <a:satMod val="300000"/>
                      </a:srgbClr>
                    </a:gs>
                    <a:gs pos="79000">
                      <a:srgbClr val="90C226">
                        <a:tint val="52000"/>
                        <a:satMod val="300000"/>
                      </a:srgbClr>
                    </a:gs>
                    <a:gs pos="100000">
                      <a:srgbClr val="90C22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rebuchet MS" panose="020B0603020202020204"/>
                <a:ea typeface="+mn-ea"/>
                <a:cs typeface="+mn-cs"/>
              </a:rPr>
              <a:t>Бельгау</a:t>
            </a:r>
            <a:r>
              <a:rPr lang="ru-RU" kern="1200" dirty="0">
                <a:ln w="10541" cmpd="sng">
                  <a:solidFill>
                    <a:srgbClr val="90C22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90C226">
                        <a:tint val="40000"/>
                        <a:satMod val="250000"/>
                      </a:srgbClr>
                    </a:gs>
                    <a:gs pos="9000">
                      <a:srgbClr val="90C226">
                        <a:tint val="52000"/>
                        <a:satMod val="300000"/>
                      </a:srgbClr>
                    </a:gs>
                    <a:gs pos="50000">
                      <a:srgbClr val="90C226">
                        <a:shade val="20000"/>
                        <a:satMod val="300000"/>
                      </a:srgbClr>
                    </a:gs>
                    <a:gs pos="79000">
                      <a:srgbClr val="90C226">
                        <a:tint val="52000"/>
                        <a:satMod val="300000"/>
                      </a:srgbClr>
                    </a:gs>
                    <a:gs pos="100000">
                      <a:srgbClr val="90C22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811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dirty="0"/>
              <a:t>Этап внедрения</a:t>
            </a:r>
            <a:br>
              <a:rPr lang="ru-RU" dirty="0"/>
            </a:br>
            <a:br>
              <a:rPr lang="ru-RU" sz="200" dirty="0"/>
            </a:br>
            <a:r>
              <a:rPr lang="ru-RU" sz="2000" dirty="0"/>
              <a:t>Работа с воспитанниками (педагог-психолог)</a:t>
            </a:r>
            <a:endParaRPr lang="ru-RU" dirty="0"/>
          </a:p>
        </p:txBody>
      </p:sp>
      <p:pic>
        <p:nvPicPr>
          <p:cNvPr id="10" name="Объект 4" descr="https://alev.biz/wp-content/uploads/2018/05/cerebellum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97674" y="1739010"/>
            <a:ext cx="3528392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 rot="10800000" flipV="1">
            <a:off x="1775520" y="4673335"/>
            <a:ext cx="37444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rtl="0"/>
            <a:r>
              <a:rPr lang="ru-RU" sz="2800" b="1" u="sng" kern="1200" dirty="0">
                <a:solidFill>
                  <a:srgbClr val="EBEBEB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/>
                <a:ea typeface="+mn-ea"/>
                <a:cs typeface="+mn-cs"/>
              </a:rPr>
              <a:t>«Ключ к обучению мозга»</a:t>
            </a:r>
            <a:endParaRPr lang="ru-RU" sz="2800" kern="1200" dirty="0">
              <a:solidFill>
                <a:srgbClr val="EBEBEB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775519" y="2441778"/>
            <a:ext cx="4188940" cy="27086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dirty="0">
                <a:solidFill>
                  <a:srgbClr val="FF0000"/>
                </a:solidFill>
                <a:latin typeface="Trebuchet MS" panose="020B0603020202020204"/>
              </a:rPr>
              <a:t>Мозжечок – состоит из двух полушарий и червя, который соединяет полушария между собой</a:t>
            </a:r>
            <a:endParaRPr lang="ru-RU" dirty="0">
              <a:solidFill>
                <a:srgbClr val="FF0000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22835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dirty="0"/>
              <a:t>Этап внедрения</a:t>
            </a:r>
            <a:br>
              <a:rPr lang="ru-RU" dirty="0"/>
            </a:br>
            <a:br>
              <a:rPr lang="ru-RU" sz="200" dirty="0"/>
            </a:br>
            <a:r>
              <a:rPr lang="ru-RU" sz="2000" dirty="0"/>
              <a:t>Работа с воспитанниками (педагог-психолог)</a:t>
            </a:r>
            <a:endParaRPr lang="ru-RU" dirty="0"/>
          </a:p>
        </p:txBody>
      </p:sp>
      <p:pic>
        <p:nvPicPr>
          <p:cNvPr id="6" name="Picture 2" descr="http://vyshe-radugi.ru/images/0717/polushar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870" y="1708461"/>
            <a:ext cx="6781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79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dirty="0"/>
              <a:t>Этап внедрения</a:t>
            </a:r>
            <a:br>
              <a:rPr lang="ru-RU" dirty="0"/>
            </a:br>
            <a:br>
              <a:rPr lang="ru-RU" sz="200" dirty="0"/>
            </a:br>
            <a:r>
              <a:rPr lang="ru-RU" sz="2000" dirty="0"/>
              <a:t>Работа с воспитанниками (педагог-психолог)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BB71B3-EA8C-4EFA-B63A-C940ACD36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47768" y="2314924"/>
            <a:ext cx="3429000" cy="25717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E430C1-EFC3-4170-A405-DC85EC0F65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3266" y="3132934"/>
            <a:ext cx="3876413" cy="29073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C90FCA-C17C-4520-AEB9-6FB4E3E75A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43048" y="806479"/>
            <a:ext cx="3518483" cy="26388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1E65C1-6A03-4FAE-91FD-9EF7AC74B993}"/>
              </a:ext>
            </a:extLst>
          </p:cNvPr>
          <p:cNvSpPr txBox="1"/>
          <p:nvPr/>
        </p:nvSpPr>
        <p:spPr>
          <a:xfrm>
            <a:off x="1774781" y="5315300"/>
            <a:ext cx="237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на межполушарное взаимодействие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03FFF0-8D3B-44C3-98CE-308F5E1897A1}"/>
              </a:ext>
            </a:extLst>
          </p:cNvPr>
          <p:cNvSpPr txBox="1"/>
          <p:nvPr/>
        </p:nvSpPr>
        <p:spPr>
          <a:xfrm>
            <a:off x="4759831" y="1802745"/>
            <a:ext cx="274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на формирование коммуникативных навыков и зрительно-моторной координации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C19FA5-2CBF-4BB9-9F57-7096DF37E61D}"/>
              </a:ext>
            </a:extLst>
          </p:cNvPr>
          <p:cNvSpPr txBox="1"/>
          <p:nvPr/>
        </p:nvSpPr>
        <p:spPr>
          <a:xfrm>
            <a:off x="8014801" y="4044018"/>
            <a:ext cx="237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с лабиринтом на развитие координации движений</a:t>
            </a:r>
          </a:p>
        </p:txBody>
      </p:sp>
    </p:spTree>
    <p:extLst>
      <p:ext uri="{BB962C8B-B14F-4D97-AF65-F5344CB8AC3E}">
        <p14:creationId xmlns:p14="http://schemas.microsoft.com/office/powerpoint/2010/main" val="217075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воспитанниками (учитель-логопед)</a:t>
            </a:r>
            <a:endParaRPr lang="ru-RU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8" t="27579" r="2542" b="12093"/>
          <a:stretch>
            <a:fillRect/>
          </a:stretch>
        </p:blipFill>
        <p:spPr bwMode="auto">
          <a:xfrm>
            <a:off x="1777215" y="1214074"/>
            <a:ext cx="3744913" cy="407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899" y="1375440"/>
            <a:ext cx="245745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624" y="4020773"/>
            <a:ext cx="3041650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033959-D89C-43C8-BE28-219A82AC382C}"/>
              </a:ext>
            </a:extLst>
          </p:cNvPr>
          <p:cNvSpPr txBox="1"/>
          <p:nvPr/>
        </p:nvSpPr>
        <p:spPr>
          <a:xfrm>
            <a:off x="2283842" y="5396491"/>
            <a:ext cx="237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Лого-мишень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033959-D89C-43C8-BE28-219A82AC382C}"/>
              </a:ext>
            </a:extLst>
          </p:cNvPr>
          <p:cNvSpPr txBox="1"/>
          <p:nvPr/>
        </p:nvSpPr>
        <p:spPr>
          <a:xfrm>
            <a:off x="6114375" y="3458111"/>
            <a:ext cx="3083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b="1" kern="1200" dirty="0" err="1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Нейромячи</a:t>
            </a:r>
            <a:r>
              <a:rPr lang="ru-RU" b="1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 и </a:t>
            </a:r>
            <a:r>
              <a:rPr lang="ru-RU" b="1" kern="1200" dirty="0" err="1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кинезиологические</a:t>
            </a:r>
            <a:r>
              <a:rPr lang="ru-RU" b="1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 мешочки</a:t>
            </a:r>
          </a:p>
        </p:txBody>
      </p:sp>
    </p:spTree>
    <p:extLst>
      <p:ext uri="{BB962C8B-B14F-4D97-AF65-F5344CB8AC3E}">
        <p14:creationId xmlns:p14="http://schemas.microsoft.com/office/powerpoint/2010/main" val="77445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воспитанниками (учитель-логопед)</a:t>
            </a:r>
            <a:endParaRPr lang="ru-RU" dirty="0"/>
          </a:p>
        </p:txBody>
      </p:sp>
      <p:pic>
        <p:nvPicPr>
          <p:cNvPr id="8" name="Picture 2" descr="C:\Users\Анжела\Desktop\фото БАЛАНСИР\IMG-20210512-WA0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52"/>
          <a:stretch>
            <a:fillRect/>
          </a:stretch>
        </p:blipFill>
        <p:spPr bwMode="auto">
          <a:xfrm>
            <a:off x="1759289" y="1282743"/>
            <a:ext cx="3655078" cy="45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C:\Users\Анжела\Desktop\Балансир ФОТО\IMG_20210512_0820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r="7333"/>
          <a:stretch>
            <a:fillRect/>
          </a:stretch>
        </p:blipFill>
        <p:spPr bwMode="auto">
          <a:xfrm>
            <a:off x="5593193" y="1466227"/>
            <a:ext cx="4771706" cy="417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воспитанниками (учитель-логопед)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986AB5-EADD-4597-95B1-422F5B7D9B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781" y="1535186"/>
            <a:ext cx="2374974" cy="3585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5C1DAE-F177-49C5-AFB0-F63845CCE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433" y="1535186"/>
            <a:ext cx="2756284" cy="3585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F21183-D892-40F6-BCF4-BAE5A7065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16" y="1333849"/>
            <a:ext cx="3171825" cy="39814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033959-D89C-43C8-BE28-219A82AC382C}"/>
              </a:ext>
            </a:extLst>
          </p:cNvPr>
          <p:cNvSpPr txBox="1"/>
          <p:nvPr/>
        </p:nvSpPr>
        <p:spPr>
          <a:xfrm>
            <a:off x="1777214" y="5375365"/>
            <a:ext cx="237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с лого-мишенью на автоматизацию звуков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8FDCEF-242B-4370-BD85-57CD9D83A87F}"/>
              </a:ext>
            </a:extLst>
          </p:cNvPr>
          <p:cNvSpPr txBox="1"/>
          <p:nvPr/>
        </p:nvSpPr>
        <p:spPr>
          <a:xfrm>
            <a:off x="4908513" y="5467699"/>
            <a:ext cx="2374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Артикуляционная гимнастика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03823E-822B-4B61-B2A9-C3C40C2051B4}"/>
              </a:ext>
            </a:extLst>
          </p:cNvPr>
          <p:cNvSpPr txBox="1"/>
          <p:nvPr/>
        </p:nvSpPr>
        <p:spPr>
          <a:xfrm>
            <a:off x="7990088" y="5373603"/>
            <a:ext cx="237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с напольной мишенью на развитие фонематических процессов и слоговой структуры слова</a:t>
            </a:r>
          </a:p>
        </p:txBody>
      </p:sp>
    </p:spTree>
    <p:extLst>
      <p:ext uri="{BB962C8B-B14F-4D97-AF65-F5344CB8AC3E}">
        <p14:creationId xmlns:p14="http://schemas.microsoft.com/office/powerpoint/2010/main" val="369525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воспитанниками</a:t>
            </a:r>
            <a:br>
              <a:rPr lang="ru-RU" sz="2000" dirty="0"/>
            </a:br>
            <a:r>
              <a:rPr lang="ru-RU" sz="2000" dirty="0"/>
              <a:t>(инструктор по ф/культуре)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78E8C7-28B8-496E-BEEB-46F9064A90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97"/>
          <a:stretch/>
        </p:blipFill>
        <p:spPr>
          <a:xfrm>
            <a:off x="1772782" y="1593908"/>
            <a:ext cx="2662198" cy="31962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E7A4E3-0525-4545-94E8-E524F593AA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0" r="31498" b="22436"/>
          <a:stretch/>
        </p:blipFill>
        <p:spPr>
          <a:xfrm rot="5400000">
            <a:off x="7379817" y="1996280"/>
            <a:ext cx="3313651" cy="2508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AADF57-6F5F-4B98-9DC7-00BE23A25F15}"/>
              </a:ext>
            </a:extLst>
          </p:cNvPr>
          <p:cNvSpPr txBox="1"/>
          <p:nvPr/>
        </p:nvSpPr>
        <p:spPr>
          <a:xfrm>
            <a:off x="1916394" y="4931435"/>
            <a:ext cx="237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на развитие коммуникативных навыков. Получение знаний о своем теле и его возможностях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6CA8F-9FA6-4C22-8163-E965C45DA545}"/>
              </a:ext>
            </a:extLst>
          </p:cNvPr>
          <p:cNvSpPr txBox="1"/>
          <p:nvPr/>
        </p:nvSpPr>
        <p:spPr>
          <a:xfrm>
            <a:off x="7916121" y="5023767"/>
            <a:ext cx="237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на развитие чувства равновесия и координации движений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F5F8EB-5A55-4789-BAF3-56C883AF4F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2212496"/>
            <a:ext cx="2730843" cy="40276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CF2479-C1EB-4775-8CDE-F4F7B15EE243}"/>
              </a:ext>
            </a:extLst>
          </p:cNvPr>
          <p:cNvSpPr txBox="1"/>
          <p:nvPr/>
        </p:nvSpPr>
        <p:spPr>
          <a:xfrm>
            <a:off x="4916257" y="1509377"/>
            <a:ext cx="237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Упражнения на формирование правильной осанки и укрепления мышц стопы</a:t>
            </a:r>
          </a:p>
        </p:txBody>
      </p:sp>
    </p:spTree>
    <p:extLst>
      <p:ext uri="{BB962C8B-B14F-4D97-AF65-F5344CB8AC3E}">
        <p14:creationId xmlns:p14="http://schemas.microsoft.com/office/powerpoint/2010/main" val="120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воспитанниками</a:t>
            </a:r>
            <a:br>
              <a:rPr lang="ru-RU" sz="2000" dirty="0"/>
            </a:br>
            <a:r>
              <a:rPr lang="ru-RU" sz="2000" dirty="0"/>
              <a:t>(инструктор по ф/культуре)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5" r="12500" b="13184"/>
          <a:stretch/>
        </p:blipFill>
        <p:spPr>
          <a:xfrm rot="5400000">
            <a:off x="1098972" y="3464791"/>
            <a:ext cx="3525291" cy="2156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" b="20523"/>
          <a:stretch/>
        </p:blipFill>
        <p:spPr>
          <a:xfrm rot="5400000">
            <a:off x="3478427" y="2394125"/>
            <a:ext cx="4160106" cy="26319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b="14053"/>
          <a:stretch/>
        </p:blipFill>
        <p:spPr>
          <a:xfrm>
            <a:off x="7127786" y="179690"/>
            <a:ext cx="3447534" cy="309846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786" y="3710119"/>
            <a:ext cx="3447534" cy="258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7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воспитанниками</a:t>
            </a:r>
            <a:br>
              <a:rPr lang="ru-RU" sz="2000" dirty="0"/>
            </a:br>
            <a:r>
              <a:rPr lang="ru-RU" sz="2000" dirty="0"/>
              <a:t>(поддержка интереса к оборудованию)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AD8760-15E1-429B-9C5F-0EF01237D9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539" y="1705016"/>
            <a:ext cx="3204510" cy="41430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163CD9-B324-40D9-AE71-B71706F880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951" y="1705017"/>
            <a:ext cx="3204510" cy="41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родителями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E7A9FA-153B-48D4-B53A-6F0E3C67AB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340" y="1840335"/>
            <a:ext cx="4236440" cy="31773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45AC41-1720-47C4-8491-EA950D1662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341" y="1144049"/>
            <a:ext cx="3427427" cy="4569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533521-9116-45DC-8F78-C7DF0397C214}"/>
              </a:ext>
            </a:extLst>
          </p:cNvPr>
          <p:cNvSpPr txBox="1"/>
          <p:nvPr/>
        </p:nvSpPr>
        <p:spPr>
          <a:xfrm>
            <a:off x="2958073" y="5275436"/>
            <a:ext cx="237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ru-RU" sz="1200" kern="1200" dirty="0">
                <a:solidFill>
                  <a:prstClr val="black"/>
                </a:solidFill>
                <a:latin typeface="Trebuchet MS" panose="020B0603020202020204"/>
                <a:ea typeface="+mn-ea"/>
                <a:cs typeface="+mn-cs"/>
              </a:rPr>
              <a:t>Совместные досуги, праздники, занятия, мастер-классы, акции</a:t>
            </a:r>
          </a:p>
        </p:txBody>
      </p:sp>
    </p:spTree>
    <p:extLst>
      <p:ext uri="{BB962C8B-B14F-4D97-AF65-F5344CB8AC3E}">
        <p14:creationId xmlns:p14="http://schemas.microsoft.com/office/powerpoint/2010/main" val="55495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9239" y="131787"/>
            <a:ext cx="6347714" cy="1320800"/>
          </a:xfrm>
        </p:spPr>
        <p:txBody>
          <a:bodyPr rtlCol="0"/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Работа с социальными партнерами (школа, Социально-Реабилитационный центр, институт)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2D7C8E-50E8-4A9F-8384-37ED96E63C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884" y="1618510"/>
            <a:ext cx="4111767" cy="23624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61E0B3-2AF4-477C-A092-AFC3BE125D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96" y="4099625"/>
            <a:ext cx="2541345" cy="23624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9B6E3A-A639-4515-98FD-6A5010693E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650" y="2290194"/>
            <a:ext cx="3987567" cy="29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Преемственность. Мастер-классы от</a:t>
            </a:r>
            <a:br>
              <a:rPr lang="ru-RU" sz="2000" dirty="0"/>
            </a:br>
            <a:r>
              <a:rPr lang="ru-RU" sz="2000" dirty="0"/>
              <a:t>дошкольников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050792-331A-45D3-83E5-9D9167128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68" y="2961837"/>
            <a:ext cx="4304950" cy="32287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1D8098-5FCD-4C2F-9AD9-340A654BFA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824"/>
          <a:stretch/>
        </p:blipFill>
        <p:spPr>
          <a:xfrm>
            <a:off x="6260983" y="1615929"/>
            <a:ext cx="4304949" cy="322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5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Преемственность.</a:t>
            </a:r>
            <a:br>
              <a:rPr lang="ru-RU" sz="2000" dirty="0"/>
            </a:br>
            <a:r>
              <a:rPr lang="ru-RU" sz="2000" dirty="0"/>
              <a:t>Акции «Проведи каникулы с пользой»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979" y="1680520"/>
            <a:ext cx="2614137" cy="3929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065" y="2063579"/>
            <a:ext cx="2947341" cy="44113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740" y="98855"/>
            <a:ext cx="3021644" cy="452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0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Преемственность.</a:t>
            </a:r>
            <a:br>
              <a:rPr lang="ru-RU" sz="2000" dirty="0"/>
            </a:br>
            <a:r>
              <a:rPr lang="ru-RU" sz="2000" dirty="0"/>
              <a:t>Спортивные праздники</a:t>
            </a:r>
            <a:endParaRPr lang="ru-RU" dirty="0"/>
          </a:p>
        </p:txBody>
      </p:sp>
      <p:pic>
        <p:nvPicPr>
          <p:cNvPr id="2050" name="Picture 2" descr="C:\Users\Психолог\Downloads\IMG_73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564" y="1760837"/>
            <a:ext cx="4522571" cy="339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сихолог\Downloads\IMG_733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4"/>
          <a:stretch/>
        </p:blipFill>
        <p:spPr bwMode="auto">
          <a:xfrm>
            <a:off x="6676769" y="2551561"/>
            <a:ext cx="3593513" cy="379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61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Преемственность.</a:t>
            </a:r>
            <a:br>
              <a:rPr lang="ru-RU" sz="2000" dirty="0"/>
            </a:br>
            <a:r>
              <a:rPr lang="ru-RU" sz="2000" dirty="0"/>
              <a:t>Студенты – будущие педагоги начальных классов и воспитатели</a:t>
            </a:r>
            <a:endParaRPr lang="ru-RU" dirty="0"/>
          </a:p>
        </p:txBody>
      </p:sp>
      <p:pic>
        <p:nvPicPr>
          <p:cNvPr id="1026" name="Picture 2" descr="C:\Users\Психолог\Downloads\2021-10-07 13-39-50 (2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5" r="10509"/>
          <a:stretch/>
        </p:blipFill>
        <p:spPr bwMode="auto">
          <a:xfrm>
            <a:off x="7517027" y="2523869"/>
            <a:ext cx="2755557" cy="376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сихолог\Downloads\2021-10-07 13-39-50 (2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157" y="1847336"/>
            <a:ext cx="5379308" cy="403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6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dirty="0"/>
              <a:t>Этап обобщения</a:t>
            </a:r>
            <a:br>
              <a:rPr lang="ru-RU" dirty="0"/>
            </a:br>
            <a:r>
              <a:rPr lang="ru-RU" sz="2000" dirty="0"/>
              <a:t>Популяризация балансировочного оборудования среди населения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16786D-1C20-4116-959F-FB6AF8041F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292" y="2277611"/>
            <a:ext cx="3892492" cy="29193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88DA66-A8CE-44DC-9F39-C6D5949E5D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/>
          <a:stretch/>
        </p:blipFill>
        <p:spPr>
          <a:xfrm>
            <a:off x="6263780" y="2947682"/>
            <a:ext cx="4228006" cy="35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5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6292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Трансляция опыта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02426F-917A-4EAB-8978-1ACA34C35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0044" y="2697677"/>
            <a:ext cx="4400026" cy="26178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C4B7B4-9538-4B9E-B1CB-4E100CC6A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19" y="327439"/>
            <a:ext cx="3003783" cy="39945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BA228B-7C2B-4854-93B9-F0D58FBE8D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182" y="1437494"/>
            <a:ext cx="2881156" cy="382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1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8178" y="165343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Трансляция опыта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FB3D35-7231-41FD-B6D1-79FEA605B7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727" y="2270836"/>
            <a:ext cx="4203199" cy="27965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25B626-B704-45F1-8520-5D7149A2DA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6"/>
          <a:stretch/>
        </p:blipFill>
        <p:spPr>
          <a:xfrm>
            <a:off x="6114152" y="1193339"/>
            <a:ext cx="4344122" cy="25228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72708B-7D00-48F8-8416-1641829CFD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22"/>
          <a:stretch/>
        </p:blipFill>
        <p:spPr>
          <a:xfrm>
            <a:off x="6096000" y="3925491"/>
            <a:ext cx="4362274" cy="252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12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8178" y="31119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Итоговые продукты</a:t>
            </a:r>
            <a:br>
              <a:rPr lang="ru-RU" sz="2000" dirty="0"/>
            </a:br>
            <a:r>
              <a:rPr lang="ru-RU" sz="1600" dirty="0"/>
              <a:t>(детская картотека и картотека для педагогов)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070C71-5D3A-4054-A293-AF7A27022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22332" y="939303"/>
            <a:ext cx="3663892" cy="21159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2F97EF-9AEF-48B2-89D3-69E82A538D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2" y="3055691"/>
            <a:ext cx="1871007" cy="33262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7111DE-DC08-4AD1-9BDF-CB8DCBD5D7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35" y="3055691"/>
            <a:ext cx="1871007" cy="332623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B554E8-C0DE-4DD9-8B0B-868762372B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484" y="3835577"/>
            <a:ext cx="2780950" cy="208571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E2E055-D670-44E1-9590-FACEB28023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960" y="1305655"/>
            <a:ext cx="1564285" cy="278095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83FB02B-CF9F-421D-99C4-9FDAA67B6C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016" y="1305655"/>
            <a:ext cx="1564285" cy="278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8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8178" y="31119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2000" dirty="0"/>
              <a:t>Итоговые продукты</a:t>
            </a:r>
            <a:br>
              <a:rPr lang="ru-RU" sz="2000" dirty="0"/>
            </a:br>
            <a:r>
              <a:rPr lang="ru-RU" sz="1600" dirty="0"/>
              <a:t>(публикации)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E96336-2656-4868-81BD-97F470C9D3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675" y="190251"/>
            <a:ext cx="2507201" cy="39506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AFE770-7DE1-45BF-A4F0-48EAC456A4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5" t="14435"/>
          <a:stretch/>
        </p:blipFill>
        <p:spPr>
          <a:xfrm rot="5400000">
            <a:off x="4120781" y="2874275"/>
            <a:ext cx="4033814" cy="28535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5B4DB0-C583-49A9-A4AA-EC777BA064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79" y="1363321"/>
            <a:ext cx="2678419" cy="376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9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8178" y="366679"/>
            <a:ext cx="6347714" cy="1973850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Реализация проекта</a:t>
            </a:r>
            <a:br>
              <a:rPr lang="ru-RU" dirty="0"/>
            </a:br>
            <a:r>
              <a:rPr lang="ru-RU" sz="1800" dirty="0"/>
              <a:t>Итоги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7A1CD9-3976-46CB-9030-D4DDC72F09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935" y="1585520"/>
            <a:ext cx="4915948" cy="36869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7F7913-3709-4FF4-A510-D323B4963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67" y="759863"/>
            <a:ext cx="3101998" cy="510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11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385687" y="433122"/>
            <a:ext cx="5826719" cy="1646302"/>
          </a:xfrm>
        </p:spPr>
        <p:txBody>
          <a:bodyPr rtlCol="0"/>
          <a:lstStyle/>
          <a:p>
            <a:pPr algn="l" rtl="0"/>
            <a:r>
              <a:rPr lang="ru-RU" dirty="0"/>
              <a:t>Баланс в движении?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FF2A3D-A243-431E-BED8-190E0EBF5F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026" y="2258735"/>
            <a:ext cx="4915949" cy="368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9596328" y="506601"/>
            <a:ext cx="1998879" cy="142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960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ln w="9525">
                  <a:noFill/>
                </a:ln>
                <a:solidFill/>
              </a:defRPr>
            </a:pPr>
            <a:r>
              <a:rPr lang="ru-RU" sz="9600" dirty="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</a:rPr>
              <a:t>03</a:t>
            </a:r>
            <a:endParaRPr sz="9600" dirty="0">
              <a:ln w="12699">
                <a:solidFill>
                  <a:srgbClr val="EA7D3B">
                    <a:alpha val="51000"/>
                  </a:srgbClr>
                </a:solidFill>
              </a:ln>
              <a:noFill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4D2BB0-AAB6-4DC4-A499-53BE4BDBB8F6}"/>
              </a:ext>
            </a:extLst>
          </p:cNvPr>
          <p:cNvSpPr/>
          <p:nvPr/>
        </p:nvSpPr>
        <p:spPr>
          <a:xfrm>
            <a:off x="4252975" y="4350071"/>
            <a:ext cx="68190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Невмятуллина Светлана Олеговна, старший воспитатель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МБОУ ОЦ «Флагман» (дошкольное отделение - детский сад №97) Одинцовский городской округ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9904ED-1902-4F8B-9677-75FA4E627AFD}"/>
              </a:ext>
            </a:extLst>
          </p:cNvPr>
          <p:cNvSpPr/>
          <p:nvPr/>
        </p:nvSpPr>
        <p:spPr>
          <a:xfrm>
            <a:off x="596793" y="506601"/>
            <a:ext cx="916168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Формирование мотивации у детей дошкольного возраста к творческой и игровой деятельности посредством авторской технологии «Эбру». Территория развития ребенка и взрослого</a:t>
            </a:r>
          </a:p>
        </p:txBody>
      </p:sp>
    </p:spTree>
    <p:extLst>
      <p:ext uri="{BB962C8B-B14F-4D97-AF65-F5344CB8AC3E}">
        <p14:creationId xmlns:p14="http://schemas.microsoft.com/office/powerpoint/2010/main" val="3857850909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34485B1-5FEA-3AF7-E2E3-EE541CFC3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679369-4CE2-C2D9-C545-12758AB487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5479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ABA5EE5-2138-96F4-0C55-ABF7B2AEA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3078F7-0957-B42F-3DCE-FB109C8B51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504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7CD0865-AE31-D09B-4118-7B0BE1CD5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F431A5-52F4-35D2-6CA7-5B40FA86B7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512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13ECE0D-667C-2AC7-C8D0-8A3F3160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B48ACA-46BA-EAD9-5ABD-8C93A7DCB3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095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60EDF62-13C8-8255-137F-0F152972A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FA78CD-DD9A-1D50-5A8D-B3C9075623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166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A9811B6-7A7E-402E-A5F5-30FDE869C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36542B-A3A0-E2B2-DFA7-C7A74E47E2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743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A293F6D-A7F0-3801-53C4-10DBEE3D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6C0059-25C4-799B-CE5B-7241C255D1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404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98455B8-45D9-6EA8-9004-220DDAB13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B9F9CD-8646-829D-7E86-E026C2E4F0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160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8552BCB-5C7A-D320-83F5-739EBCFE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21372E-6CB2-E64D-C2C3-CF2FAA3E7A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3741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D829D9D-94C3-2A6D-AD6F-BC8166C3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F91661-3692-B9BB-46A5-0F7AD26861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78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C7D0876-E9D5-E009-5C50-1DCAF8421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350610-BA4E-62D7-BB48-C265A7BEED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267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A9D1CDD-6B8D-475A-9158-0735331B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9B0347-17F0-164E-6153-1A9CD5EE1C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282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6D9B4EB-1A1E-A7C8-B25C-38F72FEFF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B86DF1-E438-042C-AED8-236208B03A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332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92DFA8F-C388-23C5-3A95-0D2EF7FC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A323CA-AF95-A412-1278-93C160FD01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560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620707E-E2F4-4538-5036-A90F411D0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FBA740-3CE8-6398-2662-1074DCDE0A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809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DD9CB23-2E5B-8D62-CFFF-E913EC36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28B241-4D5A-9209-47B4-83AB377B06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483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C72FB7C-53F5-ECEE-FEE6-EB9105CC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3F3EFA-5DD4-003E-910F-39BD1B843B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596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6CA3070-85B4-4C46-9653-417AF93C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03363A-CD2B-BEAB-412F-B57D2D0848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371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052DA0A-63AF-ECD7-4968-87570FABD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6F61EC-BFD3-DB5E-1C7C-B3F6A258C3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226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655ACF34-13C6-40ED-D727-DCB6E0842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6B87AD-3889-C81F-79B3-CBAB6150BA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9828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1163C01-61DE-F667-E8A6-2CB410F55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BB2B76-3F7C-7EF5-CA1B-54A80CF28F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455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A1D4DB7-3481-0130-F5AA-D20ABF4C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671907-85EB-1439-D826-E190FAC6F2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8920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B291115-A6A4-6DD8-0AF1-AC4CE8C0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ED61A1-B719-36CE-9790-5567534155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485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C88918B-EE50-9795-11E1-975D0A6FF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59951B-6BD5-BD0E-5380-C5B4C5147B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520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CA0A586-DA65-1CDC-940A-34D91C5B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BE48C4-C2A0-66F8-B9D2-F7CC15E20F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388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A8374E8-0125-9014-11A3-883B86BED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3B713E-1F74-DD3D-5396-95036D5857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3191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E042112-74AE-D406-3686-BB6D14291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1197CB-38F9-FBC4-EC0E-73B38379FC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466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4BD7FE3-6C1E-EE89-C63A-14E75C721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1E99D3-5B92-E588-41A9-5E7EF6A947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6744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B81EC86-1C32-E0E9-B73A-9E9185A92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5E07D1-56C6-3C5A-8A33-BCB5844E48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263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11CC437-3864-6EA8-E9E5-E3A9A93BC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591D8E-559D-22F9-C39A-15AB20CD64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6473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86D916E-28AC-C90A-94E8-3D7F1D21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8A92BA-F1C4-F25C-B1D8-B4D376AE0F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684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6A6221B-247B-EF1E-5414-5DF86DBB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1143DF-B5E4-47F4-CCBA-E5ED891601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6830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0815719-B383-591B-9DE3-C525252F0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8D0DED-54B5-8F56-26FD-3ADF698093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333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CF74F1D-B8DE-2C54-6421-237472926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095E92-1430-E8A4-DEC7-D0F35E56DA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3531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E6D5331-0384-E2B8-ADB0-38C433196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22B0D8-22C7-3BDA-9789-97586AE859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267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2A18E40-B022-CB98-DBC2-2F1266AA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7D18C5-AD55-D47A-1D4E-E0D8FDE9E6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987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9596328" y="506601"/>
            <a:ext cx="1998879" cy="142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spcBef>
                <a:spcPts val="1000"/>
              </a:spcBef>
              <a:defRPr sz="960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ln w="9525">
                  <a:noFill/>
                </a:ln>
                <a:solidFill/>
              </a:defRPr>
            </a:pPr>
            <a:r>
              <a:rPr lang="ru-RU" sz="9600" dirty="0">
                <a:ln w="12699">
                  <a:solidFill>
                    <a:srgbClr val="EA7D3B">
                      <a:alpha val="51000"/>
                    </a:srgbClr>
                  </a:solidFill>
                </a:ln>
                <a:noFill/>
              </a:rPr>
              <a:t>04</a:t>
            </a:r>
            <a:endParaRPr sz="9600" dirty="0">
              <a:ln w="12699">
                <a:solidFill>
                  <a:srgbClr val="EA7D3B">
                    <a:alpha val="51000"/>
                  </a:srgbClr>
                </a:solidFill>
              </a:ln>
              <a:noFill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4D2BB0-AAB6-4DC4-A499-53BE4BDBB8F6}"/>
              </a:ext>
            </a:extLst>
          </p:cNvPr>
          <p:cNvSpPr/>
          <p:nvPr/>
        </p:nvSpPr>
        <p:spPr>
          <a:xfrm>
            <a:off x="4252975" y="4350071"/>
            <a:ext cx="681902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Павловская Елена Михайловна, учитель-логопед, методист</a:t>
            </a:r>
          </a:p>
          <a:p>
            <a:pPr>
              <a:spcBef>
                <a:spcPts val="1200"/>
              </a:spcBef>
            </a:pPr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МАОУ «Гимназия №1» городского округа Балашиха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9904ED-1902-4F8B-9677-75FA4E627AFD}"/>
              </a:ext>
            </a:extLst>
          </p:cNvPr>
          <p:cNvSpPr/>
          <p:nvPr/>
        </p:nvSpPr>
        <p:spPr>
          <a:xfrm>
            <a:off x="596793" y="506601"/>
            <a:ext cx="91616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Проект по повышению читательской грамотности учащихся и воспитанников через реализацию приемов медиапроектирования «Люблю читать!»</a:t>
            </a:r>
          </a:p>
        </p:txBody>
      </p:sp>
    </p:spTree>
    <p:extLst>
      <p:ext uri="{BB962C8B-B14F-4D97-AF65-F5344CB8AC3E}">
        <p14:creationId xmlns:p14="http://schemas.microsoft.com/office/powerpoint/2010/main" val="2610720794"/>
      </p:ext>
    </p:extLst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689" y="1782047"/>
            <a:ext cx="11521280" cy="477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>
              <a:lnSpc>
                <a:spcPct val="150000"/>
              </a:lnSpc>
            </a:pPr>
            <a:r>
              <a:rPr lang="ru-RU" sz="2667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Проект по повышению читательской грамотности учащихся и воспитанников через реализацию приемов </a:t>
            </a:r>
            <a:r>
              <a:rPr lang="ru-RU" sz="2667" kern="1200" dirty="0" err="1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медиапроектирования</a:t>
            </a:r>
            <a:endParaRPr lang="ru-RU" sz="2667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 defTabSz="1219170" rtl="0">
              <a:lnSpc>
                <a:spcPct val="150000"/>
              </a:lnSpc>
            </a:pPr>
            <a:endParaRPr lang="ru-RU" sz="2667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 defTabSz="1219170" rtl="0">
              <a:lnSpc>
                <a:spcPct val="150000"/>
              </a:lnSpc>
            </a:pPr>
            <a:r>
              <a:rPr lang="ru-RU" sz="2667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Возраст участников проекта 5-8 лет</a:t>
            </a:r>
          </a:p>
          <a:p>
            <a:pPr algn="l" defTabSz="1219170" rtl="0">
              <a:lnSpc>
                <a:spcPct val="150000"/>
              </a:lnSpc>
            </a:pPr>
            <a:endParaRPr lang="ru-RU" sz="2667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 defTabSz="1219170" rtl="0">
              <a:lnSpc>
                <a:spcPct val="150000"/>
              </a:lnSpc>
            </a:pPr>
            <a:r>
              <a:rPr lang="ru-RU" sz="2667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Срок реализации 1 год</a:t>
            </a:r>
          </a:p>
          <a:p>
            <a:pPr algn="l" defTabSz="1219170" rtl="0"/>
            <a:endParaRPr lang="ru-RU" sz="24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9"/>
            <a:ext cx="9326828" cy="1143000"/>
          </a:xfrm>
          <a:solidFill>
            <a:srgbClr val="66FFCC"/>
          </a:solidFill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Актуальность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9"/>
            <a:ext cx="9326828" cy="1143000"/>
          </a:xfrm>
          <a:solidFill>
            <a:srgbClr val="66FFCC"/>
          </a:solidFill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Цель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DFBD7-FCC7-4F38-B654-F13D998914D1}"/>
              </a:ext>
            </a:extLst>
          </p:cNvPr>
          <p:cNvSpPr txBox="1"/>
          <p:nvPr/>
        </p:nvSpPr>
        <p:spPr>
          <a:xfrm>
            <a:off x="609599" y="2276872"/>
            <a:ext cx="11055020" cy="2477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>
              <a:lnSpc>
                <a:spcPct val="150000"/>
              </a:lnSpc>
            </a:pPr>
            <a:r>
              <a:rPr lang="ru-RU" sz="2667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повышение читательской грамотности учащихся и воспитанников через реализацию приемов </a:t>
            </a:r>
            <a:r>
              <a:rPr lang="ru-RU" sz="2667" kern="1200" dirty="0" err="1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медиапроектирования</a:t>
            </a:r>
            <a:r>
              <a:rPr lang="ru-RU" sz="2667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 в процессе преемственности между дошкольным и начальным общим образованием</a:t>
            </a:r>
          </a:p>
        </p:txBody>
      </p:sp>
    </p:spTree>
    <p:extLst>
      <p:ext uri="{BB962C8B-B14F-4D97-AF65-F5344CB8AC3E}">
        <p14:creationId xmlns:p14="http://schemas.microsoft.com/office/powerpoint/2010/main" val="19438492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9"/>
            <a:ext cx="9326828" cy="1143000"/>
          </a:xfrm>
          <a:solidFill>
            <a:srgbClr val="66FFCC"/>
          </a:solidFill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Задачи проекта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EDFBD7-FCC7-4F38-B654-F13D998914D1}"/>
              </a:ext>
            </a:extLst>
          </p:cNvPr>
          <p:cNvSpPr txBox="1"/>
          <p:nvPr/>
        </p:nvSpPr>
        <p:spPr>
          <a:xfrm>
            <a:off x="872098" y="1438207"/>
            <a:ext cx="11343052" cy="446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591" algn="l" defTabSz="1219170" rtl="0">
              <a:lnSpc>
                <a:spcPct val="150000"/>
              </a:lnSpc>
            </a:pPr>
            <a:r>
              <a:rPr lang="ru-RU" sz="2133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привлечение всех групп пользователей к чтению и книге с помощью   визуальных средств</a:t>
            </a:r>
          </a:p>
          <a:p>
            <a:pPr marL="355591" algn="l" defTabSz="1219170" rtl="0">
              <a:lnSpc>
                <a:spcPct val="150000"/>
              </a:lnSpc>
            </a:pPr>
            <a:r>
              <a:rPr lang="ru-RU" sz="2133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создание новых медиапроектов как инструмента для продвижения книги массы</a:t>
            </a:r>
          </a:p>
          <a:p>
            <a:pPr marL="355591" algn="l" defTabSz="1219170" rtl="0">
              <a:lnSpc>
                <a:spcPct val="150000"/>
              </a:lnSpc>
            </a:pPr>
            <a:r>
              <a:rPr lang="ru-RU" sz="2133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поддержка творческих форм приобщения к чтению обучающихся начальной школы и воспитанников МАОУ «Гимназия №1»</a:t>
            </a:r>
          </a:p>
          <a:p>
            <a:pPr marL="355591" algn="l" defTabSz="1219170" rtl="0">
              <a:lnSpc>
                <a:spcPct val="150000"/>
              </a:lnSpc>
            </a:pPr>
            <a:r>
              <a:rPr lang="ru-RU" sz="2133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развитие и скрепление дружеских, коллективных  и семейных конструктивных взаимоотношений в процессе создания </a:t>
            </a:r>
            <a:r>
              <a:rPr lang="ru-RU" sz="2133" kern="1200" dirty="0" err="1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буктрейлера</a:t>
            </a:r>
            <a:endParaRPr lang="ru-RU" sz="2133" kern="1200" dirty="0">
              <a:solidFill>
                <a:srgbClr val="002060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marL="355591" algn="l" defTabSz="1219170" rtl="0">
              <a:lnSpc>
                <a:spcPct val="150000"/>
              </a:lnSpc>
            </a:pPr>
            <a:r>
              <a:rPr lang="ru-RU" sz="2133" kern="12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+mn-cs"/>
              </a:rPr>
              <a:t>стимулирование активного чтения и осмысления творчества писателя</a:t>
            </a:r>
          </a:p>
        </p:txBody>
      </p:sp>
      <p:pic>
        <p:nvPicPr>
          <p:cNvPr id="4" name="Рисунок 3" descr="Книги со сплошной заливкой">
            <a:extLst>
              <a:ext uri="{FF2B5EF4-FFF2-40B4-BE49-F238E27FC236}">
                <a16:creationId xmlns:a16="http://schemas.microsoft.com/office/drawing/2014/main" id="{84064ED3-798E-4275-BFB0-69BFD8057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297" y="1514459"/>
            <a:ext cx="609600" cy="6096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734EAB-2D0B-40BB-8968-68CEDC937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12" y="2466406"/>
            <a:ext cx="609653" cy="6096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1788A21-209F-4B96-A8CB-89112BC0B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3477116"/>
            <a:ext cx="609653" cy="6096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1B6939-C629-4539-AD25-432110B09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4399176"/>
            <a:ext cx="609653" cy="6096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D571301-9522-4E18-B997-F6D8C9568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5417444"/>
            <a:ext cx="609653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342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CAD36D-047D-4540-A54E-1A06AFF83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325" y="846139"/>
            <a:ext cx="7454023" cy="59664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9"/>
            <a:ext cx="9326828" cy="1143000"/>
          </a:xfrm>
          <a:solidFill>
            <a:srgbClr val="66FFCC"/>
          </a:solidFill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Этапы проекта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52B17-E3C0-45BE-9725-97EEA2DE5685}"/>
              </a:ext>
            </a:extLst>
          </p:cNvPr>
          <p:cNvSpPr txBox="1"/>
          <p:nvPr/>
        </p:nvSpPr>
        <p:spPr>
          <a:xfrm>
            <a:off x="474907" y="1383611"/>
            <a:ext cx="66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7200" kern="1200" dirty="0">
                <a:solidFill>
                  <a:srgbClr val="1F49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0742E-029F-4374-8817-F32E17C61B9C}"/>
              </a:ext>
            </a:extLst>
          </p:cNvPr>
          <p:cNvSpPr txBox="1"/>
          <p:nvPr/>
        </p:nvSpPr>
        <p:spPr>
          <a:xfrm>
            <a:off x="1487489" y="1764917"/>
            <a:ext cx="499255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37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подготовительный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672D92-E8C1-4626-ADFD-E5C85B18F91C}"/>
              </a:ext>
            </a:extLst>
          </p:cNvPr>
          <p:cNvSpPr txBox="1"/>
          <p:nvPr/>
        </p:nvSpPr>
        <p:spPr>
          <a:xfrm>
            <a:off x="485484" y="2465655"/>
            <a:ext cx="66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7200" kern="1200" dirty="0">
                <a:solidFill>
                  <a:srgbClr val="1F49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0C6D2C-9D6D-4D14-A97A-4BAECE6DCB79}"/>
              </a:ext>
            </a:extLst>
          </p:cNvPr>
          <p:cNvSpPr txBox="1"/>
          <p:nvPr/>
        </p:nvSpPr>
        <p:spPr>
          <a:xfrm>
            <a:off x="496061" y="3507447"/>
            <a:ext cx="66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7200" kern="1200" dirty="0">
                <a:solidFill>
                  <a:srgbClr val="1F49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72DC64-1DC6-4534-9E8A-67BE5BCD94ED}"/>
              </a:ext>
            </a:extLst>
          </p:cNvPr>
          <p:cNvSpPr txBox="1"/>
          <p:nvPr/>
        </p:nvSpPr>
        <p:spPr>
          <a:xfrm>
            <a:off x="474907" y="4512977"/>
            <a:ext cx="66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7200" kern="1200" dirty="0">
                <a:solidFill>
                  <a:srgbClr val="1F49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A9B0C9-AD06-4421-B26C-E3D6070C7F88}"/>
              </a:ext>
            </a:extLst>
          </p:cNvPr>
          <p:cNvSpPr txBox="1"/>
          <p:nvPr/>
        </p:nvSpPr>
        <p:spPr>
          <a:xfrm>
            <a:off x="474907" y="5588389"/>
            <a:ext cx="662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7200" kern="1200" dirty="0">
                <a:solidFill>
                  <a:srgbClr val="1F497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091CA7-03E6-4318-B7A4-7255869163B1}"/>
              </a:ext>
            </a:extLst>
          </p:cNvPr>
          <p:cNvSpPr txBox="1"/>
          <p:nvPr/>
        </p:nvSpPr>
        <p:spPr>
          <a:xfrm>
            <a:off x="1487486" y="2732395"/>
            <a:ext cx="499255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37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проектировочный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4A77E9-A9AF-4DF0-A99C-977B69A32E75}"/>
              </a:ext>
            </a:extLst>
          </p:cNvPr>
          <p:cNvSpPr txBox="1"/>
          <p:nvPr/>
        </p:nvSpPr>
        <p:spPr>
          <a:xfrm>
            <a:off x="1487486" y="3774187"/>
            <a:ext cx="499255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37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практический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D18A90-A93C-4823-81AA-BF8B5C95BD00}"/>
              </a:ext>
            </a:extLst>
          </p:cNvPr>
          <p:cNvSpPr txBox="1"/>
          <p:nvPr/>
        </p:nvSpPr>
        <p:spPr>
          <a:xfrm>
            <a:off x="1487927" y="4831498"/>
            <a:ext cx="7968888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37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контрольно-коррекционный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D96D69-FFFA-4FE9-9169-43B591896199}"/>
              </a:ext>
            </a:extLst>
          </p:cNvPr>
          <p:cNvSpPr txBox="1"/>
          <p:nvPr/>
        </p:nvSpPr>
        <p:spPr>
          <a:xfrm>
            <a:off x="1487928" y="5851293"/>
            <a:ext cx="499255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37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заключительный</a:t>
            </a:r>
          </a:p>
        </p:txBody>
      </p:sp>
    </p:spTree>
    <p:extLst>
      <p:ext uri="{BB962C8B-B14F-4D97-AF65-F5344CB8AC3E}">
        <p14:creationId xmlns:p14="http://schemas.microsoft.com/office/powerpoint/2010/main" val="221393185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Autofit/>
          </a:bodyPr>
          <a:lstStyle/>
          <a:p>
            <a:pPr algn="l"/>
            <a:r>
              <a:rPr lang="ru-RU" sz="3733" dirty="0">
                <a:solidFill>
                  <a:schemeClr val="tx2"/>
                </a:solidFill>
                <a:latin typeface="Century Gothic" panose="020B0502020202020204" pitchFamily="34" charset="0"/>
              </a:rPr>
              <a:t>Ожидаемые результаты и продукты проекта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D24541-E5DB-48E0-9C17-6CC6FA994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50" y="3274878"/>
            <a:ext cx="5589297" cy="30723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B26B5D-30EA-4200-952B-1076C9389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124" y="3226874"/>
            <a:ext cx="5466408" cy="31683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DCD5A1-8688-4A60-9FB1-46467D3A9DC8}"/>
              </a:ext>
            </a:extLst>
          </p:cNvPr>
          <p:cNvSpPr txBox="1"/>
          <p:nvPr/>
        </p:nvSpPr>
        <p:spPr>
          <a:xfrm>
            <a:off x="556616" y="1876635"/>
            <a:ext cx="11549907" cy="1014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>
              <a:lnSpc>
                <a:spcPct val="150000"/>
              </a:lnSpc>
            </a:pPr>
            <a:r>
              <a:rPr lang="ru-RU" sz="21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Продуктом реализованного проекта являются медиапроекты-</a:t>
            </a:r>
            <a:r>
              <a:rPr lang="ru-RU" sz="2133" kern="1200" dirty="0" err="1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буктрейлеры</a:t>
            </a:r>
            <a:r>
              <a:rPr lang="ru-RU" sz="2133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 участников проекта.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C070F3-3EAA-4F62-9C6F-3DFC9EF80273}"/>
              </a:ext>
            </a:extLst>
          </p:cNvPr>
          <p:cNvSpPr txBox="1"/>
          <p:nvPr/>
        </p:nvSpPr>
        <p:spPr>
          <a:xfrm>
            <a:off x="571461" y="5753837"/>
            <a:ext cx="104709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2667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Круглый стол «Читательская  грамотность»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89533C-731B-45CB-B317-B69F6B0A8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62" y="1751048"/>
            <a:ext cx="5044485" cy="37757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5884F8-8FA7-497A-8712-28EA93015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19" y="1751048"/>
            <a:ext cx="5044485" cy="377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5364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C070F3-3EAA-4F62-9C6F-3DFC9EF80273}"/>
              </a:ext>
            </a:extLst>
          </p:cNvPr>
          <p:cNvSpPr txBox="1"/>
          <p:nvPr/>
        </p:nvSpPr>
        <p:spPr>
          <a:xfrm>
            <a:off x="431371" y="5541235"/>
            <a:ext cx="1047094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2667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Практикум «Медиапроект как средство повышения функциональной грамотности и качества образования»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AF950D-9BFF-498E-9D04-9D9D93F31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61" y="1858516"/>
            <a:ext cx="4663684" cy="34906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BA9F797-020C-4C4F-BBB7-4E04CB8D1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92" y="1858516"/>
            <a:ext cx="4663685" cy="349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94801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C070F3-3EAA-4F62-9C6F-3DFC9EF80273}"/>
              </a:ext>
            </a:extLst>
          </p:cNvPr>
          <p:cNvSpPr txBox="1"/>
          <p:nvPr/>
        </p:nvSpPr>
        <p:spPr>
          <a:xfrm>
            <a:off x="5185386" y="1684301"/>
            <a:ext cx="561951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1219170" rtl="0"/>
            <a:r>
              <a:rPr lang="ru-RU" sz="2667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Мастер-класс для родителей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01AF9E5-86D1-4AA2-AAB1-BCD50A40C3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13" t="5416" r="30313"/>
          <a:stretch/>
        </p:blipFill>
        <p:spPr>
          <a:xfrm>
            <a:off x="580656" y="1684301"/>
            <a:ext cx="3830781" cy="51737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4F3442-9A48-44D4-9207-EEEF3A803E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2" t="22208" r="35038" b="6929"/>
          <a:stretch/>
        </p:blipFill>
        <p:spPr>
          <a:xfrm>
            <a:off x="5219077" y="2642808"/>
            <a:ext cx="6048672" cy="38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9724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FF1F48-49B5-4688-85A3-4E30CD7D2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62" y="1677264"/>
            <a:ext cx="7608468" cy="35034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B963DD-01FF-4E04-BBAB-341B5354A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257" y="1677265"/>
            <a:ext cx="3649788" cy="48447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C070F3-3EAA-4F62-9C6F-3DFC9EF80273}"/>
              </a:ext>
            </a:extLst>
          </p:cNvPr>
          <p:cNvSpPr txBox="1"/>
          <p:nvPr/>
        </p:nvSpPr>
        <p:spPr>
          <a:xfrm>
            <a:off x="431372" y="5541235"/>
            <a:ext cx="565571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219170" rtl="0"/>
            <a:r>
              <a:rPr lang="ru-RU" sz="2667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Буккроссинг «Любимая сказка»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EB5979-56A9-4F20-B6F6-16750CF2E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64" y="1711776"/>
            <a:ext cx="6864491" cy="31573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8C8879-19D6-4119-8311-6F7DDDFB37D4}"/>
              </a:ext>
            </a:extLst>
          </p:cNvPr>
          <p:cNvSpPr txBox="1"/>
          <p:nvPr/>
        </p:nvSpPr>
        <p:spPr>
          <a:xfrm>
            <a:off x="499320" y="5445225"/>
            <a:ext cx="70087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Выставка рисунков «Любимая сказка»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2D5BF1-5566-46F3-B268-A1521BAD6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381" y="3048021"/>
            <a:ext cx="458154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5634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53DC4F-4431-413C-BD3F-726C42B4E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44" y="1748113"/>
            <a:ext cx="3785665" cy="47404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0A5AE5-6AEA-44E1-B6D9-35972BD2B7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267" y="1689277"/>
            <a:ext cx="3246512" cy="24424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A3E7D94-9A43-4AE7-B4D5-A9A712B861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851" y="4297065"/>
            <a:ext cx="3993989" cy="22466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AC52135-E0B8-4D60-AA5E-31B431A9B429}"/>
              </a:ext>
            </a:extLst>
          </p:cNvPr>
          <p:cNvSpPr txBox="1"/>
          <p:nvPr/>
        </p:nvSpPr>
        <p:spPr>
          <a:xfrm>
            <a:off x="4559830" y="2314714"/>
            <a:ext cx="3936437" cy="11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rtl="0">
              <a:lnSpc>
                <a:spcPct val="150000"/>
              </a:lnSpc>
            </a:pPr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Викторина «По сказкам Шарля Перро»</a:t>
            </a:r>
          </a:p>
        </p:txBody>
      </p:sp>
    </p:spTree>
    <p:extLst>
      <p:ext uri="{BB962C8B-B14F-4D97-AF65-F5344CB8AC3E}">
        <p14:creationId xmlns:p14="http://schemas.microsoft.com/office/powerpoint/2010/main" val="29264026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BDB62A-A29A-4755-8ED4-9C9A1B00E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28" y="1844824"/>
            <a:ext cx="5725371" cy="31683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B3BEF6-7C33-4CAB-9C67-477DFECEAB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77" b="26068"/>
          <a:stretch/>
        </p:blipFill>
        <p:spPr>
          <a:xfrm>
            <a:off x="7440149" y="1847718"/>
            <a:ext cx="4032448" cy="40324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A34F55-CB3C-4ECA-8DE6-5FDBF89CB2F3}"/>
              </a:ext>
            </a:extLst>
          </p:cNvPr>
          <p:cNvSpPr txBox="1"/>
          <p:nvPr/>
        </p:nvSpPr>
        <p:spPr>
          <a:xfrm>
            <a:off x="548157" y="5873114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Муниципальный конкурс «Книга на сцене»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1CFD0D-1105-4FB7-ADA9-03E4F771040E}"/>
              </a:ext>
            </a:extLst>
          </p:cNvPr>
          <p:cNvSpPr txBox="1"/>
          <p:nvPr/>
        </p:nvSpPr>
        <p:spPr>
          <a:xfrm>
            <a:off x="7367133" y="5873115"/>
            <a:ext cx="4969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Театрализация</a:t>
            </a:r>
            <a:r>
              <a:rPr lang="en-US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произведений </a:t>
            </a:r>
            <a:r>
              <a:rPr lang="ru-RU" sz="2400" kern="1200" dirty="0" err="1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В.Ю.Драгунского</a:t>
            </a:r>
            <a:endParaRPr lang="ru-RU" sz="2400" kern="1200" dirty="0">
              <a:solidFill>
                <a:srgbClr val="1F497D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6046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Мероприятия в рамках реализации проекта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34C63D-1A99-42B4-96F0-3716BE027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62" y="1673708"/>
            <a:ext cx="4218797" cy="42187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A55F23-7C0C-4840-8FE5-1E39FB1F6DCB}"/>
              </a:ext>
            </a:extLst>
          </p:cNvPr>
          <p:cNvSpPr txBox="1"/>
          <p:nvPr/>
        </p:nvSpPr>
        <p:spPr>
          <a:xfrm>
            <a:off x="431371" y="604223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Литературная гостиная «Юный поэт»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1E5DE-8573-4ECD-9E15-3062CC8D5CC5}"/>
              </a:ext>
            </a:extLst>
          </p:cNvPr>
          <p:cNvSpPr txBox="1"/>
          <p:nvPr/>
        </p:nvSpPr>
        <p:spPr>
          <a:xfrm>
            <a:off x="4930911" y="2143578"/>
            <a:ext cx="7021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/>
            <a:r>
              <a:rPr lang="ru-RU" sz="2400" kern="1200" dirty="0" err="1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Буктрейлеры</a:t>
            </a:r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-победители конкурса «Страна </a:t>
            </a:r>
            <a:r>
              <a:rPr lang="ru-RU" sz="2400" kern="1200" dirty="0" err="1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Читалия</a:t>
            </a:r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»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4FB1179-AAE8-44B9-8BEF-8B25C061C1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911" y="3402662"/>
            <a:ext cx="2297044" cy="229704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F13A2A3-7977-4F87-9AEF-AEAE2A2EA7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607" y="3426639"/>
            <a:ext cx="2297045" cy="229704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3C7545C-D2FB-4B15-9BB4-12A5653215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095" y="3402661"/>
            <a:ext cx="2297044" cy="229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8108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62" y="380979"/>
            <a:ext cx="9364965" cy="1143000"/>
          </a:xfrm>
          <a:solidFill>
            <a:srgbClr val="66FFCC"/>
          </a:solidFill>
        </p:spPr>
        <p:txBody>
          <a:bodyPr>
            <a:normAutofit/>
          </a:bodyPr>
          <a:lstStyle/>
          <a:p>
            <a:pPr algn="l"/>
            <a:r>
              <a:rPr lang="ru-RU" sz="3733" dirty="0">
                <a:solidFill>
                  <a:srgbClr val="002060"/>
                </a:solidFill>
                <a:latin typeface="Century Gothic" panose="020B0502020202020204" pitchFamily="34" charset="0"/>
              </a:rPr>
              <a:t>Авторы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1E5DE-8573-4ECD-9E15-3062CC8D5CC5}"/>
              </a:ext>
            </a:extLst>
          </p:cNvPr>
          <p:cNvSpPr txBox="1"/>
          <p:nvPr/>
        </p:nvSpPr>
        <p:spPr>
          <a:xfrm>
            <a:off x="431371" y="1988840"/>
            <a:ext cx="95050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Павловская Елена Михайловна, учитель-логопед, методист дошкольного образования</a:t>
            </a:r>
          </a:p>
          <a:p>
            <a:pPr algn="l" defTabSz="1219170" rtl="0"/>
            <a:endParaRPr lang="ru-RU" sz="2400" kern="1200" dirty="0">
              <a:solidFill>
                <a:srgbClr val="1F497D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Морозова Наталья Сергеевна, учитель начальных классов, руководитель ШМО</a:t>
            </a:r>
          </a:p>
          <a:p>
            <a:pPr algn="l" defTabSz="1219170" rtl="0"/>
            <a:endParaRPr lang="ru-RU" sz="2400" kern="1200" dirty="0">
              <a:solidFill>
                <a:srgbClr val="1F497D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 defTabSz="1219170" rtl="0"/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Родионова Елена Витальевна, воспитатель</a:t>
            </a:r>
          </a:p>
          <a:p>
            <a:pPr algn="l" defTabSz="1219170" rtl="0"/>
            <a:endParaRPr lang="ru-RU" sz="2400" kern="1200" dirty="0">
              <a:solidFill>
                <a:srgbClr val="1F497D"/>
              </a:solidFill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 defTabSz="1219170" rtl="0"/>
            <a:r>
              <a:rPr lang="ru-RU" sz="2400" kern="1200" dirty="0" err="1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Антохина</a:t>
            </a:r>
            <a:r>
              <a:rPr lang="ru-RU" sz="2400" kern="1200" dirty="0">
                <a:solidFill>
                  <a:srgbClr val="1F497D"/>
                </a:solidFill>
                <a:latin typeface="Century Gothic" panose="020B0502020202020204" pitchFamily="34" charset="0"/>
                <a:ea typeface="+mn-ea"/>
                <a:cs typeface="+mn-cs"/>
              </a:rPr>
              <a:t> Елена Александровна, воспитатель</a:t>
            </a:r>
          </a:p>
        </p:txBody>
      </p:sp>
    </p:spTree>
    <p:extLst>
      <p:ext uri="{BB962C8B-B14F-4D97-AF65-F5344CB8AC3E}">
        <p14:creationId xmlns:p14="http://schemas.microsoft.com/office/powerpoint/2010/main" val="327138467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4D2BB0-AAB6-4DC4-A499-53BE4BDBB8F6}"/>
              </a:ext>
            </a:extLst>
          </p:cNvPr>
          <p:cNvSpPr/>
          <p:nvPr/>
        </p:nvSpPr>
        <p:spPr>
          <a:xfrm>
            <a:off x="4017853" y="4182569"/>
            <a:ext cx="681902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Раздел Проекты, подраздел «Детский сад будущего – путь к успеху ученика». Организация деятельности детского сада с учетом требований ФГОС ДО и ФОП ДО»</a:t>
            </a:r>
            <a:r>
              <a:rPr lang="en-US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endParaRPr lang="ru-RU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https://cppm.kuro-mo.ru</a:t>
            </a:r>
            <a:r>
              <a:rPr lang="ru-RU" dirty="0">
                <a:solidFill>
                  <a:srgbClr val="FFFFFF"/>
                </a:solidFill>
                <a:latin typeface="Calibri"/>
                <a:cs typeface="Calibri"/>
                <a:sym typeface="Calibri"/>
              </a:rPr>
              <a:t> </a:t>
            </a:r>
            <a:endParaRPr lang="en-US" dirty="0">
              <a:solidFill>
                <a:srgbClr val="FFFFFF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026" name="Picture 2" descr="https://code-qr.ru/storage/generated/2024/04/03/1df1f0cb1df096a6b93c8aa44263508f/2024040310044.png">
            <a:extLst>
              <a:ext uri="{FF2B5EF4-FFF2-40B4-BE49-F238E27FC236}">
                <a16:creationId xmlns:a16="http://schemas.microsoft.com/office/drawing/2014/main" id="{82B03B36-84E5-46E9-ACF7-3E131D706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350" y="2675431"/>
            <a:ext cx="1169134" cy="116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281445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презентации1</Template>
  <TotalTime>37</TotalTime>
  <Words>1780</Words>
  <Application>Microsoft Office PowerPoint</Application>
  <PresentationFormat>Широкоэкранный</PresentationFormat>
  <Paragraphs>254</Paragraphs>
  <Slides>115</Slides>
  <Notes>30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115</vt:i4>
      </vt:variant>
    </vt:vector>
  </HeadingPairs>
  <TitlesOfParts>
    <vt:vector size="129" baseType="lpstr">
      <vt:lpstr>Arial</vt:lpstr>
      <vt:lpstr>Calibri</vt:lpstr>
      <vt:lpstr>Calibri Light</vt:lpstr>
      <vt:lpstr>Century Gothic</vt:lpstr>
      <vt:lpstr>Helvetica</vt:lpstr>
      <vt:lpstr>Helvetica Neue</vt:lpstr>
      <vt:lpstr>Times New Roman</vt:lpstr>
      <vt:lpstr>Trebuchet MS</vt:lpstr>
      <vt:lpstr>Wingdings</vt:lpstr>
      <vt:lpstr>Wingdings 3</vt:lpstr>
      <vt:lpstr>Default</vt:lpstr>
      <vt:lpstr>Аспект</vt:lpstr>
      <vt:lpstr>Тема Office</vt:lpstr>
      <vt:lpstr>1_Тема Office</vt:lpstr>
      <vt:lpstr>Презентация PowerPoint</vt:lpstr>
      <vt:lpstr>Презентация PowerPoint</vt:lpstr>
      <vt:lpstr>Поступление в школу –  новый этап в развитии малыша</vt:lpstr>
      <vt:lpstr>Что такое преемственность?</vt:lpstr>
      <vt:lpstr>Актуальность проекта. </vt:lpstr>
      <vt:lpstr>Цель: подготовка детей к обучению в школе и успешной адаптации при переходе из детского сада в школу.</vt:lpstr>
      <vt:lpstr>Подготовительный этап</vt:lpstr>
      <vt:lpstr>Подготовительный этап  </vt:lpstr>
      <vt:lpstr>Практика СП «Детский сад «Жемчужина» и «Гимназия №2»</vt:lpstr>
      <vt:lpstr>Формы связи между этими педагогическими коллективами: </vt:lpstr>
      <vt:lpstr>Открытые занятия в подготовительных к школе группах</vt:lpstr>
      <vt:lpstr>Открытые уроки в первых классах</vt:lpstr>
      <vt:lpstr>Диагностика детей на готовность к обучению в школе </vt:lpstr>
      <vt:lpstr>Диагностика</vt:lpstr>
      <vt:lpstr>Связь между детьми подготовительной группы и школьниками</vt:lpstr>
      <vt:lpstr>Связь между детьми подготовительной группы и школьниками</vt:lpstr>
      <vt:lpstr>Связь между детьми подготовительной группы и школьниками</vt:lpstr>
      <vt:lpstr>Связь между детьми подготовительной группы и школьниками</vt:lpstr>
      <vt:lpstr>Связь между детьми подготовительной группы и школьниками</vt:lpstr>
      <vt:lpstr>Связь между детьми подготовительной группы и школьниками</vt:lpstr>
      <vt:lpstr>Связь между детьми подготовительной группы и школьниками</vt:lpstr>
      <vt:lpstr>День учителя</vt:lpstr>
      <vt:lpstr>Экскурсия в школу</vt:lpstr>
      <vt:lpstr>Конкурс «Старая пластинка»</vt:lpstr>
      <vt:lpstr>Новогоднее развлечение </vt:lpstr>
      <vt:lpstr>Экскурсия в школьный музей</vt:lpstr>
      <vt:lpstr>Совместные проекты</vt:lpstr>
      <vt:lpstr>Выпускной балл - ученики первого класса пришли поздравить выпускников детского сада и сказать им напутственные слова</vt:lpstr>
      <vt:lpstr>1 сентября</vt:lpstr>
      <vt:lpstr>Вывод:</vt:lpstr>
      <vt:lpstr>Презентация PowerPoint</vt:lpstr>
      <vt:lpstr>Презентация PowerPoint</vt:lpstr>
      <vt:lpstr>Цель</vt:lpstr>
      <vt:lpstr>Практическая значимость </vt:lpstr>
      <vt:lpstr>Оборудование</vt:lpstr>
      <vt:lpstr>Оборудование</vt:lpstr>
      <vt:lpstr>Оборудование</vt:lpstr>
      <vt:lpstr>Реализация проекта Организационный этап  Литература и обучение</vt:lpstr>
      <vt:lpstr>Реализация проекта Ознакомление родителей</vt:lpstr>
      <vt:lpstr>Реализация проекта Этап внедрения  Работа с воспитанниками (педагог-психолог)</vt:lpstr>
      <vt:lpstr>Реализация проекта Этап внедрения  Работа с воспитанниками (педагог-психолог)</vt:lpstr>
      <vt:lpstr>Реализация проекта Этап внедрения  Работа с воспитанниками (педагог-психолог)</vt:lpstr>
      <vt:lpstr>Реализация проекта Этап внедрения  Работа с воспитанниками (педагог-психолог)</vt:lpstr>
      <vt:lpstr>Реализация проекта Работа с воспитанниками (учитель-логопед)</vt:lpstr>
      <vt:lpstr>Реализация проекта Работа с воспитанниками (учитель-логопед)</vt:lpstr>
      <vt:lpstr>Реализация проекта Работа с воспитанниками (учитель-логопед)</vt:lpstr>
      <vt:lpstr>Реализация проекта Работа с воспитанниками (инструктор по ф/культуре)</vt:lpstr>
      <vt:lpstr>Реализация проекта Работа с воспитанниками (инструктор по ф/культуре)</vt:lpstr>
      <vt:lpstr>Реализация проекта Работа с воспитанниками (поддержка интереса к оборудованию)</vt:lpstr>
      <vt:lpstr>Реализация проекта Работа с родителями</vt:lpstr>
      <vt:lpstr>Реализация проекта Работа с социальными партнерами (школа, Социально-Реабилитационный центр, институт)</vt:lpstr>
      <vt:lpstr>Реализация проекта Преемственность. Мастер-классы от дошкольников</vt:lpstr>
      <vt:lpstr>Реализация проекта Преемственность. Акции «Проведи каникулы с пользой»</vt:lpstr>
      <vt:lpstr>Реализация проекта Преемственность. Спортивные праздники</vt:lpstr>
      <vt:lpstr>Реализация проекта Преемственность. Студенты – будущие педагоги начальных классов и воспитатели</vt:lpstr>
      <vt:lpstr>Реализация проекта Этап обобщения Популяризация балансировочного оборудования среди населения</vt:lpstr>
      <vt:lpstr>Реализация проекта Трансляция опыта</vt:lpstr>
      <vt:lpstr>Реализация проекта Трансляция опыта</vt:lpstr>
      <vt:lpstr>Реализация проекта Итоговые продукты (детская картотека и картотека для педагогов)</vt:lpstr>
      <vt:lpstr>Реализация проекта Итоговые продукты (публикации)</vt:lpstr>
      <vt:lpstr>Реализация проекта Итоги </vt:lpstr>
      <vt:lpstr>Баланс в движении?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Актуальность</vt:lpstr>
      <vt:lpstr>Цель проекта</vt:lpstr>
      <vt:lpstr>Задачи проекта</vt:lpstr>
      <vt:lpstr>Этапы проекта</vt:lpstr>
      <vt:lpstr>Ожидаемые результаты и продукты проекта</vt:lpstr>
      <vt:lpstr>Мероприятия в рамках реализации проекта</vt:lpstr>
      <vt:lpstr>Мероприятия в рамках реализации проекта</vt:lpstr>
      <vt:lpstr>Мероприятия в рамках реализации проекта</vt:lpstr>
      <vt:lpstr>Мероприятия в рамках реализации проекта</vt:lpstr>
      <vt:lpstr>Мероприятия в рамках реализации проекта</vt:lpstr>
      <vt:lpstr>Мероприятия в рамках реализации проекта</vt:lpstr>
      <vt:lpstr>Мероприятия в рамках реализации проекта</vt:lpstr>
      <vt:lpstr>Мероприятия в рамках реализации проекта</vt:lpstr>
      <vt:lpstr>Авторы проекта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CNPPM-1</cp:lastModifiedBy>
  <cp:revision>10</cp:revision>
  <dcterms:modified xsi:type="dcterms:W3CDTF">2024-04-03T07:23:29Z</dcterms:modified>
</cp:coreProperties>
</file>