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3" r:id="rId6"/>
    <p:sldId id="264" r:id="rId7"/>
    <p:sldId id="262" r:id="rId8"/>
    <p:sldId id="265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4080" y="2608522"/>
            <a:ext cx="9129043" cy="2533136"/>
          </a:xfrm>
        </p:spPr>
        <p:txBody>
          <a:bodyPr anchor="t">
            <a:noAutofit/>
          </a:bodyPr>
          <a:lstStyle/>
          <a:p>
            <a:pPr algn="l"/>
            <a: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«Использование </a:t>
            </a:r>
            <a:r>
              <a:rPr lang="en-US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SCRATCH</a:t>
            </a:r>
            <a: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 программирования на уроках в классах ускоренного обучения интенсива «Эффективная начальная школа Подмосковья: </a:t>
            </a:r>
            <a:b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лучшие практики»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4080" y="5622050"/>
            <a:ext cx="7364627" cy="835285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Солдаткина Елена Александровна,</a:t>
            </a:r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 учитель начальной школы, 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cs typeface="Times New Roman" panose="02020603050405020304" pitchFamily="18" charset="0"/>
              </a:rPr>
              <a:t>МБОУ «Центр образования №30», Богородский городской округ</a:t>
            </a: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43" y="1940010"/>
            <a:ext cx="10997514" cy="605481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5326C"/>
                </a:solidFill>
              </a:rPr>
              <a:t>                            Цели и задачи</a:t>
            </a:r>
            <a:br>
              <a:rPr lang="ru-RU" b="1" dirty="0">
                <a:solidFill>
                  <a:srgbClr val="15326C"/>
                </a:solidFill>
              </a:rPr>
            </a:br>
            <a:r>
              <a:rPr lang="ru-RU" b="1" dirty="0">
                <a:solidFill>
                  <a:srgbClr val="15326C"/>
                </a:solidFill>
              </a:rPr>
              <a:t>Цель: </a:t>
            </a:r>
            <a:r>
              <a:rPr lang="ru-RU" sz="2700" b="1" dirty="0">
                <a:solidFill>
                  <a:srgbClr val="15326C"/>
                </a:solidFill>
                <a:latin typeface="+mn-lt"/>
                <a:ea typeface="+mn-ea"/>
                <a:cs typeface="+mn-cs"/>
              </a:rPr>
              <a:t>повышение мотивации к изучению программирования через создание проектов в </a:t>
            </a:r>
            <a:r>
              <a:rPr lang="en-US" sz="2700" b="1" dirty="0">
                <a:solidFill>
                  <a:srgbClr val="15326C"/>
                </a:solidFill>
                <a:latin typeface="+mn-lt"/>
                <a:ea typeface="+mn-ea"/>
                <a:cs typeface="+mn-cs"/>
              </a:rPr>
              <a:t>SCRATCH</a:t>
            </a:r>
            <a:r>
              <a:rPr lang="ru-RU" sz="2700" b="1" dirty="0">
                <a:solidFill>
                  <a:srgbClr val="15326C"/>
                </a:solidFill>
                <a:latin typeface="+mn-lt"/>
                <a:ea typeface="+mn-ea"/>
                <a:cs typeface="+mn-cs"/>
              </a:rPr>
              <a:t>.</a:t>
            </a:r>
            <a:br>
              <a:rPr lang="en-US" sz="2000" dirty="0">
                <a:solidFill>
                  <a:srgbClr val="15326C"/>
                </a:solidFill>
                <a:latin typeface="+mn-lt"/>
              </a:rPr>
            </a:br>
            <a:r>
              <a:rPr lang="ru-RU" b="1" dirty="0">
                <a:solidFill>
                  <a:srgbClr val="15326C"/>
                </a:solidFill>
              </a:rPr>
              <a:t>Задачи: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760891-FA4D-4F51-B161-3303466CA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150" y="3089188"/>
            <a:ext cx="10124131" cy="3672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15326C"/>
                </a:solidFill>
              </a:rPr>
              <a:t>развитие алгоритмического, логического и системного мышления обучающегося, формирование у него творческого подхода к решению задач; </a:t>
            </a:r>
          </a:p>
          <a:p>
            <a:r>
              <a:rPr lang="ru-RU" sz="2400" b="1" dirty="0">
                <a:solidFill>
                  <a:srgbClr val="15326C"/>
                </a:solidFill>
              </a:rPr>
              <a:t>формирование культуры пользования информационными и коммуникационными технологиями, умений и навыков проектной и исследовательской деятельности; </a:t>
            </a:r>
          </a:p>
          <a:p>
            <a:r>
              <a:rPr lang="ru-RU" sz="2400" b="1" dirty="0">
                <a:solidFill>
                  <a:srgbClr val="15326C"/>
                </a:solidFill>
              </a:rPr>
              <a:t>воспитание интереса к программированию как к ключевой технологии XXI века, стремления использовать полученные знания, умения и навыки в учебной деятельности и в повседневной жизни. </a:t>
            </a:r>
            <a:br>
              <a:rPr lang="ru-RU" sz="2400" b="1" dirty="0">
                <a:solidFill>
                  <a:srgbClr val="15326C"/>
                </a:solidFill>
              </a:rPr>
            </a:br>
            <a:endParaRPr lang="ru-RU" sz="2400" b="1" dirty="0">
              <a:solidFill>
                <a:srgbClr val="1532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F01A2D5F-C23B-4786-A7D1-A60168046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171" y="1551661"/>
            <a:ext cx="6271657" cy="408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2B4499-993F-4FDF-B554-0A9E76637235}"/>
              </a:ext>
            </a:extLst>
          </p:cNvPr>
          <p:cNvSpPr txBox="1"/>
          <p:nvPr/>
        </p:nvSpPr>
        <p:spPr>
          <a:xfrm>
            <a:off x="566684" y="3982900"/>
            <a:ext cx="3154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русский язык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D2041C-747A-4476-A845-CC6464949697}"/>
              </a:ext>
            </a:extLst>
          </p:cNvPr>
          <p:cNvSpPr txBox="1"/>
          <p:nvPr/>
        </p:nvSpPr>
        <p:spPr>
          <a:xfrm>
            <a:off x="297357" y="1745072"/>
            <a:ext cx="42573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окружающий мир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66CB3A-A2E8-4196-8326-944E219A8E39}"/>
              </a:ext>
            </a:extLst>
          </p:cNvPr>
          <p:cNvSpPr txBox="1"/>
          <p:nvPr/>
        </p:nvSpPr>
        <p:spPr>
          <a:xfrm>
            <a:off x="7637326" y="3982900"/>
            <a:ext cx="4386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литературное</a:t>
            </a:r>
          </a:p>
          <a:p>
            <a:pPr algn="ctr"/>
            <a:r>
              <a:rPr lang="ru-RU" sz="40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чтение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68F5A6-7523-4375-989B-3E82624665E2}"/>
              </a:ext>
            </a:extLst>
          </p:cNvPr>
          <p:cNvSpPr txBox="1"/>
          <p:nvPr/>
        </p:nvSpPr>
        <p:spPr>
          <a:xfrm>
            <a:off x="7906535" y="1745072"/>
            <a:ext cx="28558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15326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математика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E52068-6C11-4C56-8D0A-E8E3111416EF}"/>
              </a:ext>
            </a:extLst>
          </p:cNvPr>
          <p:cNvSpPr txBox="1"/>
          <p:nvPr/>
        </p:nvSpPr>
        <p:spPr>
          <a:xfrm>
            <a:off x="3180575" y="975631"/>
            <a:ext cx="48878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15326C"/>
                </a:solidFill>
                <a:latin typeface="+mj-lt"/>
                <a:cs typeface="Calibri" panose="020F0502020204030204" pitchFamily="34" charset="0"/>
              </a:rPr>
              <a:t>Связь с предметами</a:t>
            </a:r>
          </a:p>
        </p:txBody>
      </p:sp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3D6654-9362-4D99-83F5-153B3CA9B132}"/>
              </a:ext>
            </a:extLst>
          </p:cNvPr>
          <p:cNvSpPr txBox="1"/>
          <p:nvPr/>
        </p:nvSpPr>
        <p:spPr>
          <a:xfrm>
            <a:off x="1086678" y="1019916"/>
            <a:ext cx="9833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15326C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Проектная работа по окружающему миру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A5CC7B5-8E74-41ED-B32A-2777317F53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28" r="3347" b="1953"/>
          <a:stretch/>
        </p:blipFill>
        <p:spPr>
          <a:xfrm>
            <a:off x="2825866" y="1989781"/>
            <a:ext cx="2966910" cy="422287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E0137E0-ED91-4317-845E-9D38CD3FEB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12" t="1953" r="7477" b="7524"/>
          <a:stretch/>
        </p:blipFill>
        <p:spPr>
          <a:xfrm rot="10800000">
            <a:off x="5792776" y="1936272"/>
            <a:ext cx="2966910" cy="4329896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6AD958F-BC54-4BD9-A563-90356CE3A68E}"/>
              </a:ext>
            </a:extLst>
          </p:cNvPr>
          <p:cNvSpPr/>
          <p:nvPr/>
        </p:nvSpPr>
        <p:spPr>
          <a:xfrm>
            <a:off x="2236144" y="1666247"/>
            <a:ext cx="7113264" cy="481053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057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901648-5B18-44BA-9DE9-63872266BB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931" y="2971702"/>
            <a:ext cx="2460284" cy="2460284"/>
          </a:xfrm>
          <a:prstGeom prst="hexagon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FEEE33-BB46-467E-B658-3E439F2E14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368" y="4140079"/>
            <a:ext cx="1933308" cy="2577744"/>
          </a:xfrm>
          <a:prstGeom prst="hexagon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CF04AB-AAE2-45C1-A719-2C39D3DB79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44" b="36112"/>
          <a:stretch/>
        </p:blipFill>
        <p:spPr>
          <a:xfrm>
            <a:off x="6577085" y="5382902"/>
            <a:ext cx="2236297" cy="1392196"/>
          </a:xfrm>
          <a:prstGeom prst="hexagon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588C7E-170B-47E7-87B0-4B1E28E476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76" y="1892109"/>
            <a:ext cx="1810216" cy="2413621"/>
          </a:xfrm>
          <a:prstGeom prst="hexagon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5DF5B9-DE4C-4602-B344-8A7611B429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167" y="2038865"/>
            <a:ext cx="2693463" cy="2028514"/>
          </a:xfrm>
          <a:prstGeom prst="hexagon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F914AB-6208-4519-8DC4-23545A9B45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402" y="4064672"/>
            <a:ext cx="2945697" cy="2635018"/>
          </a:xfrm>
          <a:prstGeom prst="hexagon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874B20-01DA-4FDB-B32B-EDD6F648A3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334" y="1892108"/>
            <a:ext cx="2089796" cy="2485887"/>
          </a:xfrm>
          <a:prstGeom prst="hexagon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B4FDBC-89F3-4D69-AC2E-D4AA7F37F4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77" y="2912972"/>
            <a:ext cx="2928730" cy="2577744"/>
          </a:xfrm>
          <a:prstGeom prst="hexagon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32242AD-2ED8-492B-9D1C-C87CE336CA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835" y="3060487"/>
            <a:ext cx="2044354" cy="2717314"/>
          </a:xfrm>
          <a:prstGeom prst="hexagon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8308D7C-DA02-468A-9B5A-D06A395D4EA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00" y="4060297"/>
            <a:ext cx="2294990" cy="2493071"/>
          </a:xfrm>
          <a:prstGeom prst="hexagon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479DF74-0701-4295-8392-C413939BE96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43"/>
          <a:stretch/>
        </p:blipFill>
        <p:spPr>
          <a:xfrm>
            <a:off x="2177936" y="5428951"/>
            <a:ext cx="2454765" cy="1392196"/>
          </a:xfrm>
          <a:prstGeom prst="hexagon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9C4516E-36EF-41C4-ACAF-0519688E57CE}"/>
              </a:ext>
            </a:extLst>
          </p:cNvPr>
          <p:cNvSpPr txBox="1"/>
          <p:nvPr/>
        </p:nvSpPr>
        <p:spPr>
          <a:xfrm>
            <a:off x="1408670" y="938003"/>
            <a:ext cx="105291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Этапы проекта</a:t>
            </a:r>
          </a:p>
          <a:p>
            <a:pPr algn="ctr"/>
            <a:r>
              <a:rPr lang="ru-RU" sz="2800" b="1" dirty="0">
                <a:solidFill>
                  <a:srgbClr val="002060"/>
                </a:solidFill>
              </a:rPr>
              <a:t>Сбор информации для проекта. Совместная работа с родителями</a:t>
            </a:r>
          </a:p>
        </p:txBody>
      </p:sp>
    </p:spTree>
    <p:extLst>
      <p:ext uri="{BB962C8B-B14F-4D97-AF65-F5344CB8AC3E}">
        <p14:creationId xmlns:p14="http://schemas.microsoft.com/office/powerpoint/2010/main" val="2488780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A55D4F-D4D5-4307-B974-BBC1EF5716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449" b="11111"/>
          <a:stretch/>
        </p:blipFill>
        <p:spPr>
          <a:xfrm>
            <a:off x="526917" y="2148532"/>
            <a:ext cx="2593940" cy="4625008"/>
          </a:xfrm>
          <a:prstGeom prst="hexagon">
            <a:avLst/>
          </a:prstGeom>
          <a:ln w="38100"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65A46C-AB8A-45C9-B947-93C52ECE5C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9" t="21449" r="-859" b="11111"/>
          <a:stretch/>
        </p:blipFill>
        <p:spPr>
          <a:xfrm>
            <a:off x="3120857" y="2148532"/>
            <a:ext cx="2593939" cy="4625008"/>
          </a:xfrm>
          <a:prstGeom prst="hexagon">
            <a:avLst/>
          </a:prstGeom>
          <a:ln w="38100">
            <a:noFill/>
          </a:ln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10C3132-42AC-4E3B-84CD-94F13E0A31FB}"/>
              </a:ext>
            </a:extLst>
          </p:cNvPr>
          <p:cNvSpPr/>
          <p:nvPr/>
        </p:nvSpPr>
        <p:spPr>
          <a:xfrm>
            <a:off x="666332" y="1158724"/>
            <a:ext cx="4679674" cy="810062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ABFDCA-15C7-4576-BE11-D6155E582DF8}"/>
              </a:ext>
            </a:extLst>
          </p:cNvPr>
          <p:cNvSpPr txBox="1"/>
          <p:nvPr/>
        </p:nvSpPr>
        <p:spPr>
          <a:xfrm>
            <a:off x="1007376" y="1271369"/>
            <a:ext cx="41679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15326C"/>
                </a:solidFill>
              </a:rPr>
              <a:t>Просмотр видеоурока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4E758C-C0BB-40D8-AE08-997776CD14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26" y="2078957"/>
            <a:ext cx="2593939" cy="4764157"/>
          </a:xfrm>
          <a:prstGeom prst="hexagon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B20DBA1-D85D-41DD-B42A-EEC53E701D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154" y="2078956"/>
            <a:ext cx="2421661" cy="4764158"/>
          </a:xfrm>
          <a:prstGeom prst="hexagon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801DA78-3323-4D43-A2B2-537BB7F9419A}"/>
              </a:ext>
            </a:extLst>
          </p:cNvPr>
          <p:cNvSpPr/>
          <p:nvPr/>
        </p:nvSpPr>
        <p:spPr>
          <a:xfrm>
            <a:off x="6811826" y="1131382"/>
            <a:ext cx="4679674" cy="810062"/>
          </a:xfrm>
          <a:prstGeom prst="round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7110C8-3E31-4AF0-9109-4B9BE7116B97}"/>
              </a:ext>
            </a:extLst>
          </p:cNvPr>
          <p:cNvSpPr txBox="1"/>
          <p:nvPr/>
        </p:nvSpPr>
        <p:spPr>
          <a:xfrm>
            <a:off x="7648831" y="1271368"/>
            <a:ext cx="3509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15326C"/>
                </a:solidFill>
              </a:rPr>
              <a:t>Создание скрипта</a:t>
            </a:r>
          </a:p>
        </p:txBody>
      </p:sp>
    </p:spTree>
    <p:extLst>
      <p:ext uri="{BB962C8B-B14F-4D97-AF65-F5344CB8AC3E}">
        <p14:creationId xmlns:p14="http://schemas.microsoft.com/office/powerpoint/2010/main" val="4199978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Новый проект">
            <a:hlinkClick r:id="" action="ppaction://media"/>
            <a:extLst>
              <a:ext uri="{FF2B5EF4-FFF2-40B4-BE49-F238E27FC236}">
                <a16:creationId xmlns:a16="http://schemas.microsoft.com/office/drawing/2014/main" id="{92979FBB-50CE-4F3D-82F4-E000A1F9A1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6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_2024-03-14_19-52-10">
            <a:hlinkClick r:id="" action="ppaction://media"/>
            <a:extLst>
              <a:ext uri="{FF2B5EF4-FFF2-40B4-BE49-F238E27FC236}">
                <a16:creationId xmlns:a16="http://schemas.microsoft.com/office/drawing/2014/main" id="{B6097625-36C2-4D98-9B8C-251A554133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38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9920" y="4992814"/>
            <a:ext cx="9022080" cy="1289304"/>
          </a:xfrm>
        </p:spPr>
        <p:txBody>
          <a:bodyPr/>
          <a:lstStyle/>
          <a:p>
            <a:pPr algn="l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Контакт: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mea04@mail.ru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81F873-52E0-4B2C-A97C-C5F6C2B67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970" y="4413504"/>
            <a:ext cx="18669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126</Words>
  <Application>Microsoft Office PowerPoint</Application>
  <PresentationFormat>Широкоэкранный</PresentationFormat>
  <Paragraphs>20</Paragraphs>
  <Slides>9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«Использование SCRATCH программирования на уроках в классах ускоренного обучения интенсива «Эффективная начальная школа Подмосковья:  лучшие практики»</vt:lpstr>
      <vt:lpstr>                            Цели и задачи Цель: повышение мотивации к изучению программирования через создание проектов в SCRATCH. Задачи: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26</cp:revision>
  <dcterms:created xsi:type="dcterms:W3CDTF">2024-03-11T10:09:06Z</dcterms:created>
  <dcterms:modified xsi:type="dcterms:W3CDTF">2024-03-16T13:26:51Z</dcterms:modified>
</cp:coreProperties>
</file>