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2" r:id="rId3"/>
    <p:sldId id="275" r:id="rId4"/>
    <p:sldId id="274" r:id="rId5"/>
    <p:sldId id="273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A06F6-FC0B-49D0-BF54-2DC420B3C9C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5BCD4-CD21-47F0-87A3-E3B22EE27D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754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2" Type="http://schemas.openxmlformats.org/officeDocument/2006/relationships/image" Target="../media/image2.png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jp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9703" y="2751505"/>
            <a:ext cx="9062776" cy="2228088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Студии передового опыта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Экспериментариум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путь к познанию»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35300" y="5398008"/>
            <a:ext cx="8775700" cy="128930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1600" b="1" i="0" dirty="0">
                <a:solidFill>
                  <a:schemeClr val="bg1"/>
                </a:solidFill>
                <a:effectLst/>
                <a:latin typeface="Helvetica Neue"/>
              </a:rPr>
              <a:t>Трусова Ирина Николаевна</a:t>
            </a:r>
          </a:p>
          <a:p>
            <a:pPr algn="l"/>
            <a:r>
              <a:rPr lang="ru-RU" sz="16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Синельникова Татьяна Игоревна</a:t>
            </a:r>
          </a:p>
          <a:p>
            <a:pPr algn="l"/>
            <a:r>
              <a:rPr lang="ru-RU" sz="14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учителя начальных классов МБОУ «ЦО № 2 имени Короленко В.Г.», </a:t>
            </a:r>
          </a:p>
          <a:p>
            <a:pPr algn="l"/>
            <a:r>
              <a:rPr lang="ru-RU" sz="14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Богородский городской округ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290008"/>
              </p:ext>
            </p:extLst>
          </p:nvPr>
        </p:nvGraphicFramePr>
        <p:xfrm>
          <a:off x="1503735" y="1125008"/>
          <a:ext cx="919480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94800">
                  <a:extLst>
                    <a:ext uri="{9D8B030D-6E8A-4147-A177-3AD203B41FA5}">
                      <a16:colId xmlns:a16="http://schemas.microsoft.com/office/drawing/2014/main" val="305524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Экспериментариум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j-ea"/>
                          <a:cs typeface="Arial" panose="020B0604020202020204" pitchFamily="34" charset="0"/>
                        </a:rPr>
                        <a:t>: путь к познанию»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005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597001"/>
              </p:ext>
            </p:extLst>
          </p:nvPr>
        </p:nvGraphicFramePr>
        <p:xfrm>
          <a:off x="8534400" y="4612376"/>
          <a:ext cx="3073400" cy="1895899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686397995"/>
                    </a:ext>
                  </a:extLst>
                </a:gridCol>
              </a:tblGrid>
              <a:tr h="189589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Студия</a:t>
                      </a:r>
                    </a:p>
                    <a:p>
                      <a:pPr algn="ctr"/>
                      <a:r>
                        <a:rPr lang="ru-RU" sz="3200" dirty="0"/>
                        <a:t>«СТЭМ»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80283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428926"/>
              </p:ext>
            </p:extLst>
          </p:nvPr>
        </p:nvGraphicFramePr>
        <p:xfrm>
          <a:off x="4493909" y="4612376"/>
          <a:ext cx="3127982" cy="1895899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3127982">
                  <a:extLst>
                    <a:ext uri="{9D8B030D-6E8A-4147-A177-3AD203B41FA5}">
                      <a16:colId xmlns:a16="http://schemas.microsoft.com/office/drawing/2014/main" val="698756219"/>
                    </a:ext>
                  </a:extLst>
                </a:gridCol>
              </a:tblGrid>
              <a:tr h="189589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Студия</a:t>
                      </a:r>
                    </a:p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</a:t>
                      </a:r>
                      <a:r>
                        <a:rPr lang="en-US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rtStreet</a:t>
                      </a:r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7684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17536"/>
              </p:ext>
            </p:extLst>
          </p:nvPr>
        </p:nvGraphicFramePr>
        <p:xfrm>
          <a:off x="807664" y="4612376"/>
          <a:ext cx="2773736" cy="1895899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{5C22544A-7EE6-4342-B048-85BDC9FD1C3A}</a:tableStyleId>
              </a:tblPr>
              <a:tblGrid>
                <a:gridCol w="2773736">
                  <a:extLst>
                    <a:ext uri="{9D8B030D-6E8A-4147-A177-3AD203B41FA5}">
                      <a16:colId xmlns:a16="http://schemas.microsoft.com/office/drawing/2014/main" val="2442782435"/>
                    </a:ext>
                  </a:extLst>
                </a:gridCol>
              </a:tblGrid>
              <a:tr h="189589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Студия</a:t>
                      </a:r>
                    </a:p>
                    <a:p>
                      <a:pPr algn="ctr"/>
                      <a:r>
                        <a:rPr lang="ru-RU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«Знатоки»</a:t>
                      </a:r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55312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447800" y="1635651"/>
            <a:ext cx="105791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познавательной активности, интеллектуально -творческого потенциала личности ребёнка.</a:t>
            </a:r>
          </a:p>
          <a:p>
            <a:pPr lvl="0">
              <a:spcBef>
                <a:spcPct val="0"/>
              </a:spcBef>
              <a:defRPr/>
            </a:pPr>
            <a:endParaRPr lang="ru-RU" altLang="ru-RU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организовать предметно-развивающую среду;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интерес к исследовательскому поиску;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стимулировать к самостоятельному использованию исследовательских и коммуникативных способностей в процессе обучения и повседневной жизни; </a:t>
            </a:r>
          </a:p>
          <a:p>
            <a:pPr lvl="0">
              <a:spcBef>
                <a:spcPct val="0"/>
              </a:spcBef>
              <a:defRPr/>
            </a:pPr>
            <a:r>
              <a:rPr lang="ru-RU" altLang="ru-RU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организовать работу с родителями по развитию исследовательской деятельности школьников.</a:t>
            </a:r>
          </a:p>
        </p:txBody>
      </p:sp>
    </p:spTree>
    <p:extLst>
      <p:ext uri="{BB962C8B-B14F-4D97-AF65-F5344CB8AC3E}">
        <p14:creationId xmlns:p14="http://schemas.microsoft.com/office/powerpoint/2010/main" val="284243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575611"/>
              </p:ext>
            </p:extLst>
          </p:nvPr>
        </p:nvGraphicFramePr>
        <p:xfrm>
          <a:off x="4818285" y="1031065"/>
          <a:ext cx="4522659" cy="413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2659">
                  <a:extLst>
                    <a:ext uri="{9D8B030D-6E8A-4147-A177-3AD203B41FA5}">
                      <a16:colId xmlns:a16="http://schemas.microsoft.com/office/drawing/2014/main" val="3055247322"/>
                    </a:ext>
                  </a:extLst>
                </a:gridCol>
              </a:tblGrid>
              <a:tr h="4138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Экспериментариум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путь к познанию»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0052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108501"/>
              </p:ext>
            </p:extLst>
          </p:nvPr>
        </p:nvGraphicFramePr>
        <p:xfrm>
          <a:off x="5216409" y="1468446"/>
          <a:ext cx="2908300" cy="71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300">
                  <a:extLst>
                    <a:ext uri="{9D8B030D-6E8A-4147-A177-3AD203B41FA5}">
                      <a16:colId xmlns:a16="http://schemas.microsoft.com/office/drawing/2014/main" val="2442782435"/>
                    </a:ext>
                  </a:extLst>
                </a:gridCol>
              </a:tblGrid>
              <a:tr h="7100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Студия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«Знатоки»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55312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1" y="1035158"/>
            <a:ext cx="2334119" cy="17505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400" y="2213029"/>
            <a:ext cx="1912899" cy="14863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0545" y="3102415"/>
            <a:ext cx="2125267" cy="15929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8" y="2865829"/>
            <a:ext cx="2337519" cy="18295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0545" y="4790222"/>
            <a:ext cx="2290967" cy="17191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82" y="4775469"/>
            <a:ext cx="2310056" cy="19395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15352" y="1106885"/>
            <a:ext cx="2150460" cy="183951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33" t="24630" r="617" b="13519"/>
          <a:stretch/>
        </p:blipFill>
        <p:spPr>
          <a:xfrm>
            <a:off x="2406912" y="2940990"/>
            <a:ext cx="1949662" cy="156535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852" r="617" b="12407"/>
          <a:stretch/>
        </p:blipFill>
        <p:spPr>
          <a:xfrm>
            <a:off x="2610019" y="4872111"/>
            <a:ext cx="1701302" cy="184290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8" r="371" b="4629"/>
          <a:stretch/>
        </p:blipFill>
        <p:spPr>
          <a:xfrm>
            <a:off x="6996336" y="4506343"/>
            <a:ext cx="2344609" cy="209765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0" r="685" b="32037"/>
          <a:stretch/>
        </p:blipFill>
        <p:spPr>
          <a:xfrm>
            <a:off x="4837226" y="3735996"/>
            <a:ext cx="1511208" cy="131567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 r="2591" b="30555"/>
          <a:stretch/>
        </p:blipFill>
        <p:spPr>
          <a:xfrm>
            <a:off x="4570502" y="5086233"/>
            <a:ext cx="2006665" cy="160228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9" t="22222" r="22500"/>
          <a:stretch/>
        </p:blipFill>
        <p:spPr>
          <a:xfrm>
            <a:off x="2488568" y="1055397"/>
            <a:ext cx="2328152" cy="17399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 r="1604" b="11481"/>
          <a:stretch/>
        </p:blipFill>
        <p:spPr>
          <a:xfrm>
            <a:off x="6947046" y="2202045"/>
            <a:ext cx="2355326" cy="222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82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421557"/>
              </p:ext>
            </p:extLst>
          </p:nvPr>
        </p:nvGraphicFramePr>
        <p:xfrm>
          <a:off x="3568700" y="1164166"/>
          <a:ext cx="43561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100">
                  <a:extLst>
                    <a:ext uri="{9D8B030D-6E8A-4147-A177-3AD203B41FA5}">
                      <a16:colId xmlns:a16="http://schemas.microsoft.com/office/drawing/2014/main" val="305524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Экспериментариум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путь к познанию»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005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890792"/>
              </p:ext>
            </p:extLst>
          </p:nvPr>
        </p:nvGraphicFramePr>
        <p:xfrm>
          <a:off x="4226902" y="1639145"/>
          <a:ext cx="2819400" cy="930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698756219"/>
                    </a:ext>
                  </a:extLst>
                </a:gridCol>
              </a:tblGrid>
              <a:tr h="93048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Студия</a:t>
                      </a:r>
                    </a:p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rtStreet</a:t>
                      </a:r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876845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80" y="1064931"/>
            <a:ext cx="2363988" cy="18923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" t="26111" r="-1"/>
          <a:stretch/>
        </p:blipFill>
        <p:spPr>
          <a:xfrm>
            <a:off x="8555404" y="1064931"/>
            <a:ext cx="3457360" cy="18923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r="1528"/>
          <a:stretch/>
        </p:blipFill>
        <p:spPr>
          <a:xfrm>
            <a:off x="8685658" y="3047513"/>
            <a:ext cx="3327106" cy="19124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b="7888"/>
          <a:stretch/>
        </p:blipFill>
        <p:spPr>
          <a:xfrm>
            <a:off x="120680" y="3047513"/>
            <a:ext cx="2143175" cy="20088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6" t="25370" r="11944"/>
          <a:stretch/>
        </p:blipFill>
        <p:spPr>
          <a:xfrm>
            <a:off x="1538095" y="5181950"/>
            <a:ext cx="2309562" cy="15910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7" r="2099" b="3704"/>
          <a:stretch/>
        </p:blipFill>
        <p:spPr>
          <a:xfrm>
            <a:off x="5819655" y="2612318"/>
            <a:ext cx="2453293" cy="24440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08" r="2222"/>
          <a:stretch/>
        </p:blipFill>
        <p:spPr>
          <a:xfrm>
            <a:off x="4852352" y="5181950"/>
            <a:ext cx="3626951" cy="16022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65" y="2695252"/>
            <a:ext cx="3148104" cy="23610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r="556" b="15926"/>
          <a:stretch/>
        </p:blipFill>
        <p:spPr>
          <a:xfrm>
            <a:off x="8664240" y="5050278"/>
            <a:ext cx="3341117" cy="165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0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908551"/>
              </p:ext>
            </p:extLst>
          </p:nvPr>
        </p:nvGraphicFramePr>
        <p:xfrm>
          <a:off x="3568700" y="1164166"/>
          <a:ext cx="43561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100">
                  <a:extLst>
                    <a:ext uri="{9D8B030D-6E8A-4147-A177-3AD203B41FA5}">
                      <a16:colId xmlns:a16="http://schemas.microsoft.com/office/drawing/2014/main" val="3055247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Экспериментариум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путь к познанию»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005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02614"/>
              </p:ext>
            </p:extLst>
          </p:nvPr>
        </p:nvGraphicFramePr>
        <p:xfrm>
          <a:off x="4702004" y="1643258"/>
          <a:ext cx="22479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686397995"/>
                    </a:ext>
                  </a:extLst>
                </a:gridCol>
              </a:tblGrid>
              <a:tr h="566542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Студия</a:t>
                      </a:r>
                    </a:p>
                    <a:p>
                      <a:pPr algn="ctr"/>
                      <a:r>
                        <a:rPr lang="ru-RU" dirty="0"/>
                        <a:t>«СТЭМ»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8028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2418" y="1011365"/>
            <a:ext cx="1139582" cy="8154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6" y="1011365"/>
            <a:ext cx="2783246" cy="208743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79238"/>
            <a:ext cx="2602417" cy="195181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7988" y="2409187"/>
            <a:ext cx="2449878" cy="184388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3904" y="4331390"/>
            <a:ext cx="2925264" cy="219966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047" y="3162571"/>
            <a:ext cx="2260464" cy="135289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6687" y="2432268"/>
            <a:ext cx="2685159" cy="214697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4810" y="2391590"/>
            <a:ext cx="2491817" cy="187907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3557" y="4331390"/>
            <a:ext cx="2898741" cy="227935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3426" y="4769894"/>
            <a:ext cx="1383318" cy="184084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7872" y="4769893"/>
            <a:ext cx="1545964" cy="184084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2" t="33889" r="2083" b="10741"/>
          <a:stretch/>
        </p:blipFill>
        <p:spPr>
          <a:xfrm>
            <a:off x="8585114" y="1019414"/>
            <a:ext cx="1821629" cy="133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6208" y="3453384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Спасибо!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A65961-F32A-4000-9E44-D9EF82C86C2A}"/>
              </a:ext>
            </a:extLst>
          </p:cNvPr>
          <p:cNvSpPr/>
          <p:nvPr/>
        </p:nvSpPr>
        <p:spPr>
          <a:xfrm>
            <a:off x="2938943" y="5102252"/>
            <a:ext cx="9022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 Neue"/>
              </a:rPr>
              <a:t>Трусова Ирина Николаевна_ &lt;</a:t>
            </a:r>
            <a:r>
              <a:rPr lang="en-US" b="1" dirty="0">
                <a:solidFill>
                  <a:schemeClr val="bg1"/>
                </a:solidFill>
                <a:latin typeface="Helvetica Neue"/>
              </a:rPr>
              <a:t>ice1972@mail.ru&gt;</a:t>
            </a:r>
            <a:endParaRPr lang="ru-RU" b="1" dirty="0">
              <a:solidFill>
                <a:schemeClr val="bg1"/>
              </a:solidFill>
              <a:latin typeface="Helvetica Neue"/>
            </a:endParaRPr>
          </a:p>
          <a:p>
            <a:endParaRPr lang="ru-RU" b="1" dirty="0">
              <a:solidFill>
                <a:schemeClr val="bg1"/>
              </a:solidFill>
              <a:latin typeface="Helvetica Neue"/>
            </a:endParaRPr>
          </a:p>
          <a:p>
            <a:r>
              <a:rPr lang="ru-RU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Синельникова Татьяна Игоревна_ </a:t>
            </a:r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tatyana.sinelnikova2015@yandex.ru</a:t>
            </a:r>
            <a:endParaRPr lang="ru-RU" b="1" dirty="0">
              <a:solidFill>
                <a:schemeClr val="bg1"/>
              </a:solidFill>
              <a:latin typeface="Helvetica Neue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159</Words>
  <Application>Microsoft Office PowerPoint</Application>
  <PresentationFormat>Широкоэкранный</PresentationFormat>
  <Paragraphs>33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Times New Roman</vt:lpstr>
      <vt:lpstr>Тема Office</vt:lpstr>
      <vt:lpstr>Студии передового опыта «Экспериментариум: путь к познанию»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Презентация PowerPoint</vt:lpstr>
      <vt:lpstr>Презентация PowerPoint</vt:lpstr>
      <vt:lpstr>   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39</cp:revision>
  <dcterms:created xsi:type="dcterms:W3CDTF">2024-03-11T10:09:06Z</dcterms:created>
  <dcterms:modified xsi:type="dcterms:W3CDTF">2024-03-16T12:30:46Z</dcterms:modified>
</cp:coreProperties>
</file>