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2" r:id="rId5"/>
    <p:sldId id="261" r:id="rId6"/>
    <p:sldId id="263" r:id="rId7"/>
    <p:sldId id="264" r:id="rId8"/>
    <p:sldId id="260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2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2BA864-038D-4C07-961C-1DFB1023379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9C39603-DFE6-4FE0-84BB-022B83C4B360}">
      <dgm:prSet phldrT="[Текст]" custT="1"/>
      <dgm:spPr/>
      <dgm:t>
        <a:bodyPr/>
        <a:lstStyle/>
        <a:p>
          <a:pPr algn="ctr"/>
          <a:r>
            <a:rPr lang="ru-RU" sz="2400" dirty="0"/>
            <a:t>Индивидуальные и групповые тематические консультации </a:t>
          </a:r>
        </a:p>
      </dgm:t>
    </dgm:pt>
    <dgm:pt modelId="{53621071-4FCD-4F9D-A5ED-20F17517D14E}" type="parTrans" cxnId="{3129D195-BEED-4C8A-B854-BD334C6EF3B0}">
      <dgm:prSet/>
      <dgm:spPr/>
      <dgm:t>
        <a:bodyPr/>
        <a:lstStyle/>
        <a:p>
          <a:endParaRPr lang="ru-RU"/>
        </a:p>
      </dgm:t>
    </dgm:pt>
    <dgm:pt modelId="{F3C1518E-9409-49B8-BFD1-03F458515185}" type="sibTrans" cxnId="{3129D195-BEED-4C8A-B854-BD334C6EF3B0}">
      <dgm:prSet/>
      <dgm:spPr/>
      <dgm:t>
        <a:bodyPr/>
        <a:lstStyle/>
        <a:p>
          <a:endParaRPr lang="ru-RU"/>
        </a:p>
      </dgm:t>
    </dgm:pt>
    <dgm:pt modelId="{B3D23A99-7A62-4D21-B12B-AF23F0DDAD96}">
      <dgm:prSet phldrT="[Текст]" custT="1"/>
      <dgm:spPr/>
      <dgm:t>
        <a:bodyPr/>
        <a:lstStyle/>
        <a:p>
          <a:pPr algn="ctr"/>
          <a:r>
            <a:rPr lang="ru-RU" sz="2400" dirty="0"/>
            <a:t>Родительские тренинги</a:t>
          </a:r>
        </a:p>
      </dgm:t>
    </dgm:pt>
    <dgm:pt modelId="{96B5BC14-3D86-4F68-98AC-E0CB5565DE2F}" type="parTrans" cxnId="{C747B0A0-68E3-40FF-8009-0F6F2DF1F248}">
      <dgm:prSet/>
      <dgm:spPr/>
      <dgm:t>
        <a:bodyPr/>
        <a:lstStyle/>
        <a:p>
          <a:endParaRPr lang="ru-RU"/>
        </a:p>
      </dgm:t>
    </dgm:pt>
    <dgm:pt modelId="{48C13E15-AF75-486A-98D3-CE81CDEA5E9A}" type="sibTrans" cxnId="{C747B0A0-68E3-40FF-8009-0F6F2DF1F248}">
      <dgm:prSet/>
      <dgm:spPr/>
      <dgm:t>
        <a:bodyPr/>
        <a:lstStyle/>
        <a:p>
          <a:endParaRPr lang="ru-RU"/>
        </a:p>
      </dgm:t>
    </dgm:pt>
    <dgm:pt modelId="{0FE96CF4-D8BE-44D8-955E-FBC63D435BC8}">
      <dgm:prSet phldrT="[Текст]" custT="1"/>
      <dgm:spPr/>
      <dgm:t>
        <a:bodyPr/>
        <a:lstStyle/>
        <a:p>
          <a:pPr algn="ctr"/>
          <a:r>
            <a:rPr lang="ru-RU" sz="2400" dirty="0"/>
            <a:t>Беседы и дискуссии</a:t>
          </a:r>
        </a:p>
      </dgm:t>
    </dgm:pt>
    <dgm:pt modelId="{6AF9B12F-6170-459B-BB79-F5F868B1A744}" type="parTrans" cxnId="{3B6F32AE-450F-464C-A012-B91784C7BD82}">
      <dgm:prSet/>
      <dgm:spPr/>
      <dgm:t>
        <a:bodyPr/>
        <a:lstStyle/>
        <a:p>
          <a:endParaRPr lang="ru-RU"/>
        </a:p>
      </dgm:t>
    </dgm:pt>
    <dgm:pt modelId="{C6B7FACF-988B-428C-BA2C-5A6FA4838960}" type="sibTrans" cxnId="{3B6F32AE-450F-464C-A012-B91784C7BD82}">
      <dgm:prSet/>
      <dgm:spPr/>
      <dgm:t>
        <a:bodyPr/>
        <a:lstStyle/>
        <a:p>
          <a:endParaRPr lang="ru-RU"/>
        </a:p>
      </dgm:t>
    </dgm:pt>
    <dgm:pt modelId="{DC98C0D2-4835-4401-BFB5-3E9F86BDB7CD}" type="pres">
      <dgm:prSet presAssocID="{722BA864-038D-4C07-961C-1DFB10233794}" presName="linear" presStyleCnt="0">
        <dgm:presLayoutVars>
          <dgm:animLvl val="lvl"/>
          <dgm:resizeHandles val="exact"/>
        </dgm:presLayoutVars>
      </dgm:prSet>
      <dgm:spPr/>
    </dgm:pt>
    <dgm:pt modelId="{C17AE835-ECD7-4508-86D0-A5370FDC768B}" type="pres">
      <dgm:prSet presAssocID="{69C39603-DFE6-4FE0-84BB-022B83C4B36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5B3808F-4C39-4D2F-AE0E-9B1D317F310E}" type="pres">
      <dgm:prSet presAssocID="{F3C1518E-9409-49B8-BFD1-03F458515185}" presName="spacer" presStyleCnt="0"/>
      <dgm:spPr/>
    </dgm:pt>
    <dgm:pt modelId="{B7F8A599-ED7F-4188-A3C1-329D3448E8AB}" type="pres">
      <dgm:prSet presAssocID="{B3D23A99-7A62-4D21-B12B-AF23F0DDAD9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8CA31FB-8432-4000-AD8D-83903DD7E5AD}" type="pres">
      <dgm:prSet presAssocID="{48C13E15-AF75-486A-98D3-CE81CDEA5E9A}" presName="spacer" presStyleCnt="0"/>
      <dgm:spPr/>
    </dgm:pt>
    <dgm:pt modelId="{6D4A1FC3-26A8-4D55-9E09-7D7FBF2FE71A}" type="pres">
      <dgm:prSet presAssocID="{0FE96CF4-D8BE-44D8-955E-FBC63D435BC8}" presName="parentText" presStyleLbl="node1" presStyleIdx="2" presStyleCnt="3" custLinFactNeighborX="1277" custLinFactNeighborY="32180">
        <dgm:presLayoutVars>
          <dgm:chMax val="0"/>
          <dgm:bulletEnabled val="1"/>
        </dgm:presLayoutVars>
      </dgm:prSet>
      <dgm:spPr/>
    </dgm:pt>
  </dgm:ptLst>
  <dgm:cxnLst>
    <dgm:cxn modelId="{38AC3C69-3CD1-4FB3-95B4-0006FD8A4808}" type="presOf" srcId="{69C39603-DFE6-4FE0-84BB-022B83C4B360}" destId="{C17AE835-ECD7-4508-86D0-A5370FDC768B}" srcOrd="0" destOrd="0" presId="urn:microsoft.com/office/officeart/2005/8/layout/vList2"/>
    <dgm:cxn modelId="{3129D195-BEED-4C8A-B854-BD334C6EF3B0}" srcId="{722BA864-038D-4C07-961C-1DFB10233794}" destId="{69C39603-DFE6-4FE0-84BB-022B83C4B360}" srcOrd="0" destOrd="0" parTransId="{53621071-4FCD-4F9D-A5ED-20F17517D14E}" sibTransId="{F3C1518E-9409-49B8-BFD1-03F458515185}"/>
    <dgm:cxn modelId="{C747B0A0-68E3-40FF-8009-0F6F2DF1F248}" srcId="{722BA864-038D-4C07-961C-1DFB10233794}" destId="{B3D23A99-7A62-4D21-B12B-AF23F0DDAD96}" srcOrd="1" destOrd="0" parTransId="{96B5BC14-3D86-4F68-98AC-E0CB5565DE2F}" sibTransId="{48C13E15-AF75-486A-98D3-CE81CDEA5E9A}"/>
    <dgm:cxn modelId="{3B6F32AE-450F-464C-A012-B91784C7BD82}" srcId="{722BA864-038D-4C07-961C-1DFB10233794}" destId="{0FE96CF4-D8BE-44D8-955E-FBC63D435BC8}" srcOrd="2" destOrd="0" parTransId="{6AF9B12F-6170-459B-BB79-F5F868B1A744}" sibTransId="{C6B7FACF-988B-428C-BA2C-5A6FA4838960}"/>
    <dgm:cxn modelId="{DB0D86C9-AFFC-4B56-9769-10A7E7AD1E50}" type="presOf" srcId="{0FE96CF4-D8BE-44D8-955E-FBC63D435BC8}" destId="{6D4A1FC3-26A8-4D55-9E09-7D7FBF2FE71A}" srcOrd="0" destOrd="0" presId="urn:microsoft.com/office/officeart/2005/8/layout/vList2"/>
    <dgm:cxn modelId="{CECC25E1-6105-4F57-B3EE-17DA98826E8F}" type="presOf" srcId="{722BA864-038D-4C07-961C-1DFB10233794}" destId="{DC98C0D2-4835-4401-BFB5-3E9F86BDB7CD}" srcOrd="0" destOrd="0" presId="urn:microsoft.com/office/officeart/2005/8/layout/vList2"/>
    <dgm:cxn modelId="{4A4879E3-F0AC-486F-9846-701B942AC020}" type="presOf" srcId="{B3D23A99-7A62-4D21-B12B-AF23F0DDAD96}" destId="{B7F8A599-ED7F-4188-A3C1-329D3448E8AB}" srcOrd="0" destOrd="0" presId="urn:microsoft.com/office/officeart/2005/8/layout/vList2"/>
    <dgm:cxn modelId="{C8F2C8E0-78CD-4144-8854-585F07A83F99}" type="presParOf" srcId="{DC98C0D2-4835-4401-BFB5-3E9F86BDB7CD}" destId="{C17AE835-ECD7-4508-86D0-A5370FDC768B}" srcOrd="0" destOrd="0" presId="urn:microsoft.com/office/officeart/2005/8/layout/vList2"/>
    <dgm:cxn modelId="{4EA97C39-7210-469B-825B-9562AA25E25D}" type="presParOf" srcId="{DC98C0D2-4835-4401-BFB5-3E9F86BDB7CD}" destId="{05B3808F-4C39-4D2F-AE0E-9B1D317F310E}" srcOrd="1" destOrd="0" presId="urn:microsoft.com/office/officeart/2005/8/layout/vList2"/>
    <dgm:cxn modelId="{617AD919-E831-43FB-8B81-480EA7B9E90C}" type="presParOf" srcId="{DC98C0D2-4835-4401-BFB5-3E9F86BDB7CD}" destId="{B7F8A599-ED7F-4188-A3C1-329D3448E8AB}" srcOrd="2" destOrd="0" presId="urn:microsoft.com/office/officeart/2005/8/layout/vList2"/>
    <dgm:cxn modelId="{EF776D0C-37A1-405D-B0BE-C4E836B9EFB9}" type="presParOf" srcId="{DC98C0D2-4835-4401-BFB5-3E9F86BDB7CD}" destId="{88CA31FB-8432-4000-AD8D-83903DD7E5AD}" srcOrd="3" destOrd="0" presId="urn:microsoft.com/office/officeart/2005/8/layout/vList2"/>
    <dgm:cxn modelId="{60DD2BBD-E84E-4BC0-88F2-598C537DDD65}" type="presParOf" srcId="{DC98C0D2-4835-4401-BFB5-3E9F86BDB7CD}" destId="{6D4A1FC3-26A8-4D55-9E09-7D7FBF2FE71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7AE835-ECD7-4508-86D0-A5370FDC768B}">
      <dsp:nvSpPr>
        <dsp:cNvPr id="0" name=""/>
        <dsp:cNvSpPr/>
      </dsp:nvSpPr>
      <dsp:spPr>
        <a:xfrm>
          <a:off x="0" y="7808"/>
          <a:ext cx="6746788" cy="992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Индивидуальные и групповые тематические консультации </a:t>
          </a:r>
        </a:p>
      </dsp:txBody>
      <dsp:txXfrm>
        <a:off x="48433" y="56241"/>
        <a:ext cx="6649922" cy="895294"/>
      </dsp:txXfrm>
    </dsp:sp>
    <dsp:sp modelId="{B7F8A599-ED7F-4188-A3C1-329D3448E8AB}">
      <dsp:nvSpPr>
        <dsp:cNvPr id="0" name=""/>
        <dsp:cNvSpPr/>
      </dsp:nvSpPr>
      <dsp:spPr>
        <a:xfrm>
          <a:off x="0" y="1152608"/>
          <a:ext cx="6746788" cy="992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Родительские тренинги</a:t>
          </a:r>
        </a:p>
      </dsp:txBody>
      <dsp:txXfrm>
        <a:off x="48433" y="1201041"/>
        <a:ext cx="6649922" cy="895294"/>
      </dsp:txXfrm>
    </dsp:sp>
    <dsp:sp modelId="{6D4A1FC3-26A8-4D55-9E09-7D7FBF2FE71A}">
      <dsp:nvSpPr>
        <dsp:cNvPr id="0" name=""/>
        <dsp:cNvSpPr/>
      </dsp:nvSpPr>
      <dsp:spPr>
        <a:xfrm>
          <a:off x="0" y="2305217"/>
          <a:ext cx="6746788" cy="992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Беседы и дискуссии</a:t>
          </a:r>
        </a:p>
      </dsp:txBody>
      <dsp:txXfrm>
        <a:off x="48433" y="2353650"/>
        <a:ext cx="6649922" cy="8952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EAC26-8CE4-4263-86DA-4A98F50A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BC68FF-DC1B-4646-BF53-AA05A3AF5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421FA-CC2A-4DAB-BE4E-852EF878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EC7CC-D3E9-4E55-B471-CB55C08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F57E5-5D7E-49EF-823F-14A21CF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2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50CF5-9177-42E2-B2B8-2BC8EE86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EB4B8-9B7B-49D7-AA15-3D9D5ACC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EB2E04-CD95-4FD4-8D7E-75F1CF0F1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5D0C8-B1A3-42F9-861F-8D98C78C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7BA691-55F6-43CC-88D3-2AEF0898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96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5F232-E9BD-424B-96B1-AAAE66B6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C4B6E3-D84F-4E11-8C17-613C90DDD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73BA85-F5F3-42B7-B462-1180BA5A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00478-6073-454D-95A9-A7936C2B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21FD9-71AD-4AD2-BFB9-4EE95BDA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68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916B5-36E6-490C-846E-0B9F9253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E1A5BF-FEA1-4A46-B9A9-3A23DFA90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3EC172-7AF5-4BF4-836E-CDDEA90E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95AE4-D68F-4528-8682-553BC3A1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E369D2-59A5-4DF2-8492-0BC699BC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F66491-4B2D-4AF9-9902-DAE0D21E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60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0C710-9FE9-4D12-ADA2-40964ED0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8E8DE4-2198-4353-AA7E-3C21789D5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814136-0354-46E6-BE42-E1FD39EF5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535B72-CF43-4349-B372-2621362D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1F594C-CEA2-41A8-BDCA-FABA5D144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05F368-62D3-41C2-A857-D4AAA9B78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0271F0-C130-4963-AD9B-231883FC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AC7EB4-C976-47F4-8083-911917CD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4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7871C-12D8-4870-8DCF-1340AAA9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9068DC-5D4D-4593-97C7-41F0F0FE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563540-65A9-41E7-B8E9-5D001D6C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D9C2B5-2F68-47E2-9967-D39E5702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1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066F71-8E0C-4D7B-B180-A87EB28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042A821-8071-4D60-8599-3854FBA6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004B75-802D-48D8-A605-CCB53B96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8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75C44-3486-4166-89A5-745554E6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3C86C1-D099-4CF9-BEF8-C090882C9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BC7785-57A4-41C1-BA37-7C3A525D2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60892-774B-47EF-AF1F-DED3125B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62CDF2-79D9-403F-B266-E05778C2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78FA2F-94A4-4058-910F-B3F74FA4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5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D43B4-F330-4BFA-9E55-078F1A3A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959222-C508-4EB9-8008-A735D38C8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3A7788-B2C2-485E-B0BD-4A2482BFC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A62ED2-029F-4152-A1F3-19832C26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3FB50D-DCEF-4C8E-BFBF-E78CA984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2011C6-5080-4D83-BC6F-02A53361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55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6DA2F-05FB-4BC8-961D-C8EE035D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3F6F03-5B5C-4489-B912-7521821FD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84F557-CC5E-49E0-A74C-209754C3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7FE42-1F59-4610-9BA9-B7C58F65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D45C28-7AF1-4AA1-951C-652D0648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71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D7B4F5-76E5-482E-83DD-A2F3DD03B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4EC5ED-53D3-49C6-BAC4-9DEA5F413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008986-CBC7-413F-A4CE-672F106C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75F61-BEAE-49E8-B81A-0948698C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A8A8E7-3CC0-4F9C-80FD-0691C263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08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34356-58A2-4B05-9FC0-5D030DE4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C4F2B4-7FBD-448F-A92F-3F3C270C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B1BED9-4EDA-45A5-860D-3D07121C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711C61-84D4-4FDE-8DC5-8CB4DD3A7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CF587-EAB8-4908-AB86-DF7E15F1C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48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file:///C:\Users\User8\Desktop\&#1055;&#1072;&#1083;&#1105;&#1085;&#1086;&#1074;&#1072;%20&#1054;.&#1040;.,%20&#1052;&#1041;&#1054;&#1059;%20&#1062;&#1054;%20&#8470;%2023%20(1).mp4" TargetMode="External"/><Relationship Id="rId1" Type="http://schemas.microsoft.com/office/2007/relationships/media" Target="file:///C:\Users\User8\Desktop\&#1055;&#1072;&#1083;&#1105;&#1085;&#1086;&#1074;&#1072;%20&#1054;.&#1040;.,%20&#1052;&#1041;&#1054;&#1059;%20&#1062;&#1054;%20&#8470;%2023%20(1).mp4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1" y="2730390"/>
            <a:ext cx="9144000" cy="2273644"/>
          </a:xfrm>
        </p:spPr>
        <p:txBody>
          <a:bodyPr anchor="t">
            <a:noAutofit/>
          </a:bodyPr>
          <a:lstStyle/>
          <a:p>
            <a:pPr algn="l"/>
            <a:r>
              <a:rPr lang="ru-RU" sz="3200" b="1" cap="all" dirty="0">
                <a:ln w="3175" cmpd="sng">
                  <a:noFill/>
                </a:ln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3200" b="1" dirty="0">
                <a:ln w="3175" cmpd="sng">
                  <a:noFill/>
                </a:ln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Родительский клуб как форма взаимодействия педагогического сообщества и семьи</a:t>
            </a:r>
            <a:r>
              <a:rPr lang="ru-RU" sz="3200" b="1" cap="all" dirty="0">
                <a:ln w="3175" cmpd="sng">
                  <a:noFill/>
                </a:ln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br>
              <a:rPr lang="ru-RU" sz="3200" b="1" cap="all" dirty="0">
                <a:ln w="3175" cmpd="sng">
                  <a:noFill/>
                </a:ln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интенсива</a:t>
            </a: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«Эффективная начальная школа Подмосковья: лучшие практики»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5605272"/>
            <a:ext cx="9022080" cy="1289304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chemeClr val="bg1"/>
                </a:solidFill>
                <a:latin typeface="Helvetica Neue"/>
              </a:rPr>
              <a:t>Палёнова Ольга </a:t>
            </a:r>
            <a:r>
              <a:rPr lang="ru-RU" sz="2000" b="1" dirty="0" err="1">
                <a:solidFill>
                  <a:schemeClr val="bg1"/>
                </a:solidFill>
                <a:latin typeface="Helvetica Neue"/>
              </a:rPr>
              <a:t>Аноровна</a:t>
            </a:r>
            <a:r>
              <a:rPr lang="ru-RU" sz="2000" b="1" i="0" dirty="0">
                <a:solidFill>
                  <a:schemeClr val="bg1"/>
                </a:solidFill>
                <a:effectLst/>
                <a:latin typeface="Helvetica Neue"/>
              </a:rPr>
              <a:t>,</a:t>
            </a:r>
            <a:r>
              <a:rPr lang="ru-RU" sz="2000" dirty="0">
                <a:solidFill>
                  <a:schemeClr val="bg1"/>
                </a:solidFill>
                <a:latin typeface="Helvetica Neue"/>
              </a:rPr>
              <a:t> учитель начальных классов,</a:t>
            </a:r>
          </a:p>
          <a:p>
            <a:pPr algn="l"/>
            <a:r>
              <a:rPr lang="ru-RU" sz="2000" dirty="0">
                <a:solidFill>
                  <a:schemeClr val="bg1"/>
                </a:solidFill>
                <a:latin typeface="Helvetica Neue"/>
              </a:rPr>
              <a:t> МБОУ «Центр образования № 23», Богородский городской округ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19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653143"/>
            <a:ext cx="9899904" cy="1540465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rgbClr val="15326C"/>
                </a:solidFill>
              </a:rPr>
              <a:t>                         </a:t>
            </a:r>
            <a:r>
              <a:rPr lang="ru-RU" b="1" dirty="0">
                <a:solidFill>
                  <a:srgbClr val="002060"/>
                </a:solidFill>
              </a:rPr>
              <a:t>Цели и задачи 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769" y="1776549"/>
            <a:ext cx="11306432" cy="47231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6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</a:rPr>
              <a:t>создание условий для эффективной совместной деятельности школы и семьи, оказывающей положительное влияние на развитие личности ребенка.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</a:rPr>
              <a:t>вовлечь родителей в единое образовательное пространство.</a:t>
            </a:r>
          </a:p>
          <a:p>
            <a:pPr marL="457200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</a:rPr>
              <a:t>повысить уровень знаний родителей о возрастных, физиологических и психических особенностях детей начальной школы.</a:t>
            </a:r>
          </a:p>
          <a:p>
            <a:pPr marL="457200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</a:rPr>
              <a:t>формировать положительное отношение к школе, готовность к участию в деятельности школы   и учебно-воспитательному процессу для устранения проблем в обучении и воспитании.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pPr indent="0">
              <a:buNone/>
            </a:pP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pPr marL="457200"/>
            <a:endParaRPr lang="ru-RU" sz="1800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marL="457200"/>
            <a:endParaRPr lang="ru-RU" sz="2400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7000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7000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ru-RU" sz="7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ru-RU" dirty="0"/>
          </a:p>
          <a:p>
            <a:pPr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423" y="1099751"/>
            <a:ext cx="11788346" cy="1093857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Нужен ли учителю контакт с семьей ?</a:t>
            </a:r>
            <a:endParaRPr lang="ru-RU" sz="4800" b="1" dirty="0">
              <a:solidFill>
                <a:srgbClr val="00206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435" y="2310712"/>
            <a:ext cx="5198209" cy="431250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444844" y="2078044"/>
            <a:ext cx="5548184" cy="525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</a:pPr>
            <a:r>
              <a:rPr lang="ru-RU" sz="4400" dirty="0">
                <a:solidFill>
                  <a:prstClr val="white"/>
                </a:solidFill>
                <a:latin typeface="Century Gothic" panose="020B0502020202020204"/>
              </a:rPr>
              <a:t>Родители учатся </a:t>
            </a:r>
            <a:endParaRPr lang="en-US" sz="4400" dirty="0">
              <a:solidFill>
                <a:prstClr val="white"/>
              </a:solidFill>
              <a:latin typeface="Century Gothic" panose="020B0502020202020204"/>
            </a:endParaRPr>
          </a:p>
          <a:p>
            <a:pPr defTabSz="457200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</a:pPr>
            <a:r>
              <a:rPr lang="ru-RU" sz="4400" dirty="0">
                <a:solidFill>
                  <a:srgbClr val="002060"/>
                </a:solidFill>
              </a:rPr>
              <a:t>Родители учатся дважды: сначала сами, а потом со своими детьми…</a:t>
            </a:r>
          </a:p>
          <a:p>
            <a:pPr lvl="0" defTabSz="457200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</a:pPr>
            <a:r>
              <a:rPr lang="ru-RU" sz="4400" dirty="0">
                <a:solidFill>
                  <a:prstClr val="white"/>
                </a:solidFill>
                <a:latin typeface="Century Gothic" panose="020B0502020202020204"/>
              </a:rPr>
              <a:t> а потом со своими детьми…</a:t>
            </a:r>
          </a:p>
        </p:txBody>
      </p:sp>
    </p:spTree>
    <p:extLst>
      <p:ext uri="{BB962C8B-B14F-4D97-AF65-F5344CB8AC3E}">
        <p14:creationId xmlns:p14="http://schemas.microsoft.com/office/powerpoint/2010/main" val="3423131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920" y="1161536"/>
            <a:ext cx="7587048" cy="166816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15326C"/>
                </a:solidFill>
              </a:rPr>
              <a:t>Родительский клуб как форма</a:t>
            </a:r>
            <a:br>
              <a:rPr lang="ru-RU" sz="3600" b="1" dirty="0">
                <a:solidFill>
                  <a:srgbClr val="15326C"/>
                </a:solidFill>
              </a:rPr>
            </a:br>
            <a:r>
              <a:rPr lang="ru-RU" sz="3600" b="1" dirty="0">
                <a:solidFill>
                  <a:srgbClr val="15326C"/>
                </a:solidFill>
              </a:rPr>
              <a:t>взаимодействия</a:t>
            </a:r>
            <a:br>
              <a:rPr lang="ru-RU" sz="3600" b="1" dirty="0">
                <a:solidFill>
                  <a:srgbClr val="15326C"/>
                </a:solidFill>
              </a:rPr>
            </a:br>
            <a:r>
              <a:rPr lang="ru-RU" sz="3600" b="1" dirty="0">
                <a:solidFill>
                  <a:srgbClr val="15326C"/>
                </a:solidFill>
              </a:rPr>
              <a:t>педагогического сообщества с семьёй </a:t>
            </a:r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3790837"/>
              </p:ext>
            </p:extLst>
          </p:nvPr>
        </p:nvGraphicFramePr>
        <p:xfrm>
          <a:off x="1037969" y="3064476"/>
          <a:ext cx="6746788" cy="3297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Объект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174" y="2051223"/>
            <a:ext cx="3847271" cy="431063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043758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485900"/>
            <a:ext cx="4819607" cy="1676400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rgbClr val="15326C"/>
                </a:solidFill>
              </a:rPr>
              <a:t>Информационно-педагогические материалы для родителей</a:t>
            </a:r>
          </a:p>
        </p:txBody>
      </p:sp>
      <p:pic>
        <p:nvPicPr>
          <p:cNvPr id="11" name="Палёнова О.А., МБОУ ЦО № 23 (1)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443663" y="987425"/>
            <a:ext cx="3649662" cy="4873625"/>
          </a:xfrm>
        </p:spPr>
      </p:pic>
      <p:sp>
        <p:nvSpPr>
          <p:cNvPr id="12" name="Текст 11"/>
          <p:cNvSpPr>
            <a:spLocks noGrp="1"/>
          </p:cNvSpPr>
          <p:nvPr>
            <p:ph type="body" sz="half" idx="2"/>
          </p:nvPr>
        </p:nvSpPr>
        <p:spPr>
          <a:xfrm>
            <a:off x="518983" y="3975100"/>
            <a:ext cx="4720281" cy="1652588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002060"/>
                </a:solidFill>
              </a:rPr>
              <a:t>Видеофрагмент внеурочного занятия в 1 классе</a:t>
            </a:r>
          </a:p>
        </p:txBody>
      </p:sp>
    </p:spTree>
    <p:extLst>
      <p:ext uri="{BB962C8B-B14F-4D97-AF65-F5344CB8AC3E}">
        <p14:creationId xmlns:p14="http://schemas.microsoft.com/office/powerpoint/2010/main" val="2614191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054" y="1214845"/>
            <a:ext cx="10997514" cy="1122453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</a:rPr>
              <a:t>Родительские тренинги дают возможность родителям на время ощутить себя ребенком…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380" y="2337298"/>
            <a:ext cx="3762103" cy="36814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106" y="2203931"/>
            <a:ext cx="3814354" cy="4362450"/>
          </a:xfrm>
          <a:prstGeom prst="roundRect">
            <a:avLst>
              <a:gd name="adj" fmla="val 10649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48649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389" y="1112108"/>
            <a:ext cx="9996616" cy="937808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3100" b="1" dirty="0">
                <a:solidFill>
                  <a:srgbClr val="002060"/>
                </a:solidFill>
              </a:rPr>
            </a:br>
            <a:r>
              <a:rPr lang="ru-RU" sz="3100" b="1" dirty="0">
                <a:solidFill>
                  <a:srgbClr val="002060"/>
                </a:solidFill>
              </a:rPr>
              <a:t>Только в совместной работе учителя с родителями можно искать источники дальнейшего становления коллектива и личности.</a:t>
            </a:r>
            <a:br>
              <a:rPr lang="ru-RU" sz="3100" b="1" dirty="0">
                <a:solidFill>
                  <a:srgbClr val="002060"/>
                </a:solidFill>
              </a:rPr>
            </a:br>
            <a:r>
              <a:rPr lang="ru-RU" dirty="0"/>
              <a:t> 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216" y="2049915"/>
            <a:ext cx="3242401" cy="24760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212" y="2049916"/>
            <a:ext cx="3317965" cy="24760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179" y="4140926"/>
            <a:ext cx="3033035" cy="27170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05904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6371" y="2972979"/>
            <a:ext cx="5577016" cy="1698214"/>
          </a:xfrm>
        </p:spPr>
        <p:txBody>
          <a:bodyPr anchor="t">
            <a:noAutofit/>
          </a:bodyPr>
          <a:lstStyle/>
          <a:p>
            <a:pPr algn="l"/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7968" y="4762690"/>
            <a:ext cx="7451124" cy="1875854"/>
          </a:xfrm>
        </p:spPr>
        <p:txBody>
          <a:bodyPr>
            <a:normAutofit/>
          </a:bodyPr>
          <a:lstStyle/>
          <a:p>
            <a:pPr algn="l">
              <a:lnSpc>
                <a:spcPct val="110000"/>
              </a:lnSpc>
            </a:pPr>
            <a:r>
              <a:rPr lang="en-US" b="1" dirty="0">
                <a:solidFill>
                  <a:schemeClr val="bg1"/>
                </a:solidFill>
                <a:latin typeface="Helvetica Neue"/>
              </a:rPr>
              <a:t>                    </a:t>
            </a:r>
            <a:r>
              <a:rPr lang="ru-RU" b="1" dirty="0">
                <a:solidFill>
                  <a:schemeClr val="bg1"/>
                </a:solidFill>
                <a:latin typeface="Helvetica Neue"/>
              </a:rPr>
              <a:t>Контакты:</a:t>
            </a:r>
            <a:r>
              <a:rPr lang="en-US" b="1" dirty="0">
                <a:solidFill>
                  <a:schemeClr val="bg1"/>
                </a:solidFill>
                <a:latin typeface="Helvetica Neue"/>
              </a:rPr>
              <a:t>+7 </a:t>
            </a:r>
            <a:r>
              <a:rPr lang="ru-RU" b="1" dirty="0">
                <a:solidFill>
                  <a:schemeClr val="bg1"/>
                </a:solidFill>
                <a:latin typeface="Helvetica Neue"/>
              </a:rPr>
              <a:t>9</a:t>
            </a:r>
            <a:r>
              <a:rPr lang="en-US" b="1" dirty="0">
                <a:solidFill>
                  <a:schemeClr val="bg1"/>
                </a:solidFill>
                <a:latin typeface="Helvetica Neue"/>
              </a:rPr>
              <a:t>096878047</a:t>
            </a:r>
            <a:endParaRPr lang="ru-RU" b="1" dirty="0">
              <a:solidFill>
                <a:schemeClr val="bg1"/>
              </a:solidFill>
              <a:latin typeface="Helvetica Neue"/>
            </a:endParaRPr>
          </a:p>
          <a:p>
            <a:pPr algn="l">
              <a:lnSpc>
                <a:spcPct val="110000"/>
              </a:lnSpc>
            </a:pPr>
            <a:r>
              <a:rPr lang="en-US" b="1" dirty="0">
                <a:solidFill>
                  <a:schemeClr val="bg1"/>
                </a:solidFill>
                <a:latin typeface="Helvetica Neue"/>
              </a:rPr>
              <a:t>  </a:t>
            </a:r>
            <a:r>
              <a:rPr lang="ru-RU" b="1" dirty="0">
                <a:solidFill>
                  <a:schemeClr val="bg1"/>
                </a:solidFill>
                <a:latin typeface="Helvetica Neue"/>
              </a:rPr>
              <a:t>                  </a:t>
            </a:r>
            <a:r>
              <a:rPr lang="en-US" b="1" dirty="0">
                <a:solidFill>
                  <a:schemeClr val="bg1"/>
                </a:solidFill>
                <a:latin typeface="Helvetica Neue"/>
              </a:rPr>
              <a:t>paola2911@mail.ru</a:t>
            </a:r>
          </a:p>
          <a:p>
            <a:pPr algn="l"/>
            <a:endParaRPr lang="en-US" b="1" dirty="0">
              <a:solidFill>
                <a:schemeClr val="bg1"/>
              </a:solidFill>
              <a:latin typeface="Helvetica Neue"/>
            </a:endParaRPr>
          </a:p>
          <a:p>
            <a:pPr algn="l"/>
            <a:endParaRPr lang="en-US" b="1" dirty="0">
              <a:solidFill>
                <a:schemeClr val="bg1"/>
              </a:solidFill>
              <a:latin typeface="Helvetica Neue"/>
            </a:endParaRPr>
          </a:p>
          <a:p>
            <a:pPr algn="l"/>
            <a:endParaRPr lang="ru-RU" b="1" dirty="0">
              <a:solidFill>
                <a:schemeClr val="bg1"/>
              </a:solidFill>
              <a:latin typeface="Helvetica Neue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076" y="3822086"/>
            <a:ext cx="2330484" cy="2330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2234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</TotalTime>
  <Words>171</Words>
  <Application>Microsoft Office PowerPoint</Application>
  <PresentationFormat>Широкоэкранный</PresentationFormat>
  <Paragraphs>32</Paragraphs>
  <Slides>8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Century Gothic</vt:lpstr>
      <vt:lpstr>Helvetica Neue</vt:lpstr>
      <vt:lpstr>Times New Roman</vt:lpstr>
      <vt:lpstr>Тема Office</vt:lpstr>
      <vt:lpstr>«Родительский клуб как форма взаимодействия педагогического сообщества и семьи» интенсива «Эффективная начальная школа Подмосковья: лучшие практики»</vt:lpstr>
      <vt:lpstr>                         Цели и задачи  </vt:lpstr>
      <vt:lpstr>Нужен ли учителю контакт с семьей ?</vt:lpstr>
      <vt:lpstr>Родительский клуб как форма взаимодействия педагогического сообщества с семьёй </vt:lpstr>
      <vt:lpstr>Информационно-педагогические материалы для родителей</vt:lpstr>
      <vt:lpstr>Родительские тренинги дают возможность родителям на время ощутить себя ребенком… </vt:lpstr>
      <vt:lpstr> Только в совместной работе учителя с родителями можно искать источники дальнейшего становления коллектива и личности.  </vt:lpstr>
      <vt:lpstr>        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Показатели эффективности ускоренного обучения  в начальной школе</dc:title>
  <dc:creator>Сергей</dc:creator>
  <cp:lastModifiedBy>Елена Шаламова</cp:lastModifiedBy>
  <cp:revision>50</cp:revision>
  <dcterms:created xsi:type="dcterms:W3CDTF">2024-03-11T10:09:06Z</dcterms:created>
  <dcterms:modified xsi:type="dcterms:W3CDTF">2024-03-16T12:37:18Z</dcterms:modified>
</cp:coreProperties>
</file>