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presentationml.viewProps+xml" PartName="/ppt/viewProps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12192000"/>
  <p:notesSz cx="6858000" cy="9144000"/>
  <p:defaultTextStyle>
    <a:defPPr lvl="0">
      <a:defRPr lang="ru-RU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1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viewProps" Target="viewProps1.xml"/><Relationship Id="rId3" Type="http://schemas.openxmlformats.org/officeDocument/2006/relationships/presProps" Target="presProps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5520" y="2843784"/>
            <a:ext cx="10294560" cy="1873186"/>
          </a:xfrm>
        </p:spPr>
        <p:txBody>
          <a:bodyPr anchor="t">
            <a:no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«Формирование учебной мотивации</a:t>
            </a:r>
            <a:b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как необходимое условие</a:t>
            </a:r>
            <a:b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эффективности </a:t>
            </a:r>
            <a: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обучения»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605272"/>
            <a:ext cx="9022080" cy="1289304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Крапивина </a:t>
            </a:r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Ю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лия Валерьевна, </a:t>
            </a:r>
            <a:r>
              <a:rPr lang="ru-RU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зам.директора</a:t>
            </a:r>
            <a:r>
              <a:rPr lang="ru-RU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МОУ СОШ №11 , Орехово-Зуевский </a:t>
            </a:r>
            <a:r>
              <a:rPr lang="ru-RU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г.о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591056"/>
            <a:ext cx="9899904" cy="602552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наши замыслы, все поиски и построения превращаются в прах,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ученика нет желания учиться."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В.А Сухомлинский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rgbClr val="15326C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368" y="2564904"/>
            <a:ext cx="4846554" cy="368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40" y="2636912"/>
            <a:ext cx="5181858" cy="367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591056"/>
            <a:ext cx="9899904" cy="602552"/>
          </a:xfrm>
        </p:spPr>
        <p:txBody>
          <a:bodyPr>
            <a:normAutofit fontScale="90000"/>
          </a:bodyPr>
          <a:lstStyle/>
          <a:p>
            <a:endParaRPr lang="ru-RU" dirty="0">
              <a:solidFill>
                <a:srgbClr val="15326C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3896" y="2496312"/>
            <a:ext cx="9899904" cy="3680651"/>
          </a:xfrm>
        </p:spPr>
        <p:txBody>
          <a:bodyPr/>
          <a:lstStyle/>
          <a:p>
            <a:pPr marL="0" lvl="0" indent="0" algn="ctr">
              <a:buNone/>
            </a:pPr>
            <a:r>
              <a:rPr lang="ru-RU" sz="4400" b="1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Мотивация – </a:t>
            </a:r>
          </a:p>
          <a:p>
            <a:pPr marL="0" lvl="0" indent="0" algn="ctr">
              <a:buNone/>
            </a:pPr>
            <a:r>
              <a:rPr lang="ru-RU" sz="4400" b="1" dirty="0">
                <a:solidFill>
                  <a:srgbClr val="4472C4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система стимулов, которые управляют поведением человека, побуждая его делать или не делать что-либо</a:t>
            </a:r>
            <a:r>
              <a:rPr lang="ru-RU" sz="4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0376" y="1052736"/>
            <a:ext cx="2572073" cy="2165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440" y="1628800"/>
            <a:ext cx="196215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3131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591056"/>
            <a:ext cx="9899904" cy="602552"/>
          </a:xfrm>
        </p:spPr>
        <p:txBody>
          <a:bodyPr>
            <a:normAutofit fontScale="90000"/>
          </a:bodyPr>
          <a:lstStyle/>
          <a:p>
            <a:endParaRPr lang="ru-RU" dirty="0">
              <a:solidFill>
                <a:srgbClr val="15326C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744" y="1052736"/>
            <a:ext cx="4713287" cy="1090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458" y="2359372"/>
            <a:ext cx="902286" cy="73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458" y="2278527"/>
            <a:ext cx="1116013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893" y="2268373"/>
            <a:ext cx="817563" cy="969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00" y="3068483"/>
            <a:ext cx="2927648" cy="2816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864" y="3457712"/>
            <a:ext cx="3069487" cy="252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813" y="3408688"/>
            <a:ext cx="3142859" cy="2430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80" y="5839398"/>
            <a:ext cx="2554287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106026" y="5839398"/>
            <a:ext cx="26011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ПОЛОЖИТЕЛЬНАЯ</a:t>
            </a:r>
          </a:p>
          <a:p>
            <a:pPr lvl="0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ОТРИЦАТЕЛЬНАЯ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480376" y="5790930"/>
            <a:ext cx="24241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УСТОЙЧИВАЯ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НЕУСТОЙЧИВАЯ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1873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591056"/>
            <a:ext cx="9899904" cy="602552"/>
          </a:xfrm>
        </p:spPr>
        <p:txBody>
          <a:bodyPr>
            <a:normAutofit fontScale="90000"/>
          </a:bodyPr>
          <a:lstStyle/>
          <a:p>
            <a:endParaRPr lang="ru-RU" dirty="0">
              <a:solidFill>
                <a:srgbClr val="15326C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496" y="1124744"/>
            <a:ext cx="9266237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7366" y="2495550"/>
            <a:ext cx="8933218" cy="368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589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591056"/>
            <a:ext cx="9899904" cy="602552"/>
          </a:xfrm>
        </p:spPr>
        <p:txBody>
          <a:bodyPr>
            <a:normAutofit fontScale="90000"/>
          </a:bodyPr>
          <a:lstStyle/>
          <a:p>
            <a:endParaRPr lang="ru-RU" dirty="0">
              <a:solidFill>
                <a:srgbClr val="15326C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856" y="1124744"/>
            <a:ext cx="2816596" cy="2316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8" y="3717032"/>
            <a:ext cx="9632950" cy="142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7351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591056"/>
            <a:ext cx="9899904" cy="602552"/>
          </a:xfrm>
        </p:spPr>
        <p:txBody>
          <a:bodyPr>
            <a:normAutofit fontScale="90000"/>
          </a:bodyPr>
          <a:lstStyle/>
          <a:p>
            <a:endParaRPr lang="ru-RU" dirty="0">
              <a:solidFill>
                <a:srgbClr val="15326C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12" y="1340768"/>
            <a:ext cx="8645525" cy="1169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496" y="2523828"/>
            <a:ext cx="688908" cy="798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496" y="3711734"/>
            <a:ext cx="688975" cy="79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496" y="4941168"/>
            <a:ext cx="688975" cy="79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927648" y="2510756"/>
            <a:ext cx="84249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готового  решения</a:t>
            </a:r>
            <a:endParaRPr lang="ru-RU"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71664" y="3863915"/>
            <a:ext cx="72773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Недостаточное поощрение</a:t>
            </a:r>
            <a:endParaRPr lang="ru-RU" dirty="0"/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300" y="4776068"/>
            <a:ext cx="8662987" cy="96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6440" y="3157087"/>
            <a:ext cx="1682750" cy="168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9798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591056"/>
            <a:ext cx="9899904" cy="602552"/>
          </a:xfrm>
        </p:spPr>
        <p:txBody>
          <a:bodyPr>
            <a:normAutofit fontScale="90000"/>
          </a:bodyPr>
          <a:lstStyle/>
          <a:p>
            <a:endParaRPr lang="ru-RU" dirty="0">
              <a:solidFill>
                <a:srgbClr val="15326C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3896" y="2496312"/>
            <a:ext cx="9899904" cy="3680651"/>
          </a:xfrm>
        </p:spPr>
        <p:txBody>
          <a:bodyPr/>
          <a:lstStyle/>
          <a:p>
            <a:pPr marL="0" lvl="0" indent="0">
              <a:buNone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664" y="1844824"/>
            <a:ext cx="6604595" cy="3589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1715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591056"/>
            <a:ext cx="9899904" cy="60255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Школьный конструктор опыта </a:t>
            </a:r>
            <a:r>
              <a:rPr lang="en-US" sz="3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IKRA</a:t>
            </a:r>
            <a:endParaRPr lang="ru-RU" dirty="0">
              <a:solidFill>
                <a:srgbClr val="15326C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5226" y="2495550"/>
            <a:ext cx="6437498" cy="368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5445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591056"/>
            <a:ext cx="9899904" cy="602552"/>
          </a:xfrm>
        </p:spPr>
        <p:txBody>
          <a:bodyPr>
            <a:normAutofit fontScale="90000"/>
          </a:bodyPr>
          <a:lstStyle/>
          <a:p>
            <a:endParaRPr lang="ru-RU" dirty="0">
              <a:solidFill>
                <a:srgbClr val="15326C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3896" y="2496312"/>
            <a:ext cx="9899904" cy="3680651"/>
          </a:xfrm>
        </p:spPr>
        <p:txBody>
          <a:bodyPr/>
          <a:lstStyle/>
          <a:p>
            <a:pPr lvl="0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для выполнения в группах</a:t>
            </a:r>
          </a:p>
          <a:p>
            <a:pPr marL="0" lvl="0" indent="0">
              <a:buNone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1)Напишите 30 ободряющих и поощряющих слов(1 группа) и 30 фраз,  с помощью которых можно высказывать неодобрение(2 группа) какая группа закончит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работу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быстрее?</a:t>
            </a:r>
          </a:p>
          <a:p>
            <a:pPr marL="0" indent="0">
              <a:buNone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Школьный конструктор опыта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ИКРА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9702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3538728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349240"/>
            <a:ext cx="9022080" cy="1289304"/>
          </a:xfrm>
        </p:spPr>
        <p:txBody>
          <a:bodyPr/>
          <a:lstStyle/>
          <a:p>
            <a:pPr algn="l"/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Контакты: (если требуется)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