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9" r:id="rId4"/>
    <p:sldId id="270" r:id="rId5"/>
    <p:sldId id="263" r:id="rId6"/>
    <p:sldId id="262" r:id="rId7"/>
    <p:sldId id="264" r:id="rId8"/>
    <p:sldId id="267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8676" y="2649744"/>
            <a:ext cx="9213623" cy="1873186"/>
          </a:xfrm>
        </p:spPr>
        <p:txBody>
          <a:bodyPr anchor="t">
            <a:no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навыков правильного питания младших школьников в рамках внеурочной деятельности</a:t>
            </a:r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«Правильное питание – залог здоровья школьника» 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8676" y="5963869"/>
            <a:ext cx="8442251" cy="63972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Невзорова Анастасия Сергеевна </a:t>
            </a:r>
            <a:r>
              <a:rPr lang="ru-RU" sz="8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 начальных классов</a:t>
            </a:r>
          </a:p>
          <a:p>
            <a:pPr algn="l"/>
            <a:r>
              <a:rPr lang="ru-RU" sz="8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МБОУ ЦО №4, Богородский городской округ</a:t>
            </a:r>
            <a:endParaRPr lang="en-US" sz="8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637F654-99BD-81D3-54B1-FCC70F043336}"/>
              </a:ext>
            </a:extLst>
          </p:cNvPr>
          <p:cNvSpPr txBox="1"/>
          <p:nvPr/>
        </p:nvSpPr>
        <p:spPr>
          <a:xfrm>
            <a:off x="270588" y="1210137"/>
            <a:ext cx="1158862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32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</a:p>
          <a:p>
            <a:pPr algn="l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 Формирование у детей навыков культуры питания и здорового образа жизни.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 Повышение уровня знаний обучающихся по вопросам здорового питания, здорового образа жизни.</a:t>
            </a:r>
          </a:p>
          <a:p>
            <a:pPr algn="l"/>
            <a:endParaRPr lang="ru-RU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b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457200" indent="-457200" algn="l">
              <a:buAutoNum type="arabicPeriod"/>
            </a:pP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знания детей о правилах питания, направленных на сохранение и укрепление здоровья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</a:t>
            </a:r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ормировать навыки правильного питания как составной части здорового образа жизни.</a:t>
            </a: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5DDA3A-39A2-9B72-3168-14606DE8A645}"/>
              </a:ext>
            </a:extLst>
          </p:cNvPr>
          <p:cNvSpPr txBox="1"/>
          <p:nvPr/>
        </p:nvSpPr>
        <p:spPr>
          <a:xfrm>
            <a:off x="1180215" y="916403"/>
            <a:ext cx="10157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формирования навыков правильного питания.</a:t>
            </a: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A820943C-F347-B0C7-18AF-CEDBD0BD6A6E}"/>
              </a:ext>
            </a:extLst>
          </p:cNvPr>
          <p:cNvGrpSpPr/>
          <p:nvPr/>
        </p:nvGrpSpPr>
        <p:grpSpPr>
          <a:xfrm>
            <a:off x="618789" y="1439623"/>
            <a:ext cx="10545569" cy="5212225"/>
            <a:chOff x="451019" y="1454467"/>
            <a:chExt cx="10958654" cy="5293176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C35809EF-D28F-F737-FD0F-AF1A5D2E5C10}"/>
                </a:ext>
              </a:extLst>
            </p:cNvPr>
            <p:cNvGrpSpPr/>
            <p:nvPr/>
          </p:nvGrpSpPr>
          <p:grpSpPr>
            <a:xfrm>
              <a:off x="457630" y="1456425"/>
              <a:ext cx="10879917" cy="5268274"/>
              <a:chOff x="-1095775" y="0"/>
              <a:chExt cx="8694722" cy="5412727"/>
            </a:xfrm>
          </p:grpSpPr>
          <p:sp>
            <p:nvSpPr>
              <p:cNvPr id="4" name="Овал 3">
                <a:extLst>
                  <a:ext uri="{FF2B5EF4-FFF2-40B4-BE49-F238E27FC236}">
                    <a16:creationId xmlns:a16="http://schemas.microsoft.com/office/drawing/2014/main" id="{ADBE9BFA-FAA3-3F30-EA99-B58122C0F6D2}"/>
                  </a:ext>
                </a:extLst>
              </p:cNvPr>
              <p:cNvSpPr/>
              <p:nvPr/>
            </p:nvSpPr>
            <p:spPr>
              <a:xfrm>
                <a:off x="2141220" y="1623060"/>
                <a:ext cx="2392680" cy="16002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5" name="Овал 4">
                <a:extLst>
                  <a:ext uri="{FF2B5EF4-FFF2-40B4-BE49-F238E27FC236}">
                    <a16:creationId xmlns:a16="http://schemas.microsoft.com/office/drawing/2014/main" id="{4651AF63-2BE3-5751-4450-F729C63B3926}"/>
                  </a:ext>
                </a:extLst>
              </p:cNvPr>
              <p:cNvSpPr/>
              <p:nvPr/>
            </p:nvSpPr>
            <p:spPr>
              <a:xfrm>
                <a:off x="4972216" y="3052549"/>
                <a:ext cx="2532502" cy="162927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6" name="Овал 5">
                <a:extLst>
                  <a:ext uri="{FF2B5EF4-FFF2-40B4-BE49-F238E27FC236}">
                    <a16:creationId xmlns:a16="http://schemas.microsoft.com/office/drawing/2014/main" id="{05639721-2E63-905A-5B93-1245E6AF8370}"/>
                  </a:ext>
                </a:extLst>
              </p:cNvPr>
              <p:cNvSpPr/>
              <p:nvPr/>
            </p:nvSpPr>
            <p:spPr>
              <a:xfrm>
                <a:off x="-650929" y="0"/>
                <a:ext cx="2584361" cy="151329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7" name="Овал 6">
                <a:extLst>
                  <a:ext uri="{FF2B5EF4-FFF2-40B4-BE49-F238E27FC236}">
                    <a16:creationId xmlns:a16="http://schemas.microsoft.com/office/drawing/2014/main" id="{03E48F70-F60A-1229-6792-D9971DBAB377}"/>
                  </a:ext>
                </a:extLst>
              </p:cNvPr>
              <p:cNvSpPr/>
              <p:nvPr/>
            </p:nvSpPr>
            <p:spPr>
              <a:xfrm>
                <a:off x="4389517" y="15240"/>
                <a:ext cx="3209430" cy="1517835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8" name="Овал 7">
                <a:extLst>
                  <a:ext uri="{FF2B5EF4-FFF2-40B4-BE49-F238E27FC236}">
                    <a16:creationId xmlns:a16="http://schemas.microsoft.com/office/drawing/2014/main" id="{D9C3841C-2FAA-CF0A-5EF6-7E7DABD23595}"/>
                  </a:ext>
                </a:extLst>
              </p:cNvPr>
              <p:cNvSpPr/>
              <p:nvPr/>
            </p:nvSpPr>
            <p:spPr>
              <a:xfrm>
                <a:off x="-1095775" y="2956560"/>
                <a:ext cx="2728768" cy="162927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9" name="Овал 8">
                <a:extLst>
                  <a:ext uri="{FF2B5EF4-FFF2-40B4-BE49-F238E27FC236}">
                    <a16:creationId xmlns:a16="http://schemas.microsoft.com/office/drawing/2014/main" id="{7F37EF5D-5B09-D035-9F80-4C0284F75FAC}"/>
                  </a:ext>
                </a:extLst>
              </p:cNvPr>
              <p:cNvSpPr/>
              <p:nvPr/>
            </p:nvSpPr>
            <p:spPr>
              <a:xfrm>
                <a:off x="2071310" y="3783453"/>
                <a:ext cx="2728768" cy="162927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cxnSp>
            <p:nvCxnSpPr>
              <p:cNvPr id="10" name="Прямая соединительная линия 9">
                <a:extLst>
                  <a:ext uri="{FF2B5EF4-FFF2-40B4-BE49-F238E27FC236}">
                    <a16:creationId xmlns:a16="http://schemas.microsoft.com/office/drawing/2014/main" id="{3964297A-6CAA-F428-BD22-72B69CC22514}"/>
                  </a:ext>
                </a:extLst>
              </p:cNvPr>
              <p:cNvCxnSpPr>
                <a:cxnSpLocks/>
                <a:stCxn id="4" idx="5"/>
              </p:cNvCxnSpPr>
              <p:nvPr/>
            </p:nvCxnSpPr>
            <p:spPr>
              <a:xfrm>
                <a:off x="4183500" y="2988915"/>
                <a:ext cx="1043821" cy="3867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Прямая соединительная линия 10">
                <a:extLst>
                  <a:ext uri="{FF2B5EF4-FFF2-40B4-BE49-F238E27FC236}">
                    <a16:creationId xmlns:a16="http://schemas.microsoft.com/office/drawing/2014/main" id="{39DC6363-45AC-CE3B-16FC-ADD759B14909}"/>
                  </a:ext>
                </a:extLst>
              </p:cNvPr>
              <p:cNvCxnSpPr>
                <a:cxnSpLocks/>
                <a:endCxn id="4" idx="3"/>
              </p:cNvCxnSpPr>
              <p:nvPr/>
            </p:nvCxnSpPr>
            <p:spPr>
              <a:xfrm flipV="1">
                <a:off x="1458250" y="2988916"/>
                <a:ext cx="1033370" cy="38674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>
                <a:extLst>
                  <a:ext uri="{FF2B5EF4-FFF2-40B4-BE49-F238E27FC236}">
                    <a16:creationId xmlns:a16="http://schemas.microsoft.com/office/drawing/2014/main" id="{2E94A42B-325E-E930-6216-3C909845A2BE}"/>
                  </a:ext>
                </a:extLst>
              </p:cNvPr>
              <p:cNvCxnSpPr>
                <a:cxnSpLocks/>
                <a:endCxn id="4" idx="1"/>
              </p:cNvCxnSpPr>
              <p:nvPr/>
            </p:nvCxnSpPr>
            <p:spPr>
              <a:xfrm>
                <a:off x="1650709" y="1240177"/>
                <a:ext cx="840911" cy="61722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>
                <a:extLst>
                  <a:ext uri="{FF2B5EF4-FFF2-40B4-BE49-F238E27FC236}">
                    <a16:creationId xmlns:a16="http://schemas.microsoft.com/office/drawing/2014/main" id="{0167505E-60F4-4BCA-BA7E-A3C15D95A954}"/>
                  </a:ext>
                </a:extLst>
              </p:cNvPr>
              <p:cNvCxnSpPr>
                <a:cxnSpLocks/>
                <a:stCxn id="7" idx="3"/>
                <a:endCxn id="4" idx="7"/>
              </p:cNvCxnSpPr>
              <p:nvPr/>
            </p:nvCxnSpPr>
            <p:spPr>
              <a:xfrm flipH="1">
                <a:off x="4183500" y="1310793"/>
                <a:ext cx="676027" cy="54661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>
                <a:extLst>
                  <a:ext uri="{FF2B5EF4-FFF2-40B4-BE49-F238E27FC236}">
                    <a16:creationId xmlns:a16="http://schemas.microsoft.com/office/drawing/2014/main" id="{0BDAF584-2A6D-F5D5-2634-3FA7DEA2A9B8}"/>
                  </a:ext>
                </a:extLst>
              </p:cNvPr>
              <p:cNvCxnSpPr>
                <a:cxnSpLocks/>
                <a:stCxn id="4" idx="4"/>
              </p:cNvCxnSpPr>
              <p:nvPr/>
            </p:nvCxnSpPr>
            <p:spPr>
              <a:xfrm>
                <a:off x="3337561" y="3223259"/>
                <a:ext cx="0" cy="5601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451A4DF-C05A-7983-66C1-6B31DD0664C3}"/>
                </a:ext>
              </a:extLst>
            </p:cNvPr>
            <p:cNvSpPr txBox="1"/>
            <p:nvPr/>
          </p:nvSpPr>
          <p:spPr>
            <a:xfrm>
              <a:off x="888547" y="1777135"/>
              <a:ext cx="3493885" cy="937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Семейный клуб</a:t>
              </a:r>
            </a:p>
            <a:p>
              <a:pPr algn="ctr"/>
              <a:r>
                <a:rPr lang="ru-RU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«Мама, папа, Я – Здоровая семья»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02D6F39-F737-A17C-024C-A4568AF01B0D}"/>
                </a:ext>
              </a:extLst>
            </p:cNvPr>
            <p:cNvSpPr txBox="1"/>
            <p:nvPr/>
          </p:nvSpPr>
          <p:spPr>
            <a:xfrm>
              <a:off x="7340070" y="1454467"/>
              <a:ext cx="4069603" cy="1375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Использование </a:t>
              </a:r>
            </a:p>
            <a:p>
              <a:pPr algn="ctr"/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учебно-методического комплекта</a:t>
              </a:r>
            </a:p>
            <a:p>
              <a:pPr algn="ctr"/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«Разговор о правильном питании».</a:t>
              </a:r>
            </a:p>
            <a:p>
              <a:pPr algn="ctr"/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Авторы: М.М. </a:t>
              </a:r>
              <a:r>
                <a:rPr lang="ru-RU" sz="1600" b="1" dirty="0" err="1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Безруких,А.Г</a:t>
              </a:r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Макеева,</a:t>
              </a:r>
            </a:p>
            <a:p>
              <a:pPr algn="ctr"/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Т.А. Филиппова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</a:rPr>
                <a:t>.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B27FB62-32CE-753B-2025-EF9DC6D865BF}"/>
                </a:ext>
              </a:extLst>
            </p:cNvPr>
            <p:cNvSpPr txBox="1"/>
            <p:nvPr/>
          </p:nvSpPr>
          <p:spPr>
            <a:xfrm>
              <a:off x="4460778" y="3545499"/>
              <a:ext cx="3088783" cy="4688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u="sng" dirty="0">
                  <a:solidFill>
                    <a:schemeClr val="accent1">
                      <a:lumMod val="50000"/>
                    </a:schemeClr>
                  </a:solidFill>
                </a:rPr>
                <a:t>ЗДОРОВОЕ ПИТАНИЕ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94F40F8-7878-B194-4239-621E5547724E}"/>
                </a:ext>
              </a:extLst>
            </p:cNvPr>
            <p:cNvSpPr txBox="1"/>
            <p:nvPr/>
          </p:nvSpPr>
          <p:spPr>
            <a:xfrm>
              <a:off x="451019" y="4768962"/>
              <a:ext cx="3528353" cy="8439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Использование традиционных </a:t>
              </a:r>
            </a:p>
            <a:p>
              <a:pPr algn="ctr"/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 художественных форм </a:t>
              </a:r>
            </a:p>
            <a:p>
              <a:pPr algn="ctr"/>
              <a:r>
                <a:rPr lang="ru-RU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работы с детьми.</a:t>
              </a:r>
              <a:endParaRPr lang="ru-RU" sz="16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CC7A7E4-6B65-5E7F-7D58-4AF5D8754DE5}"/>
                </a:ext>
              </a:extLst>
            </p:cNvPr>
            <p:cNvSpPr txBox="1"/>
            <p:nvPr/>
          </p:nvSpPr>
          <p:spPr>
            <a:xfrm>
              <a:off x="3072825" y="5247371"/>
              <a:ext cx="6097554" cy="15002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</a:t>
              </a:r>
              <a:r>
                <a:rPr lang="ru-RU" sz="18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роведение занятий</a:t>
              </a:r>
            </a:p>
            <a:p>
              <a:pPr algn="ctr"/>
              <a:r>
                <a:rPr lang="ru-RU" sz="18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 использованием </a:t>
              </a:r>
            </a:p>
            <a:p>
              <a:pPr algn="ctr"/>
              <a:r>
                <a:rPr lang="ru-RU" sz="18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тематических рассказов, </a:t>
              </a:r>
            </a:p>
            <a:p>
              <a:pPr algn="ctr"/>
              <a:r>
                <a:rPr lang="ru-RU" sz="18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сказок, притч, поговорок,</a:t>
              </a:r>
            </a:p>
            <a:p>
              <a:pPr algn="ctr"/>
              <a:r>
                <a:rPr lang="ru-RU" sz="18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пословиц, игр.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B5EF2EF-DA33-6339-10F2-D9CE3B035149}"/>
                </a:ext>
              </a:extLst>
            </p:cNvPr>
            <p:cNvSpPr txBox="1"/>
            <p:nvPr/>
          </p:nvSpPr>
          <p:spPr>
            <a:xfrm>
              <a:off x="8572578" y="4897239"/>
              <a:ext cx="2494028" cy="656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Посещение кружка </a:t>
              </a:r>
            </a:p>
            <a:p>
              <a:r>
                <a:rPr lang="ru-RU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«Здоровые дети»</a:t>
              </a:r>
            </a:p>
          </p:txBody>
        </p:sp>
      </p:grp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D96E34E-9CD8-E62B-569B-C05A9D44B9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109" y="1457616"/>
            <a:ext cx="2368086" cy="1418254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FEC2F84D-E6C0-0F8C-14E7-2F3CEE51C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207" y="2965897"/>
            <a:ext cx="2454617" cy="1370806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C2DE73E9-0848-1838-8678-3A69CD56C6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338" y="2910891"/>
            <a:ext cx="2151491" cy="136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172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C6AFB85-C297-4974-C354-37E293FEEF03}"/>
              </a:ext>
            </a:extLst>
          </p:cNvPr>
          <p:cNvGrpSpPr/>
          <p:nvPr/>
        </p:nvGrpSpPr>
        <p:grpSpPr>
          <a:xfrm>
            <a:off x="625149" y="1441551"/>
            <a:ext cx="10487740" cy="5407055"/>
            <a:chOff x="457630" y="1456425"/>
            <a:chExt cx="10898556" cy="5491031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3305157A-84C0-EDDF-7BD2-0B8B2582AE23}"/>
                </a:ext>
              </a:extLst>
            </p:cNvPr>
            <p:cNvGrpSpPr/>
            <p:nvPr/>
          </p:nvGrpSpPr>
          <p:grpSpPr>
            <a:xfrm>
              <a:off x="457630" y="1456425"/>
              <a:ext cx="10762006" cy="5491031"/>
              <a:chOff x="-1095775" y="0"/>
              <a:chExt cx="8600493" cy="5641592"/>
            </a:xfrm>
          </p:grpSpPr>
          <p:sp>
            <p:nvSpPr>
              <p:cNvPr id="10" name="Овал 9">
                <a:extLst>
                  <a:ext uri="{FF2B5EF4-FFF2-40B4-BE49-F238E27FC236}">
                    <a16:creationId xmlns:a16="http://schemas.microsoft.com/office/drawing/2014/main" id="{8E78C555-8BF5-D9D1-51FF-9D71FEAB4E3E}"/>
                  </a:ext>
                </a:extLst>
              </p:cNvPr>
              <p:cNvSpPr/>
              <p:nvPr/>
            </p:nvSpPr>
            <p:spPr>
              <a:xfrm>
                <a:off x="1595749" y="1673365"/>
                <a:ext cx="3210875" cy="188462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11" name="Овал 10">
                <a:extLst>
                  <a:ext uri="{FF2B5EF4-FFF2-40B4-BE49-F238E27FC236}">
                    <a16:creationId xmlns:a16="http://schemas.microsoft.com/office/drawing/2014/main" id="{B3572492-87AF-31AD-DB19-F19DDF2EFA3E}"/>
                  </a:ext>
                </a:extLst>
              </p:cNvPr>
              <p:cNvSpPr/>
              <p:nvPr/>
            </p:nvSpPr>
            <p:spPr>
              <a:xfrm>
                <a:off x="4972216" y="3052549"/>
                <a:ext cx="2532502" cy="1629273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12" name="Овал 11">
                <a:extLst>
                  <a:ext uri="{FF2B5EF4-FFF2-40B4-BE49-F238E27FC236}">
                    <a16:creationId xmlns:a16="http://schemas.microsoft.com/office/drawing/2014/main" id="{21461AE8-9B11-BD34-4513-BF5283E0A981}"/>
                  </a:ext>
                </a:extLst>
              </p:cNvPr>
              <p:cNvSpPr/>
              <p:nvPr/>
            </p:nvSpPr>
            <p:spPr>
              <a:xfrm>
                <a:off x="-650929" y="0"/>
                <a:ext cx="2584361" cy="151329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A67B4821-3ABC-3D76-FE0E-ACB954D42C02}"/>
                  </a:ext>
                </a:extLst>
              </p:cNvPr>
              <p:cNvSpPr/>
              <p:nvPr/>
            </p:nvSpPr>
            <p:spPr>
              <a:xfrm>
                <a:off x="4481169" y="15240"/>
                <a:ext cx="2716121" cy="1517835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7234D4A1-D7E6-42F0-CCC3-69B3464921DE}"/>
                  </a:ext>
                </a:extLst>
              </p:cNvPr>
              <p:cNvSpPr/>
              <p:nvPr/>
            </p:nvSpPr>
            <p:spPr>
              <a:xfrm>
                <a:off x="-1095775" y="2956560"/>
                <a:ext cx="2728768" cy="162927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id="{EAC22430-6AF6-F1D4-908C-DB860A17B73B}"/>
                  </a:ext>
                </a:extLst>
              </p:cNvPr>
              <p:cNvSpPr/>
              <p:nvPr/>
            </p:nvSpPr>
            <p:spPr>
              <a:xfrm>
                <a:off x="1783248" y="4012318"/>
                <a:ext cx="2728768" cy="162927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6CA2A631-28B4-3466-057D-1CB3A39356AC}"/>
                  </a:ext>
                </a:extLst>
              </p:cNvPr>
              <p:cNvCxnSpPr>
                <a:cxnSpLocks/>
                <a:stCxn id="10" idx="5"/>
              </p:cNvCxnSpPr>
              <p:nvPr/>
            </p:nvCxnSpPr>
            <p:spPr>
              <a:xfrm>
                <a:off x="4336402" y="3281991"/>
                <a:ext cx="776702" cy="2205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>
                <a:extLst>
                  <a:ext uri="{FF2B5EF4-FFF2-40B4-BE49-F238E27FC236}">
                    <a16:creationId xmlns:a16="http://schemas.microsoft.com/office/drawing/2014/main" id="{28A7DAF2-582D-2F9E-FE09-1649C756F5BD}"/>
                  </a:ext>
                </a:extLst>
              </p:cNvPr>
              <p:cNvCxnSpPr>
                <a:cxnSpLocks/>
                <a:endCxn id="10" idx="3"/>
              </p:cNvCxnSpPr>
              <p:nvPr/>
            </p:nvCxnSpPr>
            <p:spPr>
              <a:xfrm flipV="1">
                <a:off x="1486624" y="3281991"/>
                <a:ext cx="579346" cy="14444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>
                <a:extLst>
                  <a:ext uri="{FF2B5EF4-FFF2-40B4-BE49-F238E27FC236}">
                    <a16:creationId xmlns:a16="http://schemas.microsoft.com/office/drawing/2014/main" id="{FCDF3E6F-26FC-0D03-251A-7F55380F9BC6}"/>
                  </a:ext>
                </a:extLst>
              </p:cNvPr>
              <p:cNvCxnSpPr>
                <a:cxnSpLocks/>
                <a:stCxn id="12" idx="5"/>
                <a:endCxn id="10" idx="1"/>
              </p:cNvCxnSpPr>
              <p:nvPr/>
            </p:nvCxnSpPr>
            <p:spPr>
              <a:xfrm>
                <a:off x="1554961" y="1291679"/>
                <a:ext cx="511009" cy="6576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id="{7D0172C9-8C2F-30D0-FE1F-1B8342778BB3}"/>
                  </a:ext>
                </a:extLst>
              </p:cNvPr>
              <p:cNvCxnSpPr>
                <a:cxnSpLocks/>
                <a:stCxn id="13" idx="3"/>
                <a:endCxn id="10" idx="7"/>
              </p:cNvCxnSpPr>
              <p:nvPr/>
            </p:nvCxnSpPr>
            <p:spPr>
              <a:xfrm flipH="1">
                <a:off x="4336402" y="1310793"/>
                <a:ext cx="542533" cy="6385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2901E728-9CD3-44CB-D0FB-704F87922EC5}"/>
                  </a:ext>
                </a:extLst>
              </p:cNvPr>
              <p:cNvCxnSpPr>
                <a:cxnSpLocks/>
                <a:endCxn id="15" idx="0"/>
              </p:cNvCxnSpPr>
              <p:nvPr/>
            </p:nvCxnSpPr>
            <p:spPr>
              <a:xfrm>
                <a:off x="3147631" y="3557988"/>
                <a:ext cx="1" cy="45433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967EFBB-36D8-1480-A781-0038ABD1336B}"/>
                </a:ext>
              </a:extLst>
            </p:cNvPr>
            <p:cNvSpPr txBox="1"/>
            <p:nvPr/>
          </p:nvSpPr>
          <p:spPr>
            <a:xfrm>
              <a:off x="869065" y="1803737"/>
              <a:ext cx="3493885" cy="843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Тематические рассказы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4950618-4AFB-96CA-C306-3BA7BBC1B9D4}"/>
                </a:ext>
              </a:extLst>
            </p:cNvPr>
            <p:cNvSpPr txBox="1"/>
            <p:nvPr/>
          </p:nvSpPr>
          <p:spPr>
            <a:xfrm>
              <a:off x="8130968" y="1981373"/>
              <a:ext cx="191966" cy="343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ru-RU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7F3C178-1882-ED88-39A2-3482FD77F7EC}"/>
                </a:ext>
              </a:extLst>
            </p:cNvPr>
            <p:cNvSpPr txBox="1"/>
            <p:nvPr/>
          </p:nvSpPr>
          <p:spPr>
            <a:xfrm>
              <a:off x="4001556" y="3013412"/>
              <a:ext cx="3721560" cy="1844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u="sng" dirty="0">
                  <a:solidFill>
                    <a:schemeClr val="accent1">
                      <a:lumMod val="50000"/>
                    </a:schemeClr>
                  </a:solidFill>
                </a:rPr>
                <a:t>ФОРМЫ</a:t>
              </a:r>
            </a:p>
            <a:p>
              <a:pPr algn="ctr"/>
              <a:r>
                <a:rPr lang="ru-RU" sz="2800" b="1" u="sng" dirty="0">
                  <a:solidFill>
                    <a:schemeClr val="accent1">
                      <a:lumMod val="50000"/>
                    </a:schemeClr>
                  </a:solidFill>
                </a:rPr>
                <a:t>ЗНАКОМСТВА ДЕТЕЙ</a:t>
              </a:r>
            </a:p>
            <a:p>
              <a:pPr algn="ctr"/>
              <a:r>
                <a:rPr lang="ru-RU" sz="2800" b="1" u="sng" dirty="0">
                  <a:solidFill>
                    <a:schemeClr val="accent1">
                      <a:lumMod val="50000"/>
                    </a:schemeClr>
                  </a:solidFill>
                </a:rPr>
                <a:t>С СЕКРЕТАМИ РУССКОЙ КУХНИ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A418E19-923F-A991-AAF7-68D2372914A0}"/>
                </a:ext>
              </a:extLst>
            </p:cNvPr>
            <p:cNvSpPr txBox="1"/>
            <p:nvPr/>
          </p:nvSpPr>
          <p:spPr>
            <a:xfrm>
              <a:off x="532933" y="4530105"/>
              <a:ext cx="3414574" cy="1218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Сказки, притчи, </a:t>
              </a:r>
            </a:p>
            <a:p>
              <a:pPr algn="ctr"/>
              <a:r>
                <a:rPr lang="ru-RU" sz="24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поговорки, пословицы</a:t>
              </a:r>
              <a:endParaRPr lang="ru-RU" sz="2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338909E-53A7-8999-3982-B69CE85943FA}"/>
                </a:ext>
              </a:extLst>
            </p:cNvPr>
            <p:cNvSpPr txBox="1"/>
            <p:nvPr/>
          </p:nvSpPr>
          <p:spPr>
            <a:xfrm>
              <a:off x="4850387" y="5552952"/>
              <a:ext cx="2350072" cy="8439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Марафоны,</a:t>
              </a:r>
            </a:p>
            <a:p>
              <a:pPr algn="ctr"/>
              <a:r>
                <a:rPr lang="ru-RU" sz="24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викторины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D01F886-DA0E-7441-4BC3-0B7DE130337D}"/>
                </a:ext>
              </a:extLst>
            </p:cNvPr>
            <p:cNvSpPr txBox="1"/>
            <p:nvPr/>
          </p:nvSpPr>
          <p:spPr>
            <a:xfrm>
              <a:off x="8024331" y="4975291"/>
              <a:ext cx="3331855" cy="4688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Конкурсы рисунков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BDECEA98-A18C-AA97-D555-789C534BB683}"/>
              </a:ext>
            </a:extLst>
          </p:cNvPr>
          <p:cNvSpPr txBox="1"/>
          <p:nvPr/>
        </p:nvSpPr>
        <p:spPr>
          <a:xfrm>
            <a:off x="7724677" y="1937495"/>
            <a:ext cx="2708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Просмотр видео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B0AB9EC2-D6E8-973D-239B-0B8EB13FF02F}"/>
              </a:ext>
            </a:extLst>
          </p:cNvPr>
          <p:cNvSpPr/>
          <p:nvPr/>
        </p:nvSpPr>
        <p:spPr>
          <a:xfrm>
            <a:off x="4270140" y="954395"/>
            <a:ext cx="3111974" cy="135506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F79A2546-5CA7-622E-640A-9787F5B7C215}"/>
              </a:ext>
            </a:extLst>
          </p:cNvPr>
          <p:cNvCxnSpPr>
            <a:cxnSpLocks/>
            <a:stCxn id="34" idx="4"/>
          </p:cNvCxnSpPr>
          <p:nvPr/>
        </p:nvCxnSpPr>
        <p:spPr>
          <a:xfrm flipH="1">
            <a:off x="5798846" y="2309462"/>
            <a:ext cx="27281" cy="7280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25AF248-8F71-30E1-CD2E-2E45921933D4}"/>
              </a:ext>
            </a:extLst>
          </p:cNvPr>
          <p:cNvSpPr txBox="1"/>
          <p:nvPr/>
        </p:nvSpPr>
        <p:spPr>
          <a:xfrm>
            <a:off x="4674392" y="1230601"/>
            <a:ext cx="2375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Практические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занятия</a:t>
            </a:r>
          </a:p>
        </p:txBody>
      </p:sp>
    </p:spTree>
    <p:extLst>
      <p:ext uri="{BB962C8B-B14F-4D97-AF65-F5344CB8AC3E}">
        <p14:creationId xmlns:p14="http://schemas.microsoft.com/office/powerpoint/2010/main" val="4030704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5948C8-B827-BB7D-3E49-E311C7A2EC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57" y="1188829"/>
            <a:ext cx="4170804" cy="26229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8E08CD-0EEB-D28D-BB16-579266B04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57" y="4094763"/>
            <a:ext cx="4170804" cy="27632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D9C16C-22EB-74A7-2358-C319F50F6E49}"/>
              </a:ext>
            </a:extLst>
          </p:cNvPr>
          <p:cNvSpPr txBox="1"/>
          <p:nvPr/>
        </p:nvSpPr>
        <p:spPr>
          <a:xfrm>
            <a:off x="121057" y="905892"/>
            <a:ext cx="39436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«День правильного питания»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84F9C7-278F-A397-E584-42AB75DCF6FA}"/>
              </a:ext>
            </a:extLst>
          </p:cNvPr>
          <p:cNvSpPr txBox="1"/>
          <p:nvPr/>
        </p:nvSpPr>
        <p:spPr>
          <a:xfrm>
            <a:off x="-41644" y="3753240"/>
            <a:ext cx="61376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«Конкурс рисунков по правильному питанию»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7A6C4F3-2923-4162-CED4-0AC329ED66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8837" y="1188829"/>
            <a:ext cx="5652106" cy="2622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F181AC-B167-DDDE-484E-2F687C28D89B}"/>
              </a:ext>
            </a:extLst>
          </p:cNvPr>
          <p:cNvSpPr txBox="1"/>
          <p:nvPr/>
        </p:nvSpPr>
        <p:spPr>
          <a:xfrm>
            <a:off x="6286500" y="896663"/>
            <a:ext cx="61509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«Викторина: «Секреты здорового питания».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91F4C674-307C-3504-AF36-A3D2F7EEA875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6903422" y="4094763"/>
            <a:ext cx="4682936" cy="275400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1B1F5F3-967F-A654-7ABA-6F2B449BFAEE}"/>
              </a:ext>
            </a:extLst>
          </p:cNvPr>
          <p:cNvSpPr txBox="1"/>
          <p:nvPr/>
        </p:nvSpPr>
        <p:spPr>
          <a:xfrm>
            <a:off x="7198242" y="3785299"/>
            <a:ext cx="62732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«Марафон здорового питания»</a:t>
            </a:r>
          </a:p>
        </p:txBody>
      </p:sp>
    </p:spTree>
    <p:extLst>
      <p:ext uri="{BB962C8B-B14F-4D97-AF65-F5344CB8AC3E}">
        <p14:creationId xmlns:p14="http://schemas.microsoft.com/office/powerpoint/2010/main" val="2806910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67FF4F2-BADC-EB03-B168-D57C92099AE9}"/>
              </a:ext>
            </a:extLst>
          </p:cNvPr>
          <p:cNvSpPr txBox="1"/>
          <p:nvPr/>
        </p:nvSpPr>
        <p:spPr>
          <a:xfrm>
            <a:off x="2073422" y="963026"/>
            <a:ext cx="8229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Практическое занятие по приготовлению винегрета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C2F3FE-3609-913B-6414-544A717EF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31" y="1609356"/>
            <a:ext cx="3382792" cy="198886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2FBCF4E-C8DB-C7A3-8D20-0EEC0019C0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192" y="2995376"/>
            <a:ext cx="3267926" cy="22532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A4C6DA6-9F73-E2E6-BE14-D09AE969BF5F}"/>
              </a:ext>
            </a:extLst>
          </p:cNvPr>
          <p:cNvSpPr txBox="1"/>
          <p:nvPr/>
        </p:nvSpPr>
        <p:spPr>
          <a:xfrm>
            <a:off x="867476" y="5765816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F7A32"/>
                </a:solidFill>
              </a:rPr>
              <a:t>«Определяем тему занятия»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760BD4-235C-EFCD-850F-598452D76E85}"/>
              </a:ext>
            </a:extLst>
          </p:cNvPr>
          <p:cNvSpPr txBox="1"/>
          <p:nvPr/>
        </p:nvSpPr>
        <p:spPr>
          <a:xfrm>
            <a:off x="6594532" y="5642705"/>
            <a:ext cx="45471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F7A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«Выбираем овощи</a:t>
            </a:r>
          </a:p>
          <a:p>
            <a:r>
              <a:rPr lang="ru-RU" sz="2000" b="1" dirty="0">
                <a:solidFill>
                  <a:srgbClr val="4F7A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приготовления винегрета»</a:t>
            </a:r>
            <a:endParaRPr lang="ru-RU" sz="1800" b="1" dirty="0">
              <a:solidFill>
                <a:srgbClr val="4F7A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EFA83E-C305-4014-2E9E-4593B5ECE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177" y="1547801"/>
            <a:ext cx="3382792" cy="19888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135D2E-4491-6908-D257-A8064A8BF5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532" y="2995376"/>
            <a:ext cx="3267926" cy="225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48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B665BA5-2196-5607-94F3-BA8F409B7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074" y="3308384"/>
            <a:ext cx="2748663" cy="21382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3DCCFF-1C9E-2BFB-7149-CD47718B1F1D}"/>
              </a:ext>
            </a:extLst>
          </p:cNvPr>
          <p:cNvSpPr txBox="1"/>
          <p:nvPr/>
        </p:nvSpPr>
        <p:spPr>
          <a:xfrm>
            <a:off x="2059162" y="895649"/>
            <a:ext cx="82552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Практическое занятие по приготовлению винегрета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D69262-FE75-C8D5-6C01-9F8465561C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71837" y="1563505"/>
            <a:ext cx="2139146" cy="285219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833504-479D-9485-60FC-F1C17457CE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9" y="4694871"/>
            <a:ext cx="2833327" cy="20685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BAF5B91-AB26-0291-51A1-45B37320B334}"/>
              </a:ext>
            </a:extLst>
          </p:cNvPr>
          <p:cNvSpPr txBox="1"/>
          <p:nvPr/>
        </p:nvSpPr>
        <p:spPr>
          <a:xfrm>
            <a:off x="573476" y="1406756"/>
            <a:ext cx="39372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F7A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«Режем овощи сами»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0C5C84-5B66-9DB1-CD90-A726665113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162" y="3307451"/>
            <a:ext cx="2833327" cy="213914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3A3D645-0C27-1D4A-DD17-321537CAD2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647" y="1920029"/>
            <a:ext cx="2852196" cy="213914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2AFAFD2-1B40-48A3-413C-981C7F4ABA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647" y="4624304"/>
            <a:ext cx="2852195" cy="213914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6ED523E-9BC6-F676-9B5F-B9B92FD52627}"/>
              </a:ext>
            </a:extLst>
          </p:cNvPr>
          <p:cNvSpPr txBox="1"/>
          <p:nvPr/>
        </p:nvSpPr>
        <p:spPr>
          <a:xfrm>
            <a:off x="8108405" y="1406756"/>
            <a:ext cx="33519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4F7A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«Винегрет готов!»</a:t>
            </a:r>
          </a:p>
        </p:txBody>
      </p:sp>
    </p:spTree>
    <p:extLst>
      <p:ext uri="{BB962C8B-B14F-4D97-AF65-F5344CB8AC3E}">
        <p14:creationId xmlns:p14="http://schemas.microsoft.com/office/powerpoint/2010/main" val="1076717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BBA1F54-6B5D-96CB-DA5A-0AB0B7690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053" y="1521844"/>
            <a:ext cx="7165773" cy="52361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289ACD-CD8F-7AF2-C84A-2A50239DBB8F}"/>
              </a:ext>
            </a:extLst>
          </p:cNvPr>
          <p:cNvSpPr txBox="1"/>
          <p:nvPr/>
        </p:nvSpPr>
        <p:spPr>
          <a:xfrm>
            <a:off x="3793165" y="937069"/>
            <a:ext cx="60977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Приятного  аппетита!</a:t>
            </a:r>
          </a:p>
        </p:txBody>
      </p:sp>
    </p:spTree>
    <p:extLst>
      <p:ext uri="{BB962C8B-B14F-4D97-AF65-F5344CB8AC3E}">
        <p14:creationId xmlns:p14="http://schemas.microsoft.com/office/powerpoint/2010/main" val="1143513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0459" y="4935398"/>
            <a:ext cx="6179643" cy="870807"/>
          </a:xfrm>
        </p:spPr>
        <p:txBody>
          <a:bodyPr>
            <a:normAutofit lnSpcReduction="10000"/>
          </a:bodyPr>
          <a:lstStyle/>
          <a:p>
            <a:pPr algn="l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Невзорова Анастасия Сергеевна 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 начальных классов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35A7F7-46D2-E71D-9749-EF25867D2402}"/>
              </a:ext>
            </a:extLst>
          </p:cNvPr>
          <p:cNvSpPr txBox="1"/>
          <p:nvPr/>
        </p:nvSpPr>
        <p:spPr>
          <a:xfrm>
            <a:off x="3130459" y="5806205"/>
            <a:ext cx="6037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Тел:+79777309838</a:t>
            </a:r>
          </a:p>
          <a:p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Эл.почта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anastasia.nevzorova94@mail.ru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242</Words>
  <Application>Microsoft Office PowerPoint</Application>
  <PresentationFormat>Широкоэкранный</PresentationFormat>
  <Paragraphs>59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Формирование навыков правильного питания младших школьников в рамках внеурочной деятельности «Правильное питание – залог здоровья школьника» интенсива «Эффективная начальная школа Подмосковья: лучшие практики»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15</cp:revision>
  <dcterms:created xsi:type="dcterms:W3CDTF">2024-03-11T10:09:06Z</dcterms:created>
  <dcterms:modified xsi:type="dcterms:W3CDTF">2024-03-16T12:32:50Z</dcterms:modified>
</cp:coreProperties>
</file>