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2.xml" ContentType="application/vnd.openxmlformats-officedocument.drawingml.chartshapes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drawings/drawing3.xml" ContentType="application/vnd.openxmlformats-officedocument.drawingml.chartshapes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drawings/drawing4.xml" ContentType="application/vnd.openxmlformats-officedocument.drawingml.chartshapes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3" r:id="rId3"/>
    <p:sldId id="304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305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306" r:id="rId26"/>
    <p:sldId id="282" r:id="rId27"/>
    <p:sldId id="283" r:id="rId28"/>
    <p:sldId id="284" r:id="rId29"/>
    <p:sldId id="285" r:id="rId30"/>
    <p:sldId id="287" r:id="rId31"/>
    <p:sldId id="288" r:id="rId32"/>
    <p:sldId id="290" r:id="rId33"/>
    <p:sldId id="307" r:id="rId34"/>
    <p:sldId id="292" r:id="rId35"/>
    <p:sldId id="293" r:id="rId36"/>
    <p:sldId id="294" r:id="rId37"/>
    <p:sldId id="295" r:id="rId38"/>
    <p:sldId id="296" r:id="rId39"/>
    <p:sldId id="302" r:id="rId40"/>
    <p:sldId id="298" r:id="rId41"/>
    <p:sldId id="299" r:id="rId42"/>
    <p:sldId id="301" r:id="rId43"/>
    <p:sldId id="260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  <a:srgbClr val="7C838F"/>
    <a:srgbClr val="385CAA"/>
    <a:srgbClr val="466EBF"/>
    <a:srgbClr val="FF99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8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chartUserShapes" Target="../drawings/drawing3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chartUserShapes" Target="../drawings/drawing4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Математика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5785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5176</c:v>
                </c:pt>
                <c:pt idx="1">
                  <c:v>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1554419180748475"/>
                  <c:y val="7.89410217330227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5161</c:v>
                </c:pt>
                <c:pt idx="1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5793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5750</c:v>
                </c:pt>
                <c:pt idx="1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4163</c:v>
                </c:pt>
                <c:pt idx="1">
                  <c:v>1663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5382</c:v>
                </c:pt>
                <c:pt idx="1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5764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5654</c:v>
                </c:pt>
                <c:pt idx="1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5346</c:v>
                </c:pt>
                <c:pt idx="1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5763</c:v>
                </c:pt>
                <c:pt idx="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Русский язык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5770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5764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5390</c:v>
                </c:pt>
                <c:pt idx="1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3576891090860836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03691055471998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5671</c:v>
                </c:pt>
                <c:pt idx="1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5098</c:v>
                </c:pt>
                <c:pt idx="1">
                  <c:v>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5671</c:v>
                </c:pt>
                <c:pt idx="1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18349110855525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5593</c:v>
                </c:pt>
                <c:pt idx="1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5227</c:v>
                </c:pt>
                <c:pt idx="1">
                  <c:v>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5527</c:v>
                </c:pt>
                <c:pt idx="1">
                  <c:v>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5444</c:v>
                </c:pt>
                <c:pt idx="1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C-406A-A458-4AADCBA86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9C-406A-A458-4AADCBA86B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9C-406A-A458-4AADCBA86B3A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D9C-406A-A458-4AADCBA86B3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5690</c:v>
                </c:pt>
                <c:pt idx="1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C-406A-A458-4AADCBA86B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4832</c:v>
                </c:pt>
                <c:pt idx="1">
                  <c:v>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5543</c:v>
                </c:pt>
                <c:pt idx="1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5794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9C-406A-A458-4AADCBA86B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9C-406A-A458-4AADCBA86B3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9C-406A-A458-4AADCBA86B3A}"/>
                </c:ext>
              </c:extLst>
            </c:dLbl>
            <c:dLbl>
              <c:idx val="1"/>
              <c:layout>
                <c:manualLayout>
                  <c:x val="0.66516871627001684"/>
                  <c:y val="9.4729847662475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D9C-406A-A458-4AADCBA86B3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5714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C-406A-A458-4AADCBA86B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Литературное чтение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5787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44475767495355217"/>
                  <c:y val="6.315281738641816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03691055471998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5643</c:v>
                </c:pt>
                <c:pt idx="1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DDA-4029-8304-068815AAB2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DDA-4029-8304-068815AAB26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DA-4029-8304-068815AAB26D}"/>
                </c:ext>
              </c:extLst>
            </c:dLbl>
            <c:dLbl>
              <c:idx val="1"/>
              <c:layout>
                <c:manualLayout>
                  <c:x val="0.42751499601875609"/>
                  <c:y val="0.11841153259953406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87251172255153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DDA-4029-8304-068815AAB26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DA-4029-8304-068815AAB26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3936853313183179"/>
                  <c:y val="0.1026233282529295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5744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071131557993455"/>
                  <c:y val="0.1263056347728363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5387</c:v>
                </c:pt>
                <c:pt idx="1">
                  <c:v>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2637536085514849"/>
                  <c:y val="0.1657761456393477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5755</c:v>
                </c:pt>
                <c:pt idx="1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5A-4B30-970D-09D58C37C9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05A-4B30-970D-09D58C37C9C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5A-4B30-970D-09D58C37C9C5}"/>
                </c:ext>
              </c:extLst>
            </c:dLbl>
            <c:dLbl>
              <c:idx val="1"/>
              <c:layout>
                <c:manualLayout>
                  <c:x val="0.63965106608864908"/>
                  <c:y val="0.12630532398141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041085391556646"/>
                      <c:h val="0.384048070731155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305A-4B30-970D-09D58C37C9C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4493</c:v>
                </c:pt>
                <c:pt idx="1">
                  <c:v>1324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5A-4B30-970D-09D58C37C9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69213500840484832"/>
                  <c:y val="3.15770302760573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3719</c:v>
                </c:pt>
                <c:pt idx="1">
                  <c:v>2098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8633070866141734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8185437494470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5048</c:v>
                </c:pt>
                <c:pt idx="1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5721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Окружающий мир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Русский язык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165-4078-B1AD-0648FF48C0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165-4078-B1AD-0648FF48C04B}"/>
              </c:ext>
            </c:extLst>
          </c:dPt>
          <c:dLbls>
            <c:dLbl>
              <c:idx val="0"/>
              <c:layout>
                <c:manualLayout>
                  <c:x val="-0.25757575757575757"/>
                  <c:y val="-0.2150174050353705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65-4078-B1AD-0648FF48C04B}"/>
                </c:ext>
              </c:extLst>
            </c:dLbl>
            <c:dLbl>
              <c:idx val="1"/>
              <c:layout>
                <c:manualLayout>
                  <c:x val="0.21022727272727273"/>
                  <c:y val="7.8738768041121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65-4078-B1AD-0648FF48C04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 Справились с работой</c:v>
                </c:pt>
                <c:pt idx="1">
                  <c:v>Не справились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5799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5-4078-B1AD-0648FF48C0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ru-RU"/>
    </a:p>
  </c:txPr>
  <c:externalData r:id="rId3">
    <c:autoUpdate val="0"/>
  </c:externalData>
  <c:userShapes r:id="rId4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57078669379810665"/>
                  <c:y val="0.110518052009080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5713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50375652481642"/>
                  <c:y val="7.1046919559720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5056</c:v>
                </c:pt>
                <c:pt idx="1">
                  <c:v>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37D-465A-A479-8AD90E08A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37D-465A-A479-8AD90E08AA6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7D-465A-A479-8AD90E08AA6A}"/>
                </c:ext>
              </c:extLst>
            </c:dLbl>
            <c:dLbl>
              <c:idx val="1"/>
              <c:layout>
                <c:manualLayout>
                  <c:x val="0.41104980978501282"/>
                  <c:y val="0.173670247812649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37D-465A-A479-8AD90E08AA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7D-465A-A479-8AD90E08A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17-42AE-AD43-91A7F50F26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17-42AE-AD43-91A7F50F265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17-42AE-AD43-91A7F50F265F}"/>
                </c:ext>
              </c:extLst>
            </c:dLbl>
            <c:dLbl>
              <c:idx val="1"/>
              <c:layout>
                <c:manualLayout>
                  <c:x val="0.47576749535521545"/>
                  <c:y val="0.1815643499859522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250110590108822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A17-42AE-AD43-91A7F50F265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5568</c:v>
                </c:pt>
                <c:pt idx="1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17-42AE-AD43-91A7F50F26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F88-4EAF-A279-7BAF5A9F4A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F88-4EAF-A279-7BAF5A9F4A2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88-4EAF-A279-7BAF5A9F4A2F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F88-4EAF-A279-7BAF5A9F4A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88-4EAF-A279-7BAF5A9F4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5CD-4957-8BDE-B93512265E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5CD-4957-8BDE-B93512265E5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CD-4957-8BDE-B93512265E50}"/>
                </c:ext>
              </c:extLst>
            </c:dLbl>
            <c:dLbl>
              <c:idx val="1"/>
              <c:layout>
                <c:manualLayout>
                  <c:x val="0.42003857382995663"/>
                  <c:y val="0.1184115325995340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991966734495267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5CD-4957-8BDE-B93512265E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5826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CD-4957-8BDE-B93512265E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41104149340882951"/>
                  <c:y val="6.31534389692664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5724</c:v>
                </c:pt>
                <c:pt idx="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5707</c:v>
                </c:pt>
                <c:pt idx="1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5486</c:v>
                </c:pt>
                <c:pt idx="1">
                  <c:v>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C9-4D41-BD98-4CE8829192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C9-4D41-BD98-4CE8829192D1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C9-4D41-BD98-4CE8829192D1}"/>
                </c:ext>
              </c:extLst>
            </c:dLbl>
            <c:dLbl>
              <c:idx val="1"/>
              <c:layout>
                <c:manualLayout>
                  <c:x val="0.45513385826771652"/>
                  <c:y val="6.31534389692664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22471910112356"/>
                      <c:h val="0.42864974801031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0C9-4D41-BD98-4CE8829192D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5583</c:v>
                </c:pt>
                <c:pt idx="1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C9-4D41-BD98-4CE8829192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D0-4087-9096-5706A0B863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D0-4087-9096-5706A0B863A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D0-4087-9096-5706A0B863A9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ED0-4087-9096-5706A0B863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5736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D0-4087-9096-5706A0B863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91-49AD-845A-A4FE722285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91-49AD-845A-A4FE722285E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91-49AD-845A-A4FE722285EF}"/>
                </c:ext>
              </c:extLst>
            </c:dLbl>
            <c:dLbl>
              <c:idx val="1"/>
              <c:layout>
                <c:manualLayout>
                  <c:x val="0.52340936034681063"/>
                  <c:y val="7.894102173302271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9587472352472796"/>
                      <c:h val="0.336683457691341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091-49AD-845A-A4FE722285E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5699</c:v>
                </c:pt>
                <c:pt idx="1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91-49AD-845A-A4FE722285E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0.52257</cdr:x>
      <cdr:y>0.49107</cdr:y>
    </cdr:from>
    <cdr:to>
      <cdr:x>0.68924</cdr:x>
      <cdr:y>0.77679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67025" y="15716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0.34886</cdr:x>
      <cdr:y>0.24249</cdr:y>
    </cdr:from>
    <cdr:to>
      <cdr:x>0.58303</cdr:x>
      <cdr:y>0.67504</cdr:y>
    </cdr:to>
    <cdr:sp macro="" textlink="">
      <cdr:nvSpPr>
        <cdr:cNvPr id="5" name="Надпись 4"/>
        <cdr:cNvSpPr txBox="1"/>
      </cdr:nvSpPr>
      <cdr:spPr>
        <a:xfrm xmlns:a="http://schemas.openxmlformats.org/drawingml/2006/main">
          <a:off x="1668780" y="563880"/>
          <a:ext cx="1120140" cy="1005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0.35683</cdr:x>
      <cdr:y>0.24577</cdr:y>
    </cdr:from>
    <cdr:to>
      <cdr:x>0.54799</cdr:x>
      <cdr:y>0.639</cdr:y>
    </cdr:to>
    <cdr:sp macro="" textlink="">
      <cdr:nvSpPr>
        <cdr:cNvPr id="6" name="Надпись 5"/>
        <cdr:cNvSpPr txBox="1"/>
      </cdr:nvSpPr>
      <cdr:spPr>
        <a:xfrm xmlns:a="http://schemas.openxmlformats.org/drawingml/2006/main">
          <a:off x="1706880" y="571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531E7-13F3-5AA8-F471-F7739D65E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497ED9D-14CB-5419-898F-A7BE412F8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0CED11-5A58-69D8-B08E-0D914FA2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66019D-31D2-86A9-34CB-4E72E08D4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640EC2-9D53-9E9E-0740-3704447A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535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1AB808-BFFE-BFAA-8CA2-010BE207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2E3BD3-4495-1A97-B0B1-BF2FB2755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66E2DB-6056-4C97-F61F-C54B082A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7D0621-D0BA-9612-7D35-73208CE2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0C382A-2840-1085-DDFF-0FCE2A99A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3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D6D6F-846C-D5BD-5AB6-5D49BA145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F5895D-1463-0EDB-FB62-1F7EAAE0E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33BDB-577A-F015-D57B-982BD08A8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3F26BC-0421-F155-0576-4A1E8903E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81A221-4A89-8C0B-26ED-E0172200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44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ECCD0-0765-61DD-0017-9DD96BAB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DF94B-37B9-C243-AD05-FAA6A6DD1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36DB7D-B64F-A4EB-F47C-A68D890B4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9A963E-CF80-0B74-232A-6580521C6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589EA7-49E9-0D9E-FF6F-1E7B6E86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97F5FC-8D53-1255-5B98-58F28EDE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150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7AA5BC-44C7-A9A4-1EC1-E0F5F372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C938E5-B803-45CA-E44A-B0A9FBE33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3D4F23-DC38-D1DE-DE85-8FE49BA0D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F9D547-2780-EBB1-5607-77C2D64CAF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228C0F-E9FD-3BEF-1CEC-85E064B6B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BFCF900-8691-B19D-70CF-D9D3CA9E5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0D90548-8EE3-F16A-C99A-7DFCA67A3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F3F731-85CF-1914-DCF0-E1961BE25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65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450B0-1C35-6FFD-F721-B71D3E0CF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583C82-6437-5C24-DB31-25355A71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0A34E7-C661-A748-8297-334BA467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611B39-B10A-98DB-BF97-F9846B9F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07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947584-DBA8-6CF2-B979-8EF03224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A01320-D57E-E00E-A399-1778DE0E4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FB587E-C6E8-CFD8-9772-5ACE37B9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5581A-BBD8-AA9A-28C5-C7D77AE69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CBA129-E19D-D24C-8EA1-E59DFD0D1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66E3A2-D9D9-A360-EC72-A062714D4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FF8D43-E0FE-133F-6B33-64395E524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BCB3E0-4FFF-82F9-6544-C5DFC020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129FF2-9537-CBCD-5B4C-B8F50EC58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87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5A570-F33F-0AA7-9EDE-C8B64B8B7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BCE144F-D5E8-FB4D-AE3D-8899829349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C1CC640-53A2-95E4-AF47-3AD67C61D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9978A6-D36C-B2DB-D601-BAC2832B9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44DD0A-B44F-B7C2-6C50-44A5E8C7E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906FD1-3856-9BFD-9407-48DE8899E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23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1D5B9-B3F4-6A0E-6920-A27946D8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53B8AD-BC32-549C-517F-0A5734BC0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4C6A0C-1B95-9B80-C0FB-447A8882B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CA9753-E8B7-9F39-73F2-2D671C45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613ECB-F148-445C-DBF2-9D895434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4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5E40AE4-CAC6-67A3-CF76-A29C82C325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F08C8-D6C6-86DD-C0D5-D0A7C056B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E399D7-DBE1-DB05-476E-8FE809FD0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8C65D1-0E21-3276-83EE-B441CB91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D4EA06-FF78-9AA4-D869-28B04D6A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224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9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798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893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477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972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398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1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754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597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186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1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8CC87-E1A8-DE53-CF7A-5F402C97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D8040F-0495-FCB2-63D9-46F3540DF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5F2A4B-9F95-3548-D25C-3B248A95A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0C306-E25A-4A47-A1EA-44C4E5A41273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6BF68B-BBD3-6A39-9694-E91ACD33E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161294-6D1C-2530-5C3F-8D48F3387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81257-2152-43F5-87E9-BCA1EE60B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49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21.03.2024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685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8.xml"/><Relationship Id="rId4" Type="http://schemas.openxmlformats.org/officeDocument/2006/relationships/chart" Target="../charts/chart4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843784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«Итоги ускоренного обучения в эффективной начальной школе»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Рауза </a:t>
            </a:r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Шамилевна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Мошнина, </a:t>
            </a:r>
            <a:r>
              <a:rPr lang="ru-RU" sz="2000" i="0" dirty="0">
                <a:solidFill>
                  <a:schemeClr val="bg1"/>
                </a:solidFill>
                <a:effectLst/>
                <a:latin typeface="Helvetica Neue"/>
              </a:rPr>
              <a:t>заведующий кафедрой естественно-математических дисциплин КУРО, </a:t>
            </a:r>
            <a:r>
              <a:rPr lang="ru-RU" sz="2000" i="0" dirty="0" err="1">
                <a:solidFill>
                  <a:schemeClr val="bg1"/>
                </a:solidFill>
                <a:effectLst/>
                <a:latin typeface="Helvetica Neue"/>
              </a:rPr>
              <a:t>к.п.н</a:t>
            </a:r>
            <a:r>
              <a:rPr lang="ru-RU" sz="2000" i="0" dirty="0">
                <a:solidFill>
                  <a:schemeClr val="bg1"/>
                </a:solidFill>
                <a:effectLst/>
                <a:latin typeface="Helvetica Neue"/>
              </a:rPr>
              <a:t>., профессор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5326C"/>
                </a:solidFill>
              </a:rPr>
              <a:t>Цель проведения проверочных работ: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определение уровня усвоения учащимися предметного содержания программы по математике, русскому языку, литературе, окружающему миру за первый класс общеобразовательной школы в рамках проекта «Инновационная модель «Эффективная начальная школа» и выявление элементов содержания, вызывающих наибольшие затруднения.</a:t>
            </a: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664"/>
            <a:ext cx="10515600" cy="157067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математика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355982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347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5826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8825402"/>
              </p:ext>
            </p:extLst>
          </p:nvPr>
        </p:nvGraphicFramePr>
        <p:xfrm>
          <a:off x="4648200" y="2077646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577092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/>
              <a:t>С работой не справились всего 41 обучающийся, что составляет 0,7 % от общего числа  выполнявших работу  из 27 организаций (11,6%).</a:t>
            </a:r>
          </a:p>
        </p:txBody>
      </p:sp>
    </p:spTree>
    <p:extLst>
      <p:ext uri="{BB962C8B-B14F-4D97-AF65-F5344CB8AC3E}">
        <p14:creationId xmlns:p14="http://schemas.microsoft.com/office/powerpoint/2010/main" val="91296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4223"/>
              </p:ext>
            </p:extLst>
          </p:nvPr>
        </p:nvGraphicFramePr>
        <p:xfrm>
          <a:off x="323850" y="1874549"/>
          <a:ext cx="11487150" cy="47574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797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1279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Закономерность в ряду заданных объектов (чисел), её обнаружение, продолжение ряда. Определить закономерность в ряду заданных чисел и продолжить ряд.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7843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Взаимосвязь компонентов действий сложения и вычитания. Находить нужное число на основе взаимосвязи компонентов действий сложения и вычитания.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6513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Длина и её измерение. Единицы длины: сантиметр, дециметр. Устанавливать отношения между заданными единицами длины, сравнивать единицы измерения длины (сантиметр и дециметр).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653210"/>
              </p:ext>
            </p:extLst>
          </p:nvPr>
        </p:nvGraphicFramePr>
        <p:xfrm>
          <a:off x="8985250" y="24492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9641030"/>
              </p:ext>
            </p:extLst>
          </p:nvPr>
        </p:nvGraphicFramePr>
        <p:xfrm>
          <a:off x="8985250" y="518391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947712"/>
            <a:ext cx="10782300" cy="926837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latin typeface="+mn-lt"/>
              </a:rPr>
              <a:t>Сводная таблица качественных показателей выполнения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итоговой проверочной работы </a:t>
            </a:r>
            <a:r>
              <a:rPr lang="ru-RU" sz="2800" dirty="0">
                <a:latin typeface="+mn-lt"/>
              </a:rPr>
              <a:t>по</a:t>
            </a:r>
            <a:r>
              <a:rPr lang="ru-RU" sz="2400" dirty="0">
                <a:latin typeface="+mn-lt"/>
              </a:rPr>
              <a:t> математике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977987"/>
              </p:ext>
            </p:extLst>
          </p:nvPr>
        </p:nvGraphicFramePr>
        <p:xfrm>
          <a:off x="8985250" y="380484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8209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752258"/>
              </p:ext>
            </p:extLst>
          </p:nvPr>
        </p:nvGraphicFramePr>
        <p:xfrm>
          <a:off x="323850" y="1143000"/>
          <a:ext cx="11487150" cy="564217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116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647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Составлять задачу по рисунку, выбирать действие для решения задачи, находить верный ответ.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563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Двухшаговые инструкции, связанные с вычислением, сравнением и измерением длины. Измерять и сравнивать отрезки заданной длины.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441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Геометрические фигуры. Достроить треугольник, опираясь на знания об отрезке и незамкнутой ломаной линии.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4417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Величины. Складывать величины с опорой на рисунок.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15414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605862"/>
              </p:ext>
            </p:extLst>
          </p:nvPr>
        </p:nvGraphicFramePr>
        <p:xfrm>
          <a:off x="9042400" y="539545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9073077"/>
              </p:ext>
            </p:extLst>
          </p:nvPr>
        </p:nvGraphicFramePr>
        <p:xfrm>
          <a:off x="8985250" y="1612693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856118"/>
              </p:ext>
            </p:extLst>
          </p:nvPr>
        </p:nvGraphicFramePr>
        <p:xfrm>
          <a:off x="8985250" y="291243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1372900"/>
              </p:ext>
            </p:extLst>
          </p:nvPr>
        </p:nvGraphicFramePr>
        <p:xfrm>
          <a:off x="8985250" y="4106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3537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864904"/>
              </p:ext>
            </p:extLst>
          </p:nvPr>
        </p:nvGraphicFramePr>
        <p:xfrm>
          <a:off x="323850" y="1154430"/>
          <a:ext cx="11487150" cy="54635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4090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7807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Расположение предметов и объектов на плоскости, в пространстве; установление пространственных отношений. Определять расположение объектов в пространстве: правее, левее; сравнивать объекты по длине без измерений на основе пространственного расположения.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53646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Устанавливать действие для решения задачи на основе рисунка, подбирать правильный вопрос к задаче.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4053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Расположение предметов и объектов на плоскости, в пространстве; установление пространственных отношений. Определить число объектов (кубиков), расположенных в пространстве определённым образом.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360204"/>
              </p:ext>
            </p:extLst>
          </p:nvPr>
        </p:nvGraphicFramePr>
        <p:xfrm>
          <a:off x="8985250" y="50956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611272"/>
              </p:ext>
            </p:extLst>
          </p:nvPr>
        </p:nvGraphicFramePr>
        <p:xfrm>
          <a:off x="8985250" y="356001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5538240"/>
              </p:ext>
            </p:extLst>
          </p:nvPr>
        </p:nvGraphicFramePr>
        <p:xfrm>
          <a:off x="8985250" y="1820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1765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648674"/>
              </p:ext>
            </p:extLst>
          </p:nvPr>
        </p:nvGraphicFramePr>
        <p:xfrm>
          <a:off x="323850" y="1131570"/>
          <a:ext cx="11487150" cy="531347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1653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46801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Структурные элементы задачи, составление текстовой задачи по рисунку. Решать текстовую задачу с опорой на рисунок, выбирать верный ответ.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6713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Сбор данных об объекте.  Характеристики объекта, группы объектов. Группировка объектов по заданному признаку. Выделить из множества данных нужный объект согласно заданной характеристике.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4575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Чтение таблицы (содержащей не более четырёх столбцов); извлечение данного из строки, столбца; запись ответов на основе данных таблицы. Читать таблицу, находить, выбирать  и записывать нужные данные на основе таблицы.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9156310"/>
              </p:ext>
            </p:extLst>
          </p:nvPr>
        </p:nvGraphicFramePr>
        <p:xfrm>
          <a:off x="8985250" y="492079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3943413"/>
              </p:ext>
            </p:extLst>
          </p:nvPr>
        </p:nvGraphicFramePr>
        <p:xfrm>
          <a:off x="8985250" y="331200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0530683"/>
              </p:ext>
            </p:extLst>
          </p:nvPr>
        </p:nvGraphicFramePr>
        <p:xfrm>
          <a:off x="8985250" y="1703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96382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43670"/>
              </p:ext>
            </p:extLst>
          </p:nvPr>
        </p:nvGraphicFramePr>
        <p:xfrm>
          <a:off x="535858" y="1137831"/>
          <a:ext cx="11120284" cy="548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352608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881521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закономерность в ряду заданных чисел и продолжать ряд с учётом данной закономерности</a:t>
                      </a:r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r>
                        <a:rPr lang="ru-RU" dirty="0"/>
                        <a:t>Формулировать и решать простые арифметические задачи, в заданиях на соотношение величин и установление пространственных отношений: </a:t>
                      </a:r>
                    </a:p>
                    <a:p>
                      <a:r>
                        <a:rPr lang="ru-RU" dirty="0"/>
                        <a:t>–  составлять задачу по рисунку, выбирать действие для решения задачи, находить верный ответ (665 обучающихся; 11,4%);</a:t>
                      </a:r>
                    </a:p>
                    <a:p>
                      <a:r>
                        <a:rPr lang="ru-RU" dirty="0"/>
                        <a:t>–   устанавливать действие для решения задачи на основе рисунка, подбирать правильный вопрос к задаче (444 обучающихся; 7,6%); </a:t>
                      </a:r>
                    </a:p>
                    <a:p>
                      <a:r>
                        <a:rPr lang="ru-RU" dirty="0"/>
                        <a:t>–  выделять из множества данных нужный объект согласно заданной характеристике (480 обучающихся; 8,2%);</a:t>
                      </a:r>
                    </a:p>
                    <a:p>
                      <a:r>
                        <a:rPr lang="ru-RU" dirty="0"/>
                        <a:t>– устанавливать отношения между заданными единицами длины, сравнивать единицы измерения длины (сантиметр и дециметр) (650 обучающихся; 11,2%);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– </a:t>
                      </a:r>
                      <a:r>
                        <a:rPr lang="ru-RU" u="sng" dirty="0"/>
                        <a:t>определять число кубиков, расположенных в пространстве определённым образом (1663 обучающихся; 28,5%).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Находить нужное число на основе взаимосвязи компонентов действий сложения и вычитании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51025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Складывать величины с опорой на рисунок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Измерять и сравнивать отрезки заданной длины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Достраивать треугольник, опираясь на знания об отрезке и незамкнутой ломаной линии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02522"/>
                  </a:ext>
                </a:extLst>
              </a:tr>
              <a:tr h="11459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Определять расположение объектов в пространстве: правее, левее; сравнивать объекты по длине без измерений на основе пространственного расположения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230023"/>
                  </a:ext>
                </a:extLst>
              </a:tr>
              <a:tr h="617065">
                <a:tc>
                  <a:txBody>
                    <a:bodyPr/>
                    <a:lstStyle/>
                    <a:p>
                      <a:r>
                        <a:rPr lang="ru-RU" dirty="0"/>
                        <a:t>Решать текстовую задачу с опорой на рисунок и читать таблицу, находить, выбирать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924219"/>
                  </a:ext>
                </a:extLst>
              </a:tr>
              <a:tr h="352608">
                <a:tc>
                  <a:txBody>
                    <a:bodyPr/>
                    <a:lstStyle/>
                    <a:p>
                      <a:r>
                        <a:rPr lang="ru-RU" dirty="0"/>
                        <a:t>Записывать нужные данные на основе таблицы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844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377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51FC3B4-0B77-3F1D-288E-EB14F8EE3C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70" b="430"/>
          <a:stretch/>
        </p:blipFill>
        <p:spPr>
          <a:xfrm>
            <a:off x="1859534" y="2865652"/>
            <a:ext cx="8472932" cy="33331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272822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Наибольшие трудности при определении числа кубиков, расположенных в пространстве определённым образом (28,5%)</a:t>
            </a:r>
          </a:p>
        </p:txBody>
      </p:sp>
    </p:spTree>
    <p:extLst>
      <p:ext uri="{BB962C8B-B14F-4D97-AF65-F5344CB8AC3E}">
        <p14:creationId xmlns:p14="http://schemas.microsoft.com/office/powerpoint/2010/main" val="228128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90108" y="1046491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при выборе действия над числами (сложение или вычитание), при формулировании вопроса (требования) к задаче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04FC22-D10F-8D6F-6A6C-6F2254EE5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47" y="2956897"/>
            <a:ext cx="5538308" cy="25938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C41F7F-7C24-646A-2136-52CDA1A39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378" y="2176553"/>
            <a:ext cx="5727675" cy="415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29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69705" y="1107313"/>
            <a:ext cx="87937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с пониманием понятия «неравенство»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437B8E-F89F-E239-93D1-5FD8692260AC}"/>
              </a:ext>
            </a:extLst>
          </p:cNvPr>
          <p:cNvSpPr txBox="1"/>
          <p:nvPr/>
        </p:nvSpPr>
        <p:spPr>
          <a:xfrm>
            <a:off x="969705" y="3953553"/>
            <a:ext cx="10268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Трудности со смысловым чтением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23DD3C-8535-6E64-FA18-64131557F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283" y="1707377"/>
            <a:ext cx="6532565" cy="21138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F61918-C94D-00C3-5056-DA7C09D92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283" y="4553617"/>
            <a:ext cx="6754569" cy="1409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52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5" y="1094874"/>
            <a:ext cx="10515600" cy="644257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95" y="1739131"/>
            <a:ext cx="11249525" cy="46496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умений в соответствии с выявленными дефицитами.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формирование пространственных отношений у обучающихся.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формирование умения смыслового чтения в рамках работы с текстовыми арифметическими задачами.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Продумать модель организации внеурочной деятельности по математике, направленную в том числе на ликвидацию выявленных дефицитов.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математики задания, направленные на формирование пространственных отношений у обучающихся, на формирование умения смыслового чтения в рамках работы с текстовыми арифметическими задачами, в том числе самостоятельное формулирование вопроса задачи к предложенному условию или формулирование условия задачи к предложенному вопросу с опорой на рисунок или схему. 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	</a:t>
            </a:r>
            <a:r>
              <a:rPr lang="ru-RU" sz="1400" dirty="0"/>
              <a:t>Организовать систематическую работу, направленную на формирование умения смыслового чтения на примере текстовых арифметических задач в рамках урочной и внеурочной деятельности по математике. </a:t>
            </a:r>
          </a:p>
        </p:txBody>
      </p:sp>
    </p:spTree>
    <p:extLst>
      <p:ext uri="{BB962C8B-B14F-4D97-AF65-F5344CB8AC3E}">
        <p14:creationId xmlns:p14="http://schemas.microsoft.com/office/powerpoint/2010/main" val="1963632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43664"/>
            <a:ext cx="10515600" cy="157067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русский язык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4004129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3347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5825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1856982"/>
              </p:ext>
            </p:extLst>
          </p:nvPr>
        </p:nvGraphicFramePr>
        <p:xfrm>
          <a:off x="4648200" y="2132991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632437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55 обучающихся, что составляет 0,9 % от общего числа  выполнявших работу  из 33 организаций (14%).</a:t>
            </a:r>
          </a:p>
        </p:txBody>
      </p:sp>
    </p:spTree>
    <p:extLst>
      <p:ext uri="{BB962C8B-B14F-4D97-AF65-F5344CB8AC3E}">
        <p14:creationId xmlns:p14="http://schemas.microsoft.com/office/powerpoint/2010/main" val="1959433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531932"/>
              </p:ext>
            </p:extLst>
          </p:nvPr>
        </p:nvGraphicFramePr>
        <p:xfrm>
          <a:off x="323850" y="1864897"/>
          <a:ext cx="11487150" cy="47896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2690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1486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Слог. Количество слогов в слове: определять количество слогов в слове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806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Слог. Ударный слог в слове: определять ударный слог в слове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6728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Звуки. Звонкие и глухие согласные звуки, их различение: различать звонкие и глухие согласные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661682"/>
              </p:ext>
            </p:extLst>
          </p:nvPr>
        </p:nvGraphicFramePr>
        <p:xfrm>
          <a:off x="8985250" y="240564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369644"/>
              </p:ext>
            </p:extLst>
          </p:nvPr>
        </p:nvGraphicFramePr>
        <p:xfrm>
          <a:off x="8985250" y="515964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055664"/>
            <a:ext cx="10782300" cy="809232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Сводная таблица качественных показателей выполнения </a:t>
            </a:r>
            <a:br>
              <a:rPr lang="ru-RU" sz="2800" dirty="0"/>
            </a:br>
            <a:r>
              <a:rPr lang="ru-RU" sz="2800" dirty="0"/>
              <a:t>итоговой проверочной работы по русскому языку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6092910"/>
              </p:ext>
            </p:extLst>
          </p:nvPr>
        </p:nvGraphicFramePr>
        <p:xfrm>
          <a:off x="8985250" y="381449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5409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146921"/>
              </p:ext>
            </p:extLst>
          </p:nvPr>
        </p:nvGraphicFramePr>
        <p:xfrm>
          <a:off x="323850" y="1191125"/>
          <a:ext cx="11487150" cy="55789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092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83501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Согласные звуки. Различение: парные и непарные по звонкости-глухости, парные и непарные по твёрдости-мягкости. Характеризовать согласные звуки русского языка: согласные твёрдые/мягкие, парные/непарные твёрдые и мягкие; согласные звонкие/глухие, парные/непарные звонкие и глухие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45789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Звук и буква. Различение звуков и букв. Функции букв е, ё, ю, я. Различать функцию букв е, ё, ю, я, находящихся в разных позициях (в начале слова, после согласной и после разделительных ь и ъ знаков)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0460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Гласные после шипящих в ударной позиции (</a:t>
                      </a:r>
                      <a:r>
                        <a:rPr lang="ru-RU" sz="2000" dirty="0" err="1"/>
                        <a:t>ча</a:t>
                      </a:r>
                      <a:r>
                        <a:rPr lang="ru-RU" sz="2000" dirty="0"/>
                        <a:t>-ща, чу-</a:t>
                      </a:r>
                      <a:r>
                        <a:rPr lang="ru-RU" sz="2000" dirty="0" err="1"/>
                        <a:t>щу</a:t>
                      </a:r>
                      <a:r>
                        <a:rPr lang="ru-RU" sz="2000" dirty="0"/>
                        <a:t>). Уметь применять правило написания гласных после шипящих в ударной позиции (</a:t>
                      </a:r>
                      <a:r>
                        <a:rPr lang="ru-RU" sz="2000" dirty="0" err="1"/>
                        <a:t>ча</a:t>
                      </a:r>
                      <a:r>
                        <a:rPr lang="ru-RU" sz="2000" dirty="0"/>
                        <a:t>-ща, чу-</a:t>
                      </a:r>
                      <a:r>
                        <a:rPr lang="ru-RU" sz="2000" dirty="0" err="1"/>
                        <a:t>щу</a:t>
                      </a:r>
                      <a:r>
                        <a:rPr lang="ru-RU" sz="2000" dirty="0"/>
                        <a:t>)</a:t>
                      </a:r>
                    </a:p>
                    <a:p>
                      <a:endParaRPr lang="ru-RU" sz="2000" dirty="0"/>
                    </a:p>
                    <a:p>
                      <a:endParaRPr lang="ru-RU" sz="18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684852"/>
              </p:ext>
            </p:extLst>
          </p:nvPr>
        </p:nvGraphicFramePr>
        <p:xfrm>
          <a:off x="8985250" y="183365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5917626"/>
              </p:ext>
            </p:extLst>
          </p:nvPr>
        </p:nvGraphicFramePr>
        <p:xfrm>
          <a:off x="8985250" y="365815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4936871"/>
              </p:ext>
            </p:extLst>
          </p:nvPr>
        </p:nvGraphicFramePr>
        <p:xfrm>
          <a:off x="9042400" y="513717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676924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133"/>
              </p:ext>
            </p:extLst>
          </p:nvPr>
        </p:nvGraphicFramePr>
        <p:xfrm>
          <a:off x="323850" y="1130968"/>
          <a:ext cx="11487150" cy="57630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8018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9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Правило переноса слов (без учёта морфемного состава слова). Уметь применять правило переноса слов (без учёта морфемного состава слова)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19072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алфавит: правильное название букв, их последовательность. Использовать знание алфавита для упорядочивания списка слов.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587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Прописная буква в начале предложения и в именах собственных: в именах и фамилиях людей, кличках животных. Применять правило написания прописной буквы и в именах собственных (имена людей, название города).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8985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Слово как название предмета, признака предмета, действия предмета. Уметь определять слово- название действия по предложенному вопросу (что делала?)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6453730"/>
              </p:ext>
            </p:extLst>
          </p:nvPr>
        </p:nvGraphicFramePr>
        <p:xfrm>
          <a:off x="9042400" y="411211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879769"/>
              </p:ext>
            </p:extLst>
          </p:nvPr>
        </p:nvGraphicFramePr>
        <p:xfrm>
          <a:off x="9013825" y="279094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6131126"/>
              </p:ext>
            </p:extLst>
          </p:nvPr>
        </p:nvGraphicFramePr>
        <p:xfrm>
          <a:off x="9013825" y="165385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3A9EA73-BA8B-E8C2-ACE4-918C32E2A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284971"/>
              </p:ext>
            </p:extLst>
          </p:nvPr>
        </p:nvGraphicFramePr>
        <p:xfrm>
          <a:off x="9042400" y="543328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57104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632802"/>
              </p:ext>
            </p:extLst>
          </p:nvPr>
        </p:nvGraphicFramePr>
        <p:xfrm>
          <a:off x="323850" y="1130968"/>
          <a:ext cx="11487150" cy="567685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4961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21335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Слово, как единица языка. Установление связи слов при помощи  вопросов: устанавливать связь между словами с помощью вопросов.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1442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Предложение как единица языка. Уметь делить текст на предложения, находить границы предложений, ставить знаки препинания.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2661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Текст как единица речи. Находить единственно верный ответ, который соответствуют содержанию прочитанного текста.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321426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Текст как единица речи. Находить верные утверждения, которые соответствуют содержанию прочитанного текста.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063054"/>
              </p:ext>
            </p:extLst>
          </p:nvPr>
        </p:nvGraphicFramePr>
        <p:xfrm>
          <a:off x="8985250" y="406475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4399645"/>
              </p:ext>
            </p:extLst>
          </p:nvPr>
        </p:nvGraphicFramePr>
        <p:xfrm>
          <a:off x="8985250" y="288029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402638"/>
              </p:ext>
            </p:extLst>
          </p:nvPr>
        </p:nvGraphicFramePr>
        <p:xfrm>
          <a:off x="8985250" y="164235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53A9EA73-BA8B-E8C2-ACE4-918C32E2A1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7531639"/>
              </p:ext>
            </p:extLst>
          </p:nvPr>
        </p:nvGraphicFramePr>
        <p:xfrm>
          <a:off x="9042400" y="530269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82763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209063"/>
              </p:ext>
            </p:extLst>
          </p:nvPr>
        </p:nvGraphicFramePr>
        <p:xfrm>
          <a:off x="766916" y="1142999"/>
          <a:ext cx="11120284" cy="5372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91146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 </a:t>
                      </a:r>
                      <a:r>
                        <a:rPr lang="ru-RU" b="0" dirty="0"/>
                        <a:t>в разделах «фонетика», «орфография», «работа с текстовой информацией»: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591146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количество слогов в слове и определять ударный слог в слове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u="none" dirty="0"/>
                        <a:t>различать звонкие и глухие согласные звуки; (435 обучающихся; 7,5%)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392728">
                <a:tc rowSpan="2">
                  <a:txBody>
                    <a:bodyPr/>
                    <a:lstStyle/>
                    <a:p>
                      <a:r>
                        <a:rPr lang="ru-RU" dirty="0"/>
                        <a:t>устанавливать связь между словами с помощью вопросов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38178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u="none" dirty="0"/>
                        <a:t>находить согласные звуки по заданной характеристике - мягкий звонкий согласный, не имеющий пары по звонкости-глухости (727 обучающихся; 12,5%)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51025"/>
                  </a:ext>
                </a:extLst>
              </a:tr>
              <a:tr h="649299">
                <a:tc>
                  <a:txBody>
                    <a:bodyPr/>
                    <a:lstStyle/>
                    <a:p>
                      <a:r>
                        <a:rPr lang="ru-RU" dirty="0"/>
                        <a:t>определять слово - название действия по предложенному вопросу (что делала?)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36132">
                <a:tc rowSpan="3">
                  <a:txBody>
                    <a:bodyPr/>
                    <a:lstStyle/>
                    <a:p>
                      <a:r>
                        <a:rPr lang="ru-RU" dirty="0"/>
                        <a:t>умение применять правила написания гласных после шипящих в ударной позиции (</a:t>
                      </a:r>
                      <a:r>
                        <a:rPr lang="ru-RU" dirty="0" err="1"/>
                        <a:t>ча</a:t>
                      </a:r>
                      <a:r>
                        <a:rPr lang="ru-RU" dirty="0"/>
                        <a:t>-ща, чу-</a:t>
                      </a:r>
                      <a:r>
                        <a:rPr lang="ru-RU" dirty="0" err="1"/>
                        <a:t>щу</a:t>
                      </a:r>
                      <a:r>
                        <a:rPr lang="ru-RU" dirty="0"/>
                        <a:t>), переноса слов (без учёта морфемного состава слова)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84449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u="none" dirty="0"/>
                        <a:t>применять правило написания прописной буквы в именах собственных (598 обучающихся; 10,3%)</a:t>
                      </a:r>
                    </a:p>
                    <a:p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2294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u="none" dirty="0"/>
                        <a:t>находить единственно верный ответ, который соответствуют содержанию прочитанного текста (993 обучающихся; 17%)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91038"/>
                  </a:ext>
                </a:extLst>
              </a:tr>
              <a:tr h="1097842">
                <a:tc>
                  <a:txBody>
                    <a:bodyPr/>
                    <a:lstStyle/>
                    <a:p>
                      <a:r>
                        <a:rPr lang="ru-RU" dirty="0"/>
                        <a:t>знание алфавита для упорядочивания списка слов и умение делить текст на предложения </a:t>
                      </a:r>
                    </a:p>
                    <a:p>
                      <a:r>
                        <a:rPr lang="ru-RU" dirty="0"/>
                        <a:t>(находить границы предложений, ставить знаки препинания)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0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436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57675" y="1159886"/>
            <a:ext cx="104602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Наибольшие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трудности при выполнении заданий</a:t>
            </a: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 на выбор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суждения, соответствующего содержанию прочитанного текста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DE825D-0CF0-91F2-582D-A6D57169DD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55"/>
          <a:stretch/>
        </p:blipFill>
        <p:spPr>
          <a:xfrm>
            <a:off x="480252" y="2257425"/>
            <a:ext cx="6874171" cy="2343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6B014D9-EE78-CE7A-0A23-89CA49E5C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137" y="3621506"/>
            <a:ext cx="7010611" cy="2769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6843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171091"/>
            <a:ext cx="10460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Сложным умением является звукобуквенный анализ слова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5330585-3F47-0CBB-E8F1-4AB8F2ED3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860" y="1957170"/>
            <a:ext cx="6511408" cy="1627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386727-0143-E259-3DEC-05157B94B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937" y="3067664"/>
            <a:ext cx="8047084" cy="3413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626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173" y="1026864"/>
            <a:ext cx="10515600" cy="82949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3" y="1760105"/>
            <a:ext cx="11297653" cy="4652727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Обеспечить корректировку рабочей программы по русскому языку с целью введения дополнительных часов по фонетике в рамках изучения других разделов.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умения различать согласные звуки по заданным характеристикам.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методические практикумы по применению учителями эффективных приёмов, направленных на отработку умения различать согласные звуки по заданным характеристикам.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Организовать посещение уроков с целью выявления эффективных приёмов работы учителей по работе с текстом в рамках уроков и русского языка, в том числе на уроках по развитию речи.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5.</a:t>
            </a:r>
            <a:r>
              <a:rPr lang="ru-RU" sz="1400" dirty="0"/>
              <a:t>	Продумать модель организации внеурочной деятельности, направленную на формирование умения работать с текстом.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русского языка задания, направленные на отработку умения различать согласные звуки по заданным характеристикам. Использовать в рамках урока эффективные приёмы, позволяющие достигнуть высокого уровня формируемого умения.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3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систематическую работу, направленную на формирование умения смыслового чтения, в том числе умения перечитывать текст с целью поиска разной информации в рамках урочной и внеурочной деятельности учебных предметов: русский язык и литературное чтение.</a:t>
            </a:r>
          </a:p>
        </p:txBody>
      </p:sp>
    </p:spTree>
    <p:extLst>
      <p:ext uri="{BB962C8B-B14F-4D97-AF65-F5344CB8AC3E}">
        <p14:creationId xmlns:p14="http://schemas.microsoft.com/office/powerpoint/2010/main" val="2584246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90" y="2643664"/>
            <a:ext cx="10980420" cy="1570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литературное чтение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8632694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3321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5817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03569"/>
              </p:ext>
            </p:extLst>
          </p:nvPr>
        </p:nvGraphicFramePr>
        <p:xfrm>
          <a:off x="4648200" y="2145023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644469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30 обучающихся, что составляет 0,5 % от общего числа  выполнявших работу  из 20 организаций (8,5%).</a:t>
            </a:r>
          </a:p>
        </p:txBody>
      </p:sp>
    </p:spTree>
    <p:extLst>
      <p:ext uri="{BB962C8B-B14F-4D97-AF65-F5344CB8AC3E}">
        <p14:creationId xmlns:p14="http://schemas.microsoft.com/office/powerpoint/2010/main" val="4263430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44168"/>
              </p:ext>
            </p:extLst>
          </p:nvPr>
        </p:nvGraphicFramePr>
        <p:xfrm>
          <a:off x="323850" y="1913021"/>
          <a:ext cx="11487150" cy="472417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66559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020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отдельные жанры  художественной литературы (сказка, рассказ, стихотворение)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6714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из предложенных подходящий заголовок, опираясь на содержание текста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53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000718"/>
              </p:ext>
            </p:extLst>
          </p:nvPr>
        </p:nvGraphicFramePr>
        <p:xfrm>
          <a:off x="8985250" y="245748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950743"/>
            <a:ext cx="10782300" cy="926837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Сводная таблица качественных показателей выполнения </a:t>
            </a:r>
            <a:br>
              <a:rPr lang="ru-RU" sz="2800" dirty="0"/>
            </a:br>
            <a:r>
              <a:rPr lang="ru-RU" sz="2800" dirty="0"/>
              <a:t>итоговой проверочной работы по литературному чтению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9094389"/>
              </p:ext>
            </p:extLst>
          </p:nvPr>
        </p:nvGraphicFramePr>
        <p:xfrm>
          <a:off x="8985250" y="380246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8D4C7BA-2B71-C58E-4EFA-7BB9E8C41D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6944322"/>
              </p:ext>
            </p:extLst>
          </p:nvPr>
        </p:nvGraphicFramePr>
        <p:xfrm>
          <a:off x="8985250" y="515067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3095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841835"/>
              </p:ext>
            </p:extLst>
          </p:nvPr>
        </p:nvGraphicFramePr>
        <p:xfrm>
          <a:off x="323850" y="1106905"/>
          <a:ext cx="11487150" cy="569823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5972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999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9941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Определять последовательность событий в произведении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29941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Понимать содержание прочитанного произведения: отвечать на вопросы по фактическому содержанию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19842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пословицу, соответствующую основной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416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6844612"/>
              </p:ext>
            </p:extLst>
          </p:nvPr>
        </p:nvGraphicFramePr>
        <p:xfrm>
          <a:off x="8942387" y="1606183"/>
          <a:ext cx="2911475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685627"/>
              </p:ext>
            </p:extLst>
          </p:nvPr>
        </p:nvGraphicFramePr>
        <p:xfrm>
          <a:off x="8970963" y="279970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2004628"/>
              </p:ext>
            </p:extLst>
          </p:nvPr>
        </p:nvGraphicFramePr>
        <p:xfrm>
          <a:off x="8999538" y="4051140"/>
          <a:ext cx="2797175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F5733BD8-A1C5-24B2-7216-558C5F192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3676998"/>
              </p:ext>
            </p:extLst>
          </p:nvPr>
        </p:nvGraphicFramePr>
        <p:xfrm>
          <a:off x="8985250" y="542813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59107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990426"/>
              </p:ext>
            </p:extLst>
          </p:nvPr>
        </p:nvGraphicFramePr>
        <p:xfrm>
          <a:off x="239629" y="1217609"/>
          <a:ext cx="11487150" cy="54506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7770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50976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Находить в тексте нужное предложение, дополнять его пропущенным словом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8115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из предложенных предложение, соответствующее главной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581999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R="58420">
                        <a:lnSpc>
                          <a:spcPct val="115000"/>
                        </a:lnSpc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Выбирать верное суждение, соответствующее главной мысли произведения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36156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182435"/>
              </p:ext>
            </p:extLst>
          </p:nvPr>
        </p:nvGraphicFramePr>
        <p:xfrm>
          <a:off x="8901029" y="50594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920343"/>
              </p:ext>
            </p:extLst>
          </p:nvPr>
        </p:nvGraphicFramePr>
        <p:xfrm>
          <a:off x="8901029" y="345064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2907320"/>
              </p:ext>
            </p:extLst>
          </p:nvPr>
        </p:nvGraphicFramePr>
        <p:xfrm>
          <a:off x="8901029" y="1950135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04365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932978"/>
              </p:ext>
            </p:extLst>
          </p:nvPr>
        </p:nvGraphicFramePr>
        <p:xfrm>
          <a:off x="535858" y="1249057"/>
          <a:ext cx="11120284" cy="5418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30082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890202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95105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Дефициты</a:t>
                      </a:r>
                      <a:r>
                        <a:rPr lang="ru-RU" dirty="0"/>
                        <a:t>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части формирования умения анализа текста прочитанного произведения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1094695">
                <a:tc>
                  <a:txBody>
                    <a:bodyPr/>
                    <a:lstStyle/>
                    <a:p>
                      <a:r>
                        <a:rPr lang="ru-RU" dirty="0"/>
                        <a:t>различать изученные жанры художественной литературы (сказка, рассказ, стихотворение)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определять последовательность событий в произведении (430 обучающихся; 7,4%)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1239252">
                <a:tc>
                  <a:txBody>
                    <a:bodyPr/>
                    <a:lstStyle/>
                    <a:p>
                      <a:r>
                        <a:rPr lang="ru-RU" dirty="0"/>
                        <a:t>понимать содержание прочитанного произведения: отвечать на простые вопросы по фактическому содержанию произведения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выбирать из предложенных предложение, соответствующее главной мысли произведения (769 обучающихся; 13%)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1106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выбирать подходящий заголовок, опираясь на содержание текста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u="none" dirty="0"/>
                        <a:t>выбирать пословицу, соответствующую основной мысли произведения (1321 обучающийся; 22,7%)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13371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находить в тексте нужное предложение, дополнять его пропущенным словом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выбирать верное суждение, соответствующее главной мысли произведения (2098 обучающихся; 36%)</a:t>
                      </a:r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70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86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615576" y="960002"/>
            <a:ext cx="104602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Наибольшие трудности при выборе пословиц или суждений, соответствующих главной мысли прочитанного текста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488D24-428F-C95D-81A2-8DAA1916C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76" y="3907774"/>
            <a:ext cx="5480424" cy="249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C01CDC-CE93-6E49-9195-E8F8D6460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738" y="3907774"/>
            <a:ext cx="5165686" cy="2495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8C3D42-4ADB-E3E9-8BF6-32BE00123599}"/>
              </a:ext>
            </a:extLst>
          </p:cNvPr>
          <p:cNvSpPr txBox="1"/>
          <p:nvPr/>
        </p:nvSpPr>
        <p:spPr>
          <a:xfrm>
            <a:off x="615576" y="1790999"/>
            <a:ext cx="10960848" cy="203132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Хороший ветерок подул. В такой ветер бумажный змей высоко летает. Красота!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Задумал Боря своего змея сделать. Лист бумаги у него был. Не хватало мочала* на хвост да ниток, на которых змея запускают.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А у </a:t>
            </a:r>
            <a:r>
              <a:rPr lang="ru-RU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Сёмы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большой моток ниток. Ему есть на чём змея запускать. Но нет бумаги да мочала.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Мочало у Пети было. Он его для змея припас. Ниток ему не хватало да бумажного листа. 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У всех всё есть, а у каждого чего-нибудь не хватает!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Сидят мальчики на пригорке и горюют. Боря свой лист к груди прижимает. Сёма свои нитки в кулак зажал. Петя свое мочало в кармане прячет.</a:t>
            </a:r>
          </a:p>
          <a:p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Боря, Сёма и Петя тоже могли бы змея могли запустить. Только дружить они ещё не научились — вот в чем беда.</a:t>
            </a:r>
          </a:p>
          <a:p>
            <a:pPr algn="r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Евгению Пермяку)</a:t>
            </a:r>
          </a:p>
        </p:txBody>
      </p:sp>
    </p:spTree>
    <p:extLst>
      <p:ext uri="{BB962C8B-B14F-4D97-AF65-F5344CB8AC3E}">
        <p14:creationId xmlns:p14="http://schemas.microsoft.com/office/powerpoint/2010/main" val="22912670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84" y="1094873"/>
            <a:ext cx="10515600" cy="575563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84" y="1670437"/>
            <a:ext cx="11213432" cy="473036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Обеспечить корректировку рабочих программ с целью выделения дополнительных часов для отработки понятий «тема» и «главная мысль» произведения.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Организовать проведение промежуточных </a:t>
            </a:r>
            <a:r>
              <a:rPr lang="ru-RU" sz="1400" dirty="0" err="1"/>
              <a:t>срезовых</a:t>
            </a:r>
            <a:r>
              <a:rPr lang="ru-RU" sz="1400" dirty="0"/>
              <a:t> работ, направленных на выявление у обучающихся уровня сформированности умения различать понятия «тема» и «главная мысль» произведения.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</a:t>
            </a:r>
            <a:r>
              <a:rPr lang="ru-RU" sz="1400" dirty="0"/>
              <a:t>	Организовать методические практикумы по знакомству учителей с эффективными приёмами, направленными на отработку понятий «тема» и «главная мысль» произведения.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4.</a:t>
            </a:r>
            <a:r>
              <a:rPr lang="ru-RU" sz="1400" dirty="0"/>
              <a:t>	Организовать посещение уроков с целью выявления эффективных приёмов работы учителей с пословицами и поговорками в рамках уроков литературного чтения и русского языка, в том числе на уроках по развитию речи.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5.</a:t>
            </a:r>
            <a:r>
              <a:rPr lang="ru-RU" sz="1400" dirty="0"/>
              <a:t>	Продумать организацию внеурочной деятельности, направленную в том числе на ликвидацию выявленных дефицитов.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1400" b="1" dirty="0"/>
              <a:t>Учителям: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1.</a:t>
            </a:r>
            <a:r>
              <a:rPr lang="ru-RU" sz="1400" dirty="0"/>
              <a:t>	Систематически включать в урок литературного чтения задания, направленные на формирование умения определять последовательность событий в тексте.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2.</a:t>
            </a:r>
            <a:r>
              <a:rPr lang="ru-RU" sz="1400" dirty="0"/>
              <a:t>	 Организовать систематическую работу с малыми фольклорными жанрами (пословица, поговорка), связывая их с прочитанными произведениями на уроках литературного чтения.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400" b="1" dirty="0">
                <a:solidFill>
                  <a:srgbClr val="15326C"/>
                </a:solidFill>
              </a:rPr>
              <a:t>3.	</a:t>
            </a:r>
            <a:r>
              <a:rPr lang="ru-RU" sz="1400" dirty="0"/>
              <a:t>Организовать систематическую работу, направленную на отработку понятий «тема» и «главная мысль» произведения в рамках урочной и внеурочной деятельности на уроках литературного чтения и русского языка. </a:t>
            </a:r>
          </a:p>
        </p:txBody>
      </p:sp>
    </p:spTree>
    <p:extLst>
      <p:ext uri="{BB962C8B-B14F-4D97-AF65-F5344CB8AC3E}">
        <p14:creationId xmlns:p14="http://schemas.microsoft.com/office/powerpoint/2010/main" val="393398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C15AE9-6DAB-7779-1852-E78759F82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790" y="2643664"/>
            <a:ext cx="10980420" cy="15706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15326C"/>
                </a:solidFill>
              </a:rPr>
              <a:t>Результаты промежуточной аттестации </a:t>
            </a:r>
            <a:br>
              <a:rPr lang="ru-RU" sz="4400" b="1" dirty="0">
                <a:solidFill>
                  <a:srgbClr val="15326C"/>
                </a:solidFill>
              </a:rPr>
            </a:br>
            <a:r>
              <a:rPr lang="ru-RU" sz="4400" b="1" dirty="0">
                <a:solidFill>
                  <a:srgbClr val="15326C"/>
                </a:solidFill>
              </a:rPr>
              <a:t>по предмету окружающий мир в 1 классе ЭНШ</a:t>
            </a:r>
          </a:p>
        </p:txBody>
      </p:sp>
    </p:spTree>
    <p:extLst>
      <p:ext uri="{BB962C8B-B14F-4D97-AF65-F5344CB8AC3E}">
        <p14:creationId xmlns:p14="http://schemas.microsoft.com/office/powerpoint/2010/main" val="3406194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AB8554-993F-6FA9-AA5A-98B98E98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570"/>
            <a:ext cx="10515600" cy="11620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Проверочную работу выполняли 5824 обучающихся из 233 образовательных организаций. 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115DE14-40CC-381E-CFDF-A8E35A0C3B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8238144"/>
              </p:ext>
            </p:extLst>
          </p:nvPr>
        </p:nvGraphicFramePr>
        <p:xfrm>
          <a:off x="4648200" y="2096897"/>
          <a:ext cx="6705600" cy="4193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D0F0B8-C0E0-C63D-FBC2-3B410AFC389F}"/>
              </a:ext>
            </a:extLst>
          </p:cNvPr>
          <p:cNvSpPr txBox="1"/>
          <p:nvPr/>
        </p:nvSpPr>
        <p:spPr>
          <a:xfrm>
            <a:off x="838200" y="2596343"/>
            <a:ext cx="3810000" cy="319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работой не справились всего 25 обучающихся, что составляет 0,4 % от общего числа выполнявших работу из 18 образовательных организаций (7,7%).</a:t>
            </a:r>
          </a:p>
        </p:txBody>
      </p:sp>
    </p:spTree>
    <p:extLst>
      <p:ext uri="{BB962C8B-B14F-4D97-AF65-F5344CB8AC3E}">
        <p14:creationId xmlns:p14="http://schemas.microsoft.com/office/powerpoint/2010/main" val="4400681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90995"/>
              </p:ext>
            </p:extLst>
          </p:nvPr>
        </p:nvGraphicFramePr>
        <p:xfrm>
          <a:off x="323850" y="1876925"/>
          <a:ext cx="11487150" cy="472482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375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30137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Природа и предметы, созданные человеком. Выбрать из предложенных предметы, которые сделаны человеком (изделия).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36644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Неживая и живая природа. Определить объекты неживой природы.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5325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Неживая и живая природа. Определить объекты живой природы.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5034709"/>
              </p:ext>
            </p:extLst>
          </p:nvPr>
        </p:nvGraphicFramePr>
        <p:xfrm>
          <a:off x="8985250" y="2452723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6019005"/>
              </p:ext>
            </p:extLst>
          </p:nvPr>
        </p:nvGraphicFramePr>
        <p:xfrm>
          <a:off x="8985250" y="51229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B46B45E-4F7E-B329-F880-0B761A24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061796"/>
            <a:ext cx="10782300" cy="815129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Сводная таблица качественных показателей выполнения </a:t>
            </a:r>
            <a:br>
              <a:rPr lang="ru-RU" sz="2400" dirty="0"/>
            </a:br>
            <a:r>
              <a:rPr lang="ru-RU" sz="2400" dirty="0"/>
              <a:t>итоговой проверочной работы по окружающему миру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023285"/>
              </p:ext>
            </p:extLst>
          </p:nvPr>
        </p:nvGraphicFramePr>
        <p:xfrm>
          <a:off x="8985250" y="378782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78389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722676"/>
              </p:ext>
            </p:extLst>
          </p:nvPr>
        </p:nvGraphicFramePr>
        <p:xfrm>
          <a:off x="323850" y="1070811"/>
          <a:ext cx="11487150" cy="57485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046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16823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Разные группы животных (звери, насекомые, птицы, рыбы). Различать группы животных, находить животное, не относящееся к данной группе.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27938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Разные группы животных (звери, насекомые, птицы, рыбы). Называть группу животных одним словом.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323474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365125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Дикие и домашние животные. Различать диких и домашних животных. Называть дикое животное (белка) и дополнять суждение по данной теме верными терминами (дикое или домашнее животное).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  <a:tr h="1214807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растений (деревья, кустарники и травянистые растения). Различать деревья, кустарники, травянистые растения. Узнавать по названию объекта группу растений (деревья)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154145"/>
                  </a:ext>
                </a:extLst>
              </a:tr>
            </a:tbl>
          </a:graphicData>
        </a:graphic>
      </p:graphicFrame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B09A22A-1ECA-ACB0-D82E-A9F4FFE574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177832"/>
              </p:ext>
            </p:extLst>
          </p:nvPr>
        </p:nvGraphicFramePr>
        <p:xfrm>
          <a:off x="9042400" y="5385321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B00D9C6-D7B1-C01E-0C1F-62D8A3A00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318859"/>
              </p:ext>
            </p:extLst>
          </p:nvPr>
        </p:nvGraphicFramePr>
        <p:xfrm>
          <a:off x="8985250" y="4058418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58B8D87-6352-5AC1-9E16-5704D92E6C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509028"/>
              </p:ext>
            </p:extLst>
          </p:nvPr>
        </p:nvGraphicFramePr>
        <p:xfrm>
          <a:off x="9042400" y="1585237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E80E6D-9C1F-8FC1-EB98-7B771E0F23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013735"/>
              </p:ext>
            </p:extLst>
          </p:nvPr>
        </p:nvGraphicFramePr>
        <p:xfrm>
          <a:off x="9042400" y="2799582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685243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41536"/>
              </p:ext>
            </p:extLst>
          </p:nvPr>
        </p:nvGraphicFramePr>
        <p:xfrm>
          <a:off x="323850" y="1137514"/>
          <a:ext cx="11487150" cy="5624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82165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60521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Группы растений (деревья, кустарники и травянистые растения). Различать деревья, кустарники, травянистые растения. Узнавать по рисунку группу растений (травянистые растения).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525981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Части растений (корень, стебель, лист, цветок, плод, семя). Различать части растений (корень, стебель, лист, цветок), подписывать их названия.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671388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месяцы. Находить в тексте нужную информацию о времени года и выбирать названия месяцев, соответствующих данному времени года.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1092053"/>
              </p:ext>
            </p:extLst>
          </p:nvPr>
        </p:nvGraphicFramePr>
        <p:xfrm>
          <a:off x="8956675" y="5152950"/>
          <a:ext cx="288290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4267141"/>
              </p:ext>
            </p:extLst>
          </p:nvPr>
        </p:nvGraphicFramePr>
        <p:xfrm>
          <a:off x="8956675" y="3560016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9836"/>
              </p:ext>
            </p:extLst>
          </p:nvPr>
        </p:nvGraphicFramePr>
        <p:xfrm>
          <a:off x="8956675" y="1943289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6023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70933D16-9466-D8B3-1E04-2F3A936448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296406"/>
              </p:ext>
            </p:extLst>
          </p:nvPr>
        </p:nvGraphicFramePr>
        <p:xfrm>
          <a:off x="323850" y="1173608"/>
          <a:ext cx="11487150" cy="53235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1813">
                  <a:extLst>
                    <a:ext uri="{9D8B030D-6E8A-4147-A177-3AD203B41FA5}">
                      <a16:colId xmlns:a16="http://schemas.microsoft.com/office/drawing/2014/main" val="3888935905"/>
                    </a:ext>
                  </a:extLst>
                </a:gridCol>
                <a:gridCol w="7513037">
                  <a:extLst>
                    <a:ext uri="{9D8B030D-6E8A-4147-A177-3AD203B41FA5}">
                      <a16:colId xmlns:a16="http://schemas.microsoft.com/office/drawing/2014/main" val="684776148"/>
                    </a:ext>
                  </a:extLst>
                </a:gridCol>
                <a:gridCol w="3162300">
                  <a:extLst>
                    <a:ext uri="{9D8B030D-6E8A-4147-A177-3AD203B41FA5}">
                      <a16:colId xmlns:a16="http://schemas.microsoft.com/office/drawing/2014/main" val="1895633611"/>
                    </a:ext>
                  </a:extLst>
                </a:gridCol>
              </a:tblGrid>
              <a:tr h="7571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Планируемые результаты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Количество обучающихся, допустивших ошибки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3484887"/>
                  </a:ext>
                </a:extLst>
              </a:tr>
              <a:tr h="155115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месяцы. Находить в тексте нужную информацию о времени года и выбирать рисунки, соответствующие данному времени года.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2704904"/>
                  </a:ext>
                </a:extLst>
              </a:tr>
              <a:tr h="1475133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Времена года, признаки  времён  года. Определять по разным признакам и явлениям время года. Записывать его название.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044847"/>
                  </a:ext>
                </a:extLst>
              </a:tr>
              <a:tr h="1540112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/>
                        <a:t>13.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58420" algn="just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с научно-познавательными текстами о природе. Находить в научно-познавательном тексте о природе ответы на вопросы.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546462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8A78370A-B24A-FFC8-0EF8-C999E0942C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164657"/>
              </p:ext>
            </p:extLst>
          </p:nvPr>
        </p:nvGraphicFramePr>
        <p:xfrm>
          <a:off x="8985250" y="4888327"/>
          <a:ext cx="288290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06BB921-AF59-06F1-3153-2CC25017D4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7808495"/>
              </p:ext>
            </p:extLst>
          </p:nvPr>
        </p:nvGraphicFramePr>
        <p:xfrm>
          <a:off x="8985250" y="3429000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D4F56C46-22F0-E783-C3FE-1F2F18D620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323898"/>
              </p:ext>
            </p:extLst>
          </p:nvPr>
        </p:nvGraphicFramePr>
        <p:xfrm>
          <a:off x="8985250" y="1820204"/>
          <a:ext cx="2825750" cy="1608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993359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4F2403-A411-B550-6067-4BE2763F48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677168"/>
              </p:ext>
            </p:extLst>
          </p:nvPr>
        </p:nvGraphicFramePr>
        <p:xfrm>
          <a:off x="344905" y="1123750"/>
          <a:ext cx="11502189" cy="55607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55106">
                  <a:extLst>
                    <a:ext uri="{9D8B030D-6E8A-4147-A177-3AD203B41FA5}">
                      <a16:colId xmlns:a16="http://schemas.microsoft.com/office/drawing/2014/main" val="169141759"/>
                    </a:ext>
                  </a:extLst>
                </a:gridCol>
                <a:gridCol w="5747083">
                  <a:extLst>
                    <a:ext uri="{9D8B030D-6E8A-4147-A177-3AD203B41FA5}">
                      <a16:colId xmlns:a16="http://schemas.microsoft.com/office/drawing/2014/main" val="138059682"/>
                    </a:ext>
                  </a:extLst>
                </a:gridCol>
              </a:tblGrid>
              <a:tr h="57974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Сформированы умения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Дефициты</a:t>
                      </a:r>
                      <a:r>
                        <a:rPr lang="ru-RU" sz="1600" dirty="0"/>
                        <a:t> в части работы с научно-познавательными текстами о природе, знаний о группах растений, различий между дикими и домашними животными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8177556"/>
                  </a:ext>
                </a:extLst>
              </a:tr>
              <a:tr h="186368">
                <a:tc>
                  <a:txBody>
                    <a:bodyPr/>
                    <a:lstStyle/>
                    <a:p>
                      <a:r>
                        <a:rPr lang="ru-RU" sz="1600" dirty="0"/>
                        <a:t>выбирать из предложенных предметы, которые сделаны человеком (изделия)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r>
                        <a:rPr lang="ru-RU" sz="1600" u="none" dirty="0"/>
                        <a:t>различать деревья, кустарники, травянистые растения и узнавать по рисунку группу растений (травянистые растения) (338 обучающихся; 5,8%)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24869"/>
                  </a:ext>
                </a:extLst>
              </a:tr>
              <a:tr h="290037">
                <a:tc>
                  <a:txBody>
                    <a:bodyPr/>
                    <a:lstStyle/>
                    <a:p>
                      <a:r>
                        <a:rPr lang="ru-RU" sz="1600" dirty="0"/>
                        <a:t>различать группы животных; находить животное, не относящееся к заданной группе и называть группу животных одним словом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244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узнавать по названию объекта группу растений (деревья)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28829"/>
                  </a:ext>
                </a:extLst>
              </a:tr>
              <a:tr h="363957">
                <a:tc>
                  <a:txBody>
                    <a:bodyPr/>
                    <a:lstStyle/>
                    <a:p>
                      <a:r>
                        <a:rPr lang="ru-RU" sz="1600" dirty="0"/>
                        <a:t>различать диких и домашних животных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09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/>
                        <a:t>определять объекты живой природы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563"/>
                  </a:ext>
                </a:extLst>
              </a:tr>
              <a:tr h="231225">
                <a:tc rowSpan="2">
                  <a:txBody>
                    <a:bodyPr/>
                    <a:lstStyle/>
                    <a:p>
                      <a:r>
                        <a:rPr lang="ru-RU" sz="1600" dirty="0"/>
                        <a:t>различать части растений (корень, стебель, лист, цветок), подписывать их названия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884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dirty="0"/>
                        <a:t>различать объекты живой и неживой природы (768 обучающихся; 13,2%)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91038"/>
                  </a:ext>
                </a:extLst>
              </a:tr>
              <a:tr h="286173">
                <a:tc>
                  <a:txBody>
                    <a:bodyPr/>
                    <a:lstStyle/>
                    <a:p>
                      <a:r>
                        <a:rPr lang="ru-RU" sz="1600" dirty="0"/>
                        <a:t>определять по разным признакам и явлениям время года, правильно записывать его название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89708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находить в тексте нужную информацию о заданном времени года (выбирать названия месяцев, соответствующих данному времени года и выбирать рисунки, соответствующие данному времени года)</a:t>
                      </a:r>
                      <a:endParaRPr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3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5608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865853" y="1381107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Наибольшие трудности при нахождении объектов неживой природы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6BBD5D-3EFF-97BD-F49D-04D5187A4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337" y="2659789"/>
            <a:ext cx="6101326" cy="353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843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FC5EF0-3083-30E4-C1E3-45C3E61217E8}"/>
              </a:ext>
            </a:extLst>
          </p:cNvPr>
          <p:cNvSpPr txBox="1"/>
          <p:nvPr/>
        </p:nvSpPr>
        <p:spPr>
          <a:xfrm>
            <a:off x="981738" y="1345012"/>
            <a:ext cx="104602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Сложности при распознавании основных признаков каждой группы растений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0E0936-56C7-2F0B-2356-6D4FDC7FB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508" y="3003937"/>
            <a:ext cx="6810983" cy="273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62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62187B-8A24-2945-C518-DE21E3671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16" y="1147180"/>
            <a:ext cx="10515600" cy="82949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15326C"/>
                </a:solidFill>
              </a:rPr>
              <a:t>Адресные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284FC7-F932-4C8C-A7FD-3AF53EB4E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84" y="1976674"/>
            <a:ext cx="10559716" cy="418349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600" b="1" dirty="0"/>
              <a:t>Заместителям директора по учебной части и методистам школ: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1.</a:t>
            </a:r>
            <a:r>
              <a:rPr lang="ru-RU" sz="1600" dirty="0"/>
              <a:t>	Организовать проведение промежуточных </a:t>
            </a:r>
            <a:r>
              <a:rPr lang="ru-RU" sz="1600" dirty="0" err="1"/>
              <a:t>срезовых</a:t>
            </a:r>
            <a:r>
              <a:rPr lang="ru-RU" sz="1600" dirty="0"/>
              <a:t> работ, направленных на выявление у обучающихся уровня сформированности умений среди выявленных дефицитов.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2.</a:t>
            </a:r>
            <a:r>
              <a:rPr lang="ru-RU" sz="1600" dirty="0"/>
              <a:t>	Организовать посещение уроков и внеурочных занятий с целью выявления эффективных приёмов работы учителей по работе с наглядными материалами (рисунками, гербариями, видеорядами растений и животных) в рамках урочной и внеурочной деятельности по окружающему миру.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600" b="1" dirty="0"/>
              <a:t>Учителям: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1.</a:t>
            </a:r>
            <a:r>
              <a:rPr lang="ru-RU" sz="1600" dirty="0"/>
              <a:t>	Систематически включать в урок окружающего мира работу с наглядным материалом (рисунки, гербарии, видеоряды и прочее). Использовать в рамках урока эффективные приёмы, позволяющие достигнуть высокого уровня формируемого умения.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265113" algn="l"/>
              </a:tabLst>
            </a:pPr>
            <a:r>
              <a:rPr lang="ru-RU" sz="1600" b="1" dirty="0">
                <a:solidFill>
                  <a:srgbClr val="15326C"/>
                </a:solidFill>
              </a:rPr>
              <a:t>2.	</a:t>
            </a:r>
            <a:r>
              <a:rPr lang="ru-RU" sz="1600" dirty="0"/>
              <a:t>Организовать систематическую работу, направленную на формирование умения смыслового чтения научно-познавательных текстов, дополняя их наглядными пособиями (рисунки, гербарии, видеоряды и прочее).</a:t>
            </a:r>
          </a:p>
        </p:txBody>
      </p:sp>
    </p:spTree>
    <p:extLst>
      <p:ext uri="{BB962C8B-B14F-4D97-AF65-F5344CB8AC3E}">
        <p14:creationId xmlns:p14="http://schemas.microsoft.com/office/powerpoint/2010/main" val="8648333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3227</Words>
  <Application>Microsoft Office PowerPoint</Application>
  <PresentationFormat>Широкоэкранный</PresentationFormat>
  <Paragraphs>274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Helvetica Neue</vt:lpstr>
      <vt:lpstr>Тема Office</vt:lpstr>
      <vt:lpstr>1_Тема Office</vt:lpstr>
      <vt:lpstr>«Итоги ускоренного обучения в эффективной начальной школе»</vt:lpstr>
      <vt:lpstr>Цель проведения проверочных работ:</vt:lpstr>
      <vt:lpstr>Результаты промежуточной аттестации  по предмету математика в 1 классе ЭНШ</vt:lpstr>
      <vt:lpstr>Презентация PowerPoint</vt:lpstr>
      <vt:lpstr>Сводная таблица качественных показателей выполнения  итоговой проверочной работы по математике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Адресные рекомендации</vt:lpstr>
      <vt:lpstr>Результаты промежуточной аттестации  по предмету русский язык в 1 классе ЭНШ</vt:lpstr>
      <vt:lpstr>Презентация PowerPoint</vt:lpstr>
      <vt:lpstr>Сводная таблица качественных показателей выполнения  итоговой проверочной работы по русскому языку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Адресные рекомендации</vt:lpstr>
      <vt:lpstr>Результаты промежуточной аттестации  по предмету литературное чтение в 1 классе ЭНШ</vt:lpstr>
      <vt:lpstr>Презентация PowerPoint</vt:lpstr>
      <vt:lpstr>Сводная таблица качественных показателей выполнения  итоговой проверочной работы по литературному чтению</vt:lpstr>
      <vt:lpstr>Презентация PowerPoint</vt:lpstr>
      <vt:lpstr>Презентация PowerPoint</vt:lpstr>
      <vt:lpstr>Презентация PowerPoint</vt:lpstr>
      <vt:lpstr>Презентация PowerPoint</vt:lpstr>
      <vt:lpstr>Адресные рекомендации</vt:lpstr>
      <vt:lpstr>Результаты промежуточной аттестации  по предмету окружающий мир в 1 классе ЭНШ</vt:lpstr>
      <vt:lpstr>Презентация PowerPoint</vt:lpstr>
      <vt:lpstr>Сводная таблица качественных показателей выполнения  итоговой проверочной работы по окружающему миру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Адресные рекомендации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Представление результатов итоговых работ по учебным предмета.  Работа над дефицитами</dc:title>
  <dc:creator>User</dc:creator>
  <cp:lastModifiedBy>User</cp:lastModifiedBy>
  <cp:revision>82</cp:revision>
  <dcterms:created xsi:type="dcterms:W3CDTF">2024-03-10T06:24:16Z</dcterms:created>
  <dcterms:modified xsi:type="dcterms:W3CDTF">2024-03-21T15:55:49Z</dcterms:modified>
</cp:coreProperties>
</file>