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7"/>
  </p:notesMasterIdLst>
  <p:sldIdLst>
    <p:sldId id="256" r:id="rId2"/>
    <p:sldId id="272" r:id="rId3"/>
    <p:sldId id="280" r:id="rId4"/>
    <p:sldId id="300" r:id="rId5"/>
    <p:sldId id="273" r:id="rId6"/>
    <p:sldId id="301" r:id="rId7"/>
    <p:sldId id="303" r:id="rId8"/>
    <p:sldId id="302" r:id="rId9"/>
    <p:sldId id="271" r:id="rId10"/>
    <p:sldId id="304" r:id="rId11"/>
    <p:sldId id="305" r:id="rId12"/>
    <p:sldId id="306" r:id="rId13"/>
    <p:sldId id="307" r:id="rId14"/>
    <p:sldId id="274" r:id="rId15"/>
    <p:sldId id="270" r:id="rId16"/>
    <p:sldId id="297" r:id="rId17"/>
    <p:sldId id="291" r:id="rId18"/>
    <p:sldId id="299" r:id="rId19"/>
    <p:sldId id="292" r:id="rId20"/>
    <p:sldId id="298" r:id="rId21"/>
    <p:sldId id="308" r:id="rId22"/>
    <p:sldId id="309" r:id="rId23"/>
    <p:sldId id="310" r:id="rId24"/>
    <p:sldId id="294" r:id="rId25"/>
    <p:sldId id="269" r:id="rId26"/>
  </p:sldIdLst>
  <p:sldSz cx="9144000" cy="5143500" type="screen16x9"/>
  <p:notesSz cx="9928225" cy="6797675"/>
  <p:defaultText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5EBFF"/>
    <a:srgbClr val="415B77"/>
    <a:srgbClr val="152D5D"/>
    <a:srgbClr val="EF8600"/>
    <a:srgbClr val="031E58"/>
    <a:srgbClr val="031E57"/>
    <a:srgbClr val="0093B0"/>
    <a:srgbClr val="767F82"/>
    <a:srgbClr val="4285F4"/>
    <a:srgbClr val="697A9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0651C3A-4460-11DB-9652-00E08161165F}">
  <a:tblStyle styleId="{5940675A-B579-460E-94D1-54222C63F5DA}" styleName="No Style, Table Grid">
    <a:wholeTbl>
      <a:tcTxStyle>
        <a:fontRef idx="minor">
          <a:prstClr val="black"/>
        </a:fontRef>
        <a:schemeClr val="dk1"/>
      </a:tcTxStyle>
      <a:tcStyle>
        <a:tcBdr>
          <a:left>
            <a:ln w="12700">
              <a:solidFill>
                <a:schemeClr val="dk1"/>
              </a:solidFill>
            </a:ln>
          </a:left>
          <a:right>
            <a:ln w="12700">
              <a:solidFill>
                <a:schemeClr val="dk1"/>
              </a:solidFill>
            </a:ln>
          </a:right>
          <a:top>
            <a:ln w="12700">
              <a:solidFill>
                <a:schemeClr val="dk1"/>
              </a:solidFill>
            </a:ln>
          </a:top>
          <a:bottom>
            <a:ln w="12700">
              <a:solidFill>
                <a:schemeClr val="dk1"/>
              </a:solidFill>
            </a:ln>
          </a:bottom>
          <a:insideH>
            <a:ln w="12700">
              <a:solidFill>
                <a:schemeClr val="dk1"/>
              </a:solidFill>
            </a:ln>
          </a:insideH>
          <a:insideV>
            <a:ln w="12700">
              <a:solidFill>
                <a:schemeClr val="dk1"/>
              </a:solidFill>
            </a:ln>
          </a:insideV>
        </a:tcBdr>
        <a:fill>
          <a:solidFill>
            <a:schemeClr val="lt1"/>
          </a:solidFill>
        </a:fill>
      </a:tcStyle>
    </a:wholeTbl>
    <a:band1H>
      <a:tcStyle>
        <a:tcBdr/>
        <a:fill>
          <a:solidFill>
            <a:schemeClr val="lt1"/>
          </a:solidFill>
        </a:fill>
      </a:tcStyle>
    </a:band1H>
    <a:band2H>
      <a:tcStyle>
        <a:tcBdr/>
      </a:tcStyle>
    </a:band2H>
    <a:band1V>
      <a:tcStyle>
        <a:tcBdr/>
        <a:fill>
          <a:solidFill>
            <a:schemeClr val="lt1"/>
          </a:solidFill>
        </a:fill>
      </a:tcStyle>
    </a:band1V>
    <a:band2V>
      <a:tcStyle>
        <a:tcBdr/>
      </a:tcStyle>
    </a:band2V>
    <a:lastCol>
      <a:tcTxStyle b="on">
        <a:fontRef idx="minor">
          <a:prstClr val="black"/>
        </a:fontRef>
        <a:schemeClr val="dk1"/>
      </a:tcTxStyle>
      <a:tcStyle>
        <a:tcBdr/>
        <a:fill>
          <a:solidFill>
            <a:schemeClr val="lt1"/>
          </a:solidFill>
        </a:fill>
      </a:tcStyle>
    </a:lastCol>
    <a:firstCol>
      <a:tcTxStyle b="on">
        <a:fontRef idx="minor">
          <a:prstClr val="black"/>
        </a:fontRef>
        <a:schemeClr val="dk1"/>
      </a:tcTxStyle>
      <a:tcStyle>
        <a:tcBdr/>
        <a:fill>
          <a:solidFill>
            <a:schemeClr val="lt1"/>
          </a:solidFill>
        </a:fill>
      </a:tcStyle>
    </a:firstCol>
    <a:lastRow>
      <a:tcTxStyle b="on">
        <a:fontRef idx="minor">
          <a:prstClr val="black"/>
        </a:fontRef>
        <a:schemeClr val="dk1"/>
      </a:tcTxStyle>
      <a:tcStyle>
        <a:tcBdr>
          <a:top>
            <a:ln w="12700">
              <a:solidFill>
                <a:schemeClr val="lt1"/>
              </a:solidFill>
            </a:ln>
          </a:top>
        </a:tcBdr>
        <a:fill>
          <a:solidFill>
            <a:schemeClr val="lt1"/>
          </a:solidFill>
        </a:fill>
      </a:tcStyle>
    </a:lastRow>
    <a:seCell>
      <a:tcStyle>
        <a:tcBdr/>
      </a:tcStyle>
    </a:seCell>
    <a:swCell>
      <a:tcStyle>
        <a:tcBdr/>
      </a:tcStyle>
    </a:swCell>
    <a:firstRow>
      <a:tcTxStyle b="on">
        <a:fontRef idx="minor">
          <a:prstClr val="black"/>
        </a:fontRef>
        <a:schemeClr val="dk1"/>
      </a:tcTxStyle>
      <a:tcStyle>
        <a:tcBdr>
          <a:bottom>
            <a:ln w="12700">
              <a:solidFill>
                <a:schemeClr val="dk1"/>
              </a:solidFill>
            </a:ln>
          </a:bottom>
        </a:tcBdr>
        <a:fill>
          <a:solidFill>
            <a:schemeClr val="lt1"/>
          </a:solidFill>
        </a:fill>
      </a:tcStyle>
    </a:firstRow>
    <a:neCell>
      <a:tcStyle>
        <a:tcBdr/>
      </a:tcStyle>
    </a:neCell>
    <a:nwCell>
      <a:tcStyle>
        <a:tcBdr/>
      </a:tcStyle>
    </a:nwCell>
  </a:tblStyle>
  <a:tblStyle styleId="{5C22544A-7EE6-4342-B048-85BDC9FD1C3A}" styleName="Средний стиль 2 — акцент 1">
    <a:wholeTbl>
      <a:tcTxStyle>
        <a:fontRef idx="minor">
          <a:prstClr val="black"/>
        </a:fontRef>
        <a:schemeClr val="dk1"/>
      </a:tcTxStyle>
      <a:tcStyle>
        <a:tcBdr>
          <a:left>
            <a:ln w="12700">
              <a:solidFill>
                <a:schemeClr val="lt1"/>
              </a:solidFill>
            </a:ln>
          </a:left>
          <a:right>
            <a:ln w="12700">
              <a:solidFill>
                <a:schemeClr val="lt1"/>
              </a:solidFill>
            </a:ln>
          </a:right>
          <a:top>
            <a:ln w="12700">
              <a:solidFill>
                <a:schemeClr val="lt1"/>
              </a:solidFill>
            </a:ln>
          </a:top>
          <a:bottom>
            <a:ln w="12700">
              <a:solidFill>
                <a:schemeClr val="lt1"/>
              </a:solidFill>
            </a:ln>
          </a:bottom>
          <a:insideH>
            <a:ln w="12700">
              <a:solidFill>
                <a:schemeClr val="lt1"/>
              </a:solidFill>
            </a:ln>
          </a:insideH>
          <a:insideV>
            <a:ln w="12700">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fill>
          <a:solidFill>
            <a:schemeClr val="accent1">
              <a:tint val="40000"/>
            </a:schemeClr>
          </a:solidFill>
        </a:fill>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a:solidFill>
                <a:schemeClr val="lt1"/>
              </a:solidFill>
            </a:ln>
          </a:top>
        </a:tcBdr>
        <a:fill>
          <a:solidFill>
            <a:schemeClr val="accent1"/>
          </a:solidFill>
        </a:fill>
      </a:tcStyle>
    </a:lastRow>
    <a:seCell>
      <a:tcStyle>
        <a:tcBdr/>
      </a:tcStyle>
    </a:seCell>
    <a:swCell>
      <a:tcStyle>
        <a:tcBdr/>
      </a:tcStyle>
    </a:swCell>
    <a:firstRow>
      <a:tcTxStyle b="on">
        <a:fontRef idx="minor">
          <a:prstClr val="black"/>
        </a:fontRef>
        <a:schemeClr val="lt1"/>
      </a:tcTxStyle>
      <a:tcStyle>
        <a:tcBdr>
          <a:bottom>
            <a:ln w="38100">
              <a:solidFill>
                <a:schemeClr val="lt1"/>
              </a:solidFill>
            </a:ln>
          </a:bottom>
        </a:tcBdr>
        <a:fill>
          <a:solidFill>
            <a:schemeClr val="accent1"/>
          </a:solidFill>
        </a:fill>
      </a:tcStyle>
    </a:firstRow>
    <a:neCell>
      <a:tcStyle>
        <a:tcBdr/>
      </a:tcStyle>
    </a:neCell>
    <a:nwCell>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snapToGrid="0">
      <p:cViewPr varScale="1">
        <p:scale>
          <a:sx n="102" d="100"/>
          <a:sy n="102" d="100"/>
        </p:scale>
        <p:origin x="826" y="67"/>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1" y="2"/>
            <a:ext cx="4302391" cy="341313"/>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5624238" y="2"/>
            <a:ext cx="4302390" cy="341313"/>
          </a:xfrm>
          <a:prstGeom prst="rect">
            <a:avLst/>
          </a:prstGeom>
        </p:spPr>
        <p:txBody>
          <a:bodyPr vert="horz" lIns="91440" tIns="45720" rIns="91440" bIns="45720" rtlCol="0"/>
          <a:lstStyle>
            <a:lvl1pPr algn="r">
              <a:defRPr sz="1200"/>
            </a:lvl1pPr>
          </a:lstStyle>
          <a:p>
            <a:fld id="{19BC2CCA-76F0-4066-BFE0-59760BB81377}" type="datetimeFigureOut">
              <a:rPr lang="ru-RU" smtClean="0"/>
              <a:pPr/>
              <a:t>02.10.2026</a:t>
            </a:fld>
            <a:endParaRPr lang="ru-RU"/>
          </a:p>
        </p:txBody>
      </p:sp>
      <p:sp>
        <p:nvSpPr>
          <p:cNvPr id="4" name="Образ слайда 3"/>
          <p:cNvSpPr>
            <a:spLocks noGrp="1" noRot="1" noChangeAspect="1"/>
          </p:cNvSpPr>
          <p:nvPr>
            <p:ph type="sldImg" idx="2"/>
          </p:nvPr>
        </p:nvSpPr>
        <p:spPr>
          <a:xfrm>
            <a:off x="2925763" y="849313"/>
            <a:ext cx="4076700" cy="229393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992983" y="3271840"/>
            <a:ext cx="7942261" cy="2676525"/>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p>
        </p:txBody>
      </p:sp>
      <p:sp>
        <p:nvSpPr>
          <p:cNvPr id="6" name="Нижний колонтитул 5"/>
          <p:cNvSpPr>
            <a:spLocks noGrp="1"/>
          </p:cNvSpPr>
          <p:nvPr>
            <p:ph type="ftr" sz="quarter" idx="4"/>
          </p:nvPr>
        </p:nvSpPr>
        <p:spPr>
          <a:xfrm>
            <a:off x="1" y="6456363"/>
            <a:ext cx="4302391" cy="341312"/>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5624238" y="6456363"/>
            <a:ext cx="4302390" cy="341312"/>
          </a:xfrm>
          <a:prstGeom prst="rect">
            <a:avLst/>
          </a:prstGeom>
        </p:spPr>
        <p:txBody>
          <a:bodyPr vert="horz" lIns="91440" tIns="45720" rIns="91440" bIns="45720" rtlCol="0" anchor="b"/>
          <a:lstStyle>
            <a:lvl1pPr algn="r">
              <a:defRPr sz="1200"/>
            </a:lvl1pPr>
          </a:lstStyle>
          <a:p>
            <a:fld id="{C0D3D8F3-60C2-47FF-9C5B-C7DCCB825498}" type="slidenum">
              <a:rPr lang="ru-RU" smtClean="0"/>
              <a:pPr/>
              <a:t>‹#›</a:t>
            </a:fld>
            <a:endParaRPr lang="ru-RU"/>
          </a:p>
        </p:txBody>
      </p:sp>
    </p:spTree>
    <p:extLst>
      <p:ext uri="{BB962C8B-B14F-4D97-AF65-F5344CB8AC3E}">
        <p14:creationId xmlns:p14="http://schemas.microsoft.com/office/powerpoint/2010/main" val="29491874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PhAnim="0" matchingName="Main point" userDrawn="1">
  <p:cSld name="MAIN_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pPr marL="0" lvl="0" indent="0" algn="r">
                <a:spcBef>
                  <a:spcPts val="0"/>
                </a:spcBef>
                <a:spcAft>
                  <a:spcPts val="0"/>
                </a:spcAft>
                <a:buNone/>
                <a:defRPr/>
              </a:pPr>
              <a:t>‹#›</a:t>
            </a:fld>
            <a:endParaRPr/>
          </a:p>
        </p:txBody>
      </p:sp>
      <p:sp>
        <p:nvSpPr>
          <p:cNvPr id="5" name="Прямоугольник 4"/>
          <p:cNvSpPr/>
          <p:nvPr userDrawn="1"/>
        </p:nvSpPr>
        <p:spPr bwMode="auto">
          <a:xfrm>
            <a:off x="0" y="0"/>
            <a:ext cx="5562600" cy="51435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pic>
        <p:nvPicPr>
          <p:cNvPr id="12" name="Рисунок 11"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bwMode="auto">
          <a:xfrm>
            <a:off x="1" y="3017520"/>
            <a:ext cx="2129936" cy="2125980"/>
          </a:xfrm>
          <a:prstGeom prst="rect">
            <a:avLst/>
          </a:prstGeom>
        </p:spPr>
      </p:pic>
      <p:sp>
        <p:nvSpPr>
          <p:cNvPr id="4" name="Рисунок 3">
            <a:extLst>
              <a:ext uri="{FF2B5EF4-FFF2-40B4-BE49-F238E27FC236}">
                <a16:creationId xmlns:a16="http://schemas.microsoft.com/office/drawing/2014/main" id="{96CED2D4-027C-4EF6-EA65-C98D49A2062F}"/>
              </a:ext>
            </a:extLst>
          </p:cNvPr>
          <p:cNvSpPr>
            <a:spLocks noGrp="1"/>
          </p:cNvSpPr>
          <p:nvPr>
            <p:ph type="pic" sz="quarter" idx="13" hasCustomPrompt="1"/>
          </p:nvPr>
        </p:nvSpPr>
        <p:spPr>
          <a:xfrm>
            <a:off x="5562600" y="-1"/>
            <a:ext cx="3581399" cy="5143499"/>
          </a:xfrm>
        </p:spPr>
        <p:txBody>
          <a:bodyPr anchor="ctr"/>
          <a:lstStyle>
            <a:lvl1pPr marL="114300" indent="0" algn="ctr">
              <a:buNone/>
              <a:defRPr/>
            </a:lvl1pPr>
          </a:lstStyle>
          <a:p>
            <a:r>
              <a:rPr lang="ru-RU" dirty="0"/>
              <a:t>Вставьте </a:t>
            </a:r>
            <a:r>
              <a:rPr lang="ru-RU" dirty="0" err="1"/>
              <a:t>пикчу</a:t>
            </a:r>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pPr marL="0" lvl="0" indent="0" algn="r">
                <a:spcBef>
                  <a:spcPts val="0"/>
                </a:spcBef>
                <a:spcAft>
                  <a:spcPts val="0"/>
                </a:spcAft>
                <a:buNone/>
                <a:defRPr/>
              </a:pPr>
              <a:t>‹#›</a:t>
            </a:fld>
            <a:endParaRPr/>
          </a:p>
        </p:txBody>
      </p:sp>
      <p:sp>
        <p:nvSpPr>
          <p:cNvPr id="5" name="Прямоугольник 4"/>
          <p:cNvSpPr/>
          <p:nvPr userDrawn="1"/>
        </p:nvSpPr>
        <p:spPr bwMode="auto">
          <a:xfrm>
            <a:off x="0" y="0"/>
            <a:ext cx="5562600" cy="51435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pic>
        <p:nvPicPr>
          <p:cNvPr id="4" name="Рисунок 3" descr="Изображение выглядит как Графика, снимок экрана, графический дизайн, Красочность&#10;&#10;Контент, сгенерированный ИИ, может содержать ошибки.">
            <a:extLst>
              <a:ext uri="{FF2B5EF4-FFF2-40B4-BE49-F238E27FC236}">
                <a16:creationId xmlns:a16="http://schemas.microsoft.com/office/drawing/2014/main" id="{CC8090CA-C459-1934-C194-5646C76F35B9}"/>
              </a:ext>
            </a:extLst>
          </p:cNvPr>
          <p:cNvPicPr>
            <a:picLocks noChangeAspect="1"/>
          </p:cNvPicPr>
          <p:nvPr userDrawn="1"/>
        </p:nvPicPr>
        <p:blipFill>
          <a:blip r:embed="rId2"/>
          <a:stretch>
            <a:fillRect/>
          </a:stretch>
        </p:blipFill>
        <p:spPr>
          <a:xfrm>
            <a:off x="1" y="1393817"/>
            <a:ext cx="3756659" cy="3749682"/>
          </a:xfrm>
          <a:prstGeom prst="rect">
            <a:avLst/>
          </a:prstGeom>
        </p:spPr>
      </p:pic>
      <p:sp>
        <p:nvSpPr>
          <p:cNvPr id="2" name="Прямоугольник 1">
            <a:extLst>
              <a:ext uri="{FF2B5EF4-FFF2-40B4-BE49-F238E27FC236}">
                <a16:creationId xmlns:a16="http://schemas.microsoft.com/office/drawing/2014/main" id="{6C331697-7B93-F6AA-08B6-FA38556300C5}"/>
              </a:ext>
            </a:extLst>
          </p:cNvPr>
          <p:cNvSpPr/>
          <p:nvPr userDrawn="1"/>
        </p:nvSpPr>
        <p:spPr bwMode="auto">
          <a:xfrm>
            <a:off x="-1" y="-1"/>
            <a:ext cx="5562600" cy="5143500"/>
          </a:xfrm>
          <a:prstGeom prst="rect">
            <a:avLst/>
          </a:prstGeom>
          <a:solidFill>
            <a:srgbClr val="1D3252">
              <a:alpha val="5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pic>
        <p:nvPicPr>
          <p:cNvPr id="3" name="Рисунок 2"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5A5B7043-9CCA-E422-AEF3-132D331DE4CF}"/>
              </a:ext>
            </a:extLst>
          </p:cNvPr>
          <p:cNvPicPr>
            <a:picLocks noChangeAspect="1"/>
          </p:cNvPicPr>
          <p:nvPr userDrawn="1"/>
        </p:nvPicPr>
        <p:blipFill>
          <a:blip r:embed="rId3"/>
          <a:stretch>
            <a:fillRect/>
          </a:stretch>
        </p:blipFill>
        <p:spPr bwMode="auto">
          <a:xfrm>
            <a:off x="659366" y="732243"/>
            <a:ext cx="2614813" cy="609634"/>
          </a:xfrm>
          <a:prstGeom prst="rect">
            <a:avLst/>
          </a:prstGeom>
        </p:spPr>
      </p:pic>
    </p:spTree>
    <p:extLst>
      <p:ext uri="{BB962C8B-B14F-4D97-AF65-F5344CB8AC3E}">
        <p14:creationId xmlns:p14="http://schemas.microsoft.com/office/powerpoint/2010/main" val="13206843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PhAnim="0" matchingName="Main point" preserve="1" userDrawn="1">
  <p:cSld name="1_Main point">
    <p:spTree>
      <p:nvGrpSpPr>
        <p:cNvPr id="1" name=""/>
        <p:cNvGrpSpPr/>
        <p:nvPr/>
      </p:nvGrpSpPr>
      <p:grpSpPr bwMode="auto">
        <a:xfrm>
          <a:off x="0" y="0"/>
          <a:ext cx="0" cy="0"/>
          <a:chOff x="0" y="0"/>
          <a:chExt cx="0" cy="0"/>
        </a:xfrm>
      </p:grpSpPr>
      <p:sp>
        <p:nvSpPr>
          <p:cNvPr id="34" name="Google Shape;34;p8"/>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a:spcBef>
                <a:spcPts val="0"/>
              </a:spcBef>
              <a:spcAft>
                <a:spcPts val="0"/>
              </a:spcAft>
              <a:buNone/>
              <a:defRPr/>
            </a:pPr>
            <a:fld id="{00000000-1234-1234-1234-123412341234}" type="slidenum">
              <a:rPr lang="ru"/>
              <a:pPr marL="0" lvl="0" indent="0" algn="r">
                <a:spcBef>
                  <a:spcPts val="0"/>
                </a:spcBef>
                <a:spcAft>
                  <a:spcPts val="0"/>
                </a:spcAft>
                <a:buNone/>
                <a:defRPr/>
              </a:pPr>
              <a:t>‹#›</a:t>
            </a:fld>
            <a:endParaRPr/>
          </a:p>
        </p:txBody>
      </p:sp>
      <p:sp>
        <p:nvSpPr>
          <p:cNvPr id="5" name="Прямоугольник 4"/>
          <p:cNvSpPr/>
          <p:nvPr userDrawn="1"/>
        </p:nvSpPr>
        <p:spPr bwMode="auto">
          <a:xfrm>
            <a:off x="0" y="0"/>
            <a:ext cx="9144000" cy="514350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pic>
        <p:nvPicPr>
          <p:cNvPr id="11" name="Рисунок 10">
            <a:extLst>
              <a:ext uri="{FF2B5EF4-FFF2-40B4-BE49-F238E27FC236}">
                <a16:creationId xmlns:a16="http://schemas.microsoft.com/office/drawing/2014/main" id="{4B897A92-690F-7B02-961E-6C43576001CE}"/>
              </a:ext>
            </a:extLst>
          </p:cNvPr>
          <p:cNvPicPr>
            <a:picLocks noChangeAspect="1"/>
          </p:cNvPicPr>
          <p:nvPr userDrawn="1"/>
        </p:nvPicPr>
        <p:blipFill>
          <a:blip r:embed="rId2"/>
          <a:stretch>
            <a:fillRect/>
          </a:stretch>
        </p:blipFill>
        <p:spPr>
          <a:xfrm>
            <a:off x="4674777" y="446336"/>
            <a:ext cx="4194169" cy="4250826"/>
          </a:xfrm>
          <a:prstGeom prst="rect">
            <a:avLst/>
          </a:prstGeom>
        </p:spPr>
      </p:pic>
    </p:spTree>
    <p:extLst>
      <p:ext uri="{BB962C8B-B14F-4D97-AF65-F5344CB8AC3E}">
        <p14:creationId xmlns:p14="http://schemas.microsoft.com/office/powerpoint/2010/main" val="27999103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PhAnim="0" matchingName="Title and body" userDrawn="1">
  <p:cSld name="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1" y="177075"/>
            <a:ext cx="9143987" cy="71558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623591" y="314145"/>
            <a:ext cx="0" cy="4602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r="77235"/>
          <a:stretch/>
        </p:blipFill>
        <p:spPr bwMode="auto">
          <a:xfrm>
            <a:off x="162696" y="333001"/>
            <a:ext cx="374394" cy="422535"/>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7953728" y="-297617"/>
            <a:ext cx="715580" cy="1664963"/>
          </a:xfrm>
          <a:prstGeom prst="rect">
            <a:avLst/>
          </a:prstGeom>
        </p:spPr>
      </p:pic>
      <p:sp>
        <p:nvSpPr>
          <p:cNvPr id="18"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114297" lvl="0" indent="0">
              <a:spcBef>
                <a:spcPts val="0"/>
              </a:spcBef>
              <a:spcAft>
                <a:spcPts val="0"/>
              </a:spcAft>
              <a:buSzPts val="1800"/>
              <a:buNone/>
              <a:defRPr sz="1400"/>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623578" y="259311"/>
            <a:ext cx="6768955" cy="569913"/>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PhAnim="0" matchingName="Title and body" preserve="1" userDrawn="1">
  <p:cSld name="1_Title and body">
    <p:spTree>
      <p:nvGrpSpPr>
        <p:cNvPr id="1" name=""/>
        <p:cNvGrpSpPr/>
        <p:nvPr/>
      </p:nvGrpSpPr>
      <p:grpSpPr bwMode="auto">
        <a:xfrm>
          <a:off x="0" y="0"/>
          <a:ext cx="0" cy="0"/>
          <a:chOff x="0" y="0"/>
          <a:chExt cx="0" cy="0"/>
        </a:xfrm>
      </p:grpSpPr>
      <p:sp>
        <p:nvSpPr>
          <p:cNvPr id="3" name="Прямоугольник 2">
            <a:extLst>
              <a:ext uri="{FF2B5EF4-FFF2-40B4-BE49-F238E27FC236}">
                <a16:creationId xmlns:a16="http://schemas.microsoft.com/office/drawing/2014/main" id="{DE7B15E8-1E83-174B-7AD7-8373F6B4BD7D}"/>
              </a:ext>
            </a:extLst>
          </p:cNvPr>
          <p:cNvSpPr/>
          <p:nvPr userDrawn="1"/>
        </p:nvSpPr>
        <p:spPr bwMode="auto">
          <a:xfrm>
            <a:off x="1" y="177075"/>
            <a:ext cx="9143987" cy="715580"/>
          </a:xfrm>
          <a:prstGeom prst="rect">
            <a:avLst/>
          </a:prstGeom>
          <a:solidFill>
            <a:srgbClr val="1D3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cxnSp>
        <p:nvCxnSpPr>
          <p:cNvPr id="5" name="Прямая соединительная линия 4">
            <a:extLst>
              <a:ext uri="{FF2B5EF4-FFF2-40B4-BE49-F238E27FC236}">
                <a16:creationId xmlns:a16="http://schemas.microsoft.com/office/drawing/2014/main" id="{BE09A521-F48B-F725-09EE-E2D204A34EFB}"/>
              </a:ext>
            </a:extLst>
          </p:cNvPr>
          <p:cNvCxnSpPr>
            <a:cxnSpLocks/>
          </p:cNvCxnSpPr>
          <p:nvPr userDrawn="1"/>
        </p:nvCxnSpPr>
        <p:spPr bwMode="auto">
          <a:xfrm>
            <a:off x="1661801" y="314145"/>
            <a:ext cx="0" cy="460249"/>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7" name="Рисунок 6"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9B9885CB-DEA8-87EB-BE60-0B649BEACA5B}"/>
              </a:ext>
            </a:extLst>
          </p:cNvPr>
          <p:cNvPicPr>
            <a:picLocks noChangeAspect="1"/>
          </p:cNvPicPr>
          <p:nvPr userDrawn="1"/>
        </p:nvPicPr>
        <p:blipFill>
          <a:blip r:embed="rId2"/>
          <a:srcRect l="-3" r="-4085"/>
          <a:stretch/>
        </p:blipFill>
        <p:spPr bwMode="auto">
          <a:xfrm>
            <a:off x="240702" y="369667"/>
            <a:ext cx="1414728" cy="349203"/>
          </a:xfrm>
          <a:prstGeom prst="rect">
            <a:avLst/>
          </a:prstGeom>
        </p:spPr>
      </p:pic>
      <p:pic>
        <p:nvPicPr>
          <p:cNvPr id="8" name="Рисунок 7" descr="Изображение выглядит как снимок экрана, Графика, графический дизайн, искусство&#10;&#10;Контент, сгенерированный ИИ, может содержать ошибки.">
            <a:extLst>
              <a:ext uri="{FF2B5EF4-FFF2-40B4-BE49-F238E27FC236}">
                <a16:creationId xmlns:a16="http://schemas.microsoft.com/office/drawing/2014/main" id="{A19BDF96-499B-6C29-1353-40AD0FE14908}"/>
              </a:ext>
            </a:extLst>
          </p:cNvPr>
          <p:cNvPicPr>
            <a:picLocks noChangeAspect="1"/>
          </p:cNvPicPr>
          <p:nvPr userDrawn="1"/>
        </p:nvPicPr>
        <p:blipFill>
          <a:blip r:embed="rId3"/>
          <a:stretch>
            <a:fillRect/>
          </a:stretch>
        </p:blipFill>
        <p:spPr bwMode="auto">
          <a:xfrm rot="5400000">
            <a:off x="7953728" y="-297617"/>
            <a:ext cx="715580" cy="1664963"/>
          </a:xfrm>
          <a:prstGeom prst="rect">
            <a:avLst/>
          </a:prstGeom>
        </p:spPr>
      </p:pic>
      <p:sp>
        <p:nvSpPr>
          <p:cNvPr id="18"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114297" lvl="0" indent="0">
              <a:spcBef>
                <a:spcPts val="0"/>
              </a:spcBef>
              <a:spcAft>
                <a:spcPts val="0"/>
              </a:spcAft>
              <a:buSzPts val="1800"/>
              <a:buNone/>
              <a:defRPr sz="1400"/>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sp>
        <p:nvSpPr>
          <p:cNvPr id="11" name="Текст 10">
            <a:extLst>
              <a:ext uri="{FF2B5EF4-FFF2-40B4-BE49-F238E27FC236}">
                <a16:creationId xmlns:a16="http://schemas.microsoft.com/office/drawing/2014/main" id="{DDF8033F-2108-76DC-3D29-7C08ED120B8B}"/>
              </a:ext>
            </a:extLst>
          </p:cNvPr>
          <p:cNvSpPr>
            <a:spLocks noGrp="1"/>
          </p:cNvSpPr>
          <p:nvPr>
            <p:ph type="body" sz="quarter" idx="13"/>
          </p:nvPr>
        </p:nvSpPr>
        <p:spPr>
          <a:xfrm>
            <a:off x="1668173" y="259311"/>
            <a:ext cx="5724361" cy="569913"/>
          </a:xfrm>
        </p:spPr>
        <p:txBody>
          <a:bodyPr anchor="ctr"/>
          <a:lstStyle>
            <a:lvl1pPr marL="0" indent="0">
              <a:lnSpc>
                <a:spcPct val="100000"/>
              </a:lnSpc>
              <a:buNone/>
              <a:defRPr>
                <a:solidFill>
                  <a:schemeClr val="bg1"/>
                </a:solidFill>
              </a:defRPr>
            </a:lvl1pPr>
          </a:lstStyle>
          <a:p>
            <a:pPr lvl="0"/>
            <a:r>
              <a:rPr lang="ru-RU" dirty="0"/>
              <a:t>Образец текст</a:t>
            </a:r>
          </a:p>
        </p:txBody>
      </p:sp>
    </p:spTree>
    <p:extLst>
      <p:ext uri="{BB962C8B-B14F-4D97-AF65-F5344CB8AC3E}">
        <p14:creationId xmlns:p14="http://schemas.microsoft.com/office/powerpoint/2010/main" val="41459350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474612" y="284729"/>
            <a:ext cx="6568400" cy="430277"/>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1600"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114297" lvl="0" indent="0">
              <a:spcBef>
                <a:spcPts val="0"/>
              </a:spcBef>
              <a:spcAft>
                <a:spcPts val="0"/>
              </a:spcAft>
              <a:buSzPts val="1800"/>
              <a:buNone/>
              <a:defRPr sz="1400"/>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7452200" y="353382"/>
            <a:ext cx="1359197" cy="316849"/>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7178106" y="260690"/>
            <a:ext cx="0" cy="494196"/>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606380" y="708761"/>
            <a:ext cx="3336142" cy="9224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343535"/>
            <a:ext cx="474612" cy="380560"/>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4496469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PhAnim="0" matchingName="Title and body" type="tx" preserve="1" userDrawn="1">
  <p:cSld name="1_Title and body">
    <p:spTree>
      <p:nvGrpSpPr>
        <p:cNvPr id="1" name=""/>
        <p:cNvGrpSpPr/>
        <p:nvPr/>
      </p:nvGrpSpPr>
      <p:grpSpPr bwMode="auto">
        <a:xfrm>
          <a:off x="0" y="0"/>
          <a:ext cx="0" cy="0"/>
          <a:chOff x="0" y="0"/>
          <a:chExt cx="0" cy="0"/>
        </a:xfrm>
      </p:grpSpPr>
      <p:sp>
        <p:nvSpPr>
          <p:cNvPr id="17" name="Google Shape;17;p4"/>
          <p:cNvSpPr txBox="1">
            <a:spLocks noGrp="1"/>
          </p:cNvSpPr>
          <p:nvPr>
            <p:ph type="title"/>
          </p:nvPr>
        </p:nvSpPr>
        <p:spPr bwMode="auto">
          <a:xfrm>
            <a:off x="474612" y="284729"/>
            <a:ext cx="6568400" cy="430277"/>
          </a:xfrm>
          <a:prstGeom prst="rect">
            <a:avLst/>
          </a:prstGeom>
        </p:spPr>
        <p:txBody>
          <a:bodyPr spcFirstLastPara="1" wrap="square" lIns="91425" tIns="91425" rIns="91425" bIns="91425" anchor="ctr" anchorCtr="0">
            <a:normAutofit/>
          </a:bodyPr>
          <a:lstStyle>
            <a:lvl1pPr lvl="0">
              <a:spcBef>
                <a:spcPts val="0"/>
              </a:spcBef>
              <a:spcAft>
                <a:spcPts val="0"/>
              </a:spcAft>
              <a:buSzPts val="2800"/>
              <a:buNone/>
              <a:defRPr sz="1600" cap="all" baseline="0">
                <a:solidFill>
                  <a:srgbClr val="415B77"/>
                </a:solidFill>
                <a:latin typeface="+mn-lt"/>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pPr>
              <a:defRPr/>
            </a:pPr>
            <a:endParaRPr dirty="0"/>
          </a:p>
        </p:txBody>
      </p:sp>
      <p:sp>
        <p:nvSpPr>
          <p:cNvPr id="18" name="Google Shape;18;p4"/>
          <p:cNvSpPr txBox="1">
            <a:spLocks noGrp="1"/>
          </p:cNvSpPr>
          <p:nvPr>
            <p:ph type="body" idx="1"/>
          </p:nvPr>
        </p:nvSpPr>
        <p:spPr bwMode="auto">
          <a:xfrm>
            <a:off x="311700" y="1152475"/>
            <a:ext cx="8520600" cy="3416400"/>
          </a:xfrm>
          <a:prstGeom prst="rect">
            <a:avLst/>
          </a:prstGeom>
        </p:spPr>
        <p:txBody>
          <a:bodyPr spcFirstLastPara="1" wrap="square" lIns="91425" tIns="91425" rIns="91425" bIns="91425" anchor="t" anchorCtr="0">
            <a:normAutofit/>
          </a:bodyPr>
          <a:lstStyle>
            <a:lvl1pPr marL="114297" lvl="0" indent="0">
              <a:spcBef>
                <a:spcPts val="0"/>
              </a:spcBef>
              <a:spcAft>
                <a:spcPts val="0"/>
              </a:spcAft>
              <a:buSzPts val="1800"/>
              <a:buNone/>
              <a:defRPr sz="1400"/>
            </a:lvl1pPr>
            <a:lvl2pPr marL="914378" lvl="1" indent="-317492">
              <a:spcBef>
                <a:spcPts val="0"/>
              </a:spcBef>
              <a:spcAft>
                <a:spcPts val="0"/>
              </a:spcAft>
              <a:buSzPts val="1400"/>
              <a:buChar char="○"/>
              <a:defRPr/>
            </a:lvl2pPr>
            <a:lvl3pPr marL="1371566" lvl="2" indent="-317492">
              <a:spcBef>
                <a:spcPts val="0"/>
              </a:spcBef>
              <a:spcAft>
                <a:spcPts val="0"/>
              </a:spcAft>
              <a:buSzPts val="1400"/>
              <a:buChar char="■"/>
              <a:defRPr/>
            </a:lvl3pPr>
            <a:lvl4pPr marL="1828754" lvl="3" indent="-317492">
              <a:spcBef>
                <a:spcPts val="0"/>
              </a:spcBef>
              <a:spcAft>
                <a:spcPts val="0"/>
              </a:spcAft>
              <a:buSzPts val="1400"/>
              <a:buChar char="●"/>
              <a:defRPr/>
            </a:lvl4pPr>
            <a:lvl5pPr marL="2285943" lvl="4" indent="-317492">
              <a:spcBef>
                <a:spcPts val="0"/>
              </a:spcBef>
              <a:spcAft>
                <a:spcPts val="0"/>
              </a:spcAft>
              <a:buSzPts val="1400"/>
              <a:buChar char="○"/>
              <a:defRPr/>
            </a:lvl5pPr>
            <a:lvl6pPr marL="2743132" lvl="5" indent="-317492">
              <a:spcBef>
                <a:spcPts val="0"/>
              </a:spcBef>
              <a:spcAft>
                <a:spcPts val="0"/>
              </a:spcAft>
              <a:buSzPts val="1400"/>
              <a:buChar char="■"/>
              <a:defRPr/>
            </a:lvl6pPr>
            <a:lvl7pPr marL="3200320" lvl="6" indent="-317492">
              <a:spcBef>
                <a:spcPts val="0"/>
              </a:spcBef>
              <a:spcAft>
                <a:spcPts val="0"/>
              </a:spcAft>
              <a:buSzPts val="1400"/>
              <a:buChar char="●"/>
              <a:defRPr/>
            </a:lvl7pPr>
            <a:lvl8pPr marL="3657509" lvl="7" indent="-317492">
              <a:spcBef>
                <a:spcPts val="0"/>
              </a:spcBef>
              <a:spcAft>
                <a:spcPts val="0"/>
              </a:spcAft>
              <a:buSzPts val="1400"/>
              <a:buChar char="○"/>
              <a:defRPr/>
            </a:lvl8pPr>
            <a:lvl9pPr marL="4114697" lvl="8" indent="-317492">
              <a:spcBef>
                <a:spcPts val="0"/>
              </a:spcBef>
              <a:spcAft>
                <a:spcPts val="0"/>
              </a:spcAft>
              <a:buSzPts val="1400"/>
              <a:buChar char="■"/>
              <a:defRPr/>
            </a:lvl9pPr>
          </a:lstStyle>
          <a:p>
            <a:pPr>
              <a:defRPr/>
            </a:pPr>
            <a:endParaRPr dirty="0"/>
          </a:p>
        </p:txBody>
      </p:sp>
      <p:sp>
        <p:nvSpPr>
          <p:cNvPr id="19" name="Google Shape;19;p4"/>
          <p:cNvSpPr txBox="1">
            <a:spLocks noGrp="1"/>
          </p:cNvSpPr>
          <p:nvPr>
            <p:ph type="sldNum" idx="12"/>
          </p:nvPr>
        </p:nvSpPr>
        <p:spPr bwMode="auto">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defRPr/>
            </a:pPr>
            <a:fld id="{00000000-1234-1234-1234-123412341234}" type="slidenum">
              <a:rPr lang="ru"/>
              <a:pPr>
                <a:defRPr/>
              </a:pPr>
              <a:t>‹#›</a:t>
            </a:fld>
            <a:endParaRPr lang="ru"/>
          </a:p>
        </p:txBody>
      </p:sp>
      <p:pic>
        <p:nvPicPr>
          <p:cNvPr id="2" name="Рисунок 1" descr="Изображение выглядит как Графика, Шрифт, снимок экрана, графический дизайн&#10;&#10;Контент, сгенерированный ИИ, может содержать ошибки.">
            <a:extLst>
              <a:ext uri="{FF2B5EF4-FFF2-40B4-BE49-F238E27FC236}">
                <a16:creationId xmlns:a16="http://schemas.microsoft.com/office/drawing/2014/main" id="{B111EBC8-B90C-FB0E-9095-2FD3F6B19372}"/>
              </a:ext>
            </a:extLst>
          </p:cNvPr>
          <p:cNvPicPr>
            <a:picLocks noChangeAspect="1"/>
          </p:cNvPicPr>
          <p:nvPr userDrawn="1"/>
        </p:nvPicPr>
        <p:blipFill>
          <a:blip r:embed="rId2"/>
          <a:stretch>
            <a:fillRect/>
          </a:stretch>
        </p:blipFill>
        <p:spPr>
          <a:xfrm>
            <a:off x="7452200" y="353382"/>
            <a:ext cx="1359197" cy="316849"/>
          </a:xfrm>
          <a:prstGeom prst="rect">
            <a:avLst/>
          </a:prstGeom>
        </p:spPr>
      </p:pic>
      <p:cxnSp>
        <p:nvCxnSpPr>
          <p:cNvPr id="59" name="Прямая соединительная линия 58">
            <a:extLst>
              <a:ext uri="{FF2B5EF4-FFF2-40B4-BE49-F238E27FC236}">
                <a16:creationId xmlns:a16="http://schemas.microsoft.com/office/drawing/2014/main" id="{892FFE87-84FB-1D0C-85EA-3D8FAB883FA8}"/>
              </a:ext>
            </a:extLst>
          </p:cNvPr>
          <p:cNvCxnSpPr>
            <a:cxnSpLocks/>
          </p:cNvCxnSpPr>
          <p:nvPr userDrawn="1"/>
        </p:nvCxnSpPr>
        <p:spPr bwMode="auto">
          <a:xfrm>
            <a:off x="7178106" y="260690"/>
            <a:ext cx="0" cy="494196"/>
          </a:xfrm>
          <a:prstGeom prst="line">
            <a:avLst/>
          </a:prstGeom>
          <a:ln w="12700">
            <a:solidFill>
              <a:srgbClr val="697A96"/>
            </a:solidFill>
          </a:ln>
        </p:spPr>
        <p:style>
          <a:lnRef idx="1">
            <a:schemeClr val="accent1"/>
          </a:lnRef>
          <a:fillRef idx="0">
            <a:schemeClr val="accent1"/>
          </a:fillRef>
          <a:effectRef idx="0">
            <a:schemeClr val="accent1"/>
          </a:effectRef>
          <a:fontRef idx="minor">
            <a:schemeClr val="tx1"/>
          </a:fontRef>
        </p:style>
      </p:cxnSp>
      <p:grpSp>
        <p:nvGrpSpPr>
          <p:cNvPr id="196" name="Группа 195">
            <a:extLst>
              <a:ext uri="{FF2B5EF4-FFF2-40B4-BE49-F238E27FC236}">
                <a16:creationId xmlns:a16="http://schemas.microsoft.com/office/drawing/2014/main" id="{E402CF5F-3115-C864-8735-9CA54235346B}"/>
              </a:ext>
            </a:extLst>
          </p:cNvPr>
          <p:cNvGrpSpPr/>
          <p:nvPr userDrawn="1"/>
        </p:nvGrpSpPr>
        <p:grpSpPr>
          <a:xfrm flipH="1">
            <a:off x="606380" y="708761"/>
            <a:ext cx="3336142" cy="92249"/>
            <a:chOff x="1125606" y="603315"/>
            <a:chExt cx="1911723" cy="0"/>
          </a:xfrm>
        </p:grpSpPr>
        <p:cxnSp>
          <p:nvCxnSpPr>
            <p:cNvPr id="197" name="Прямая соединительная линия 196">
              <a:extLst>
                <a:ext uri="{FF2B5EF4-FFF2-40B4-BE49-F238E27FC236}">
                  <a16:creationId xmlns:a16="http://schemas.microsoft.com/office/drawing/2014/main" id="{7ECD95B1-D07E-D92F-ADC6-A86FF886895D}"/>
                </a:ext>
              </a:extLst>
            </p:cNvPr>
            <p:cNvCxnSpPr>
              <a:cxnSpLocks/>
            </p:cNvCxnSpPr>
            <p:nvPr/>
          </p:nvCxnSpPr>
          <p:spPr>
            <a:xfrm>
              <a:off x="1125606" y="603315"/>
              <a:ext cx="1055262" cy="0"/>
            </a:xfrm>
            <a:prstGeom prst="line">
              <a:avLst/>
            </a:prstGeom>
            <a:ln w="28575">
              <a:solidFill>
                <a:srgbClr val="98A8BA"/>
              </a:solidFill>
            </a:ln>
          </p:spPr>
          <p:style>
            <a:lnRef idx="1">
              <a:schemeClr val="accent1"/>
            </a:lnRef>
            <a:fillRef idx="0">
              <a:schemeClr val="accent1"/>
            </a:fillRef>
            <a:effectRef idx="0">
              <a:schemeClr val="accent1"/>
            </a:effectRef>
            <a:fontRef idx="minor">
              <a:schemeClr val="tx1"/>
            </a:fontRef>
          </p:style>
        </p:cxnSp>
        <p:cxnSp>
          <p:nvCxnSpPr>
            <p:cNvPr id="198" name="Прямая соединительная линия 197">
              <a:extLst>
                <a:ext uri="{FF2B5EF4-FFF2-40B4-BE49-F238E27FC236}">
                  <a16:creationId xmlns:a16="http://schemas.microsoft.com/office/drawing/2014/main" id="{57E2F6E8-91B4-DCFD-54DE-BBCDAA66D8F8}"/>
                </a:ext>
              </a:extLst>
            </p:cNvPr>
            <p:cNvCxnSpPr>
              <a:cxnSpLocks/>
            </p:cNvCxnSpPr>
            <p:nvPr/>
          </p:nvCxnSpPr>
          <p:spPr>
            <a:xfrm>
              <a:off x="2253425" y="603315"/>
              <a:ext cx="402611"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99" name="Прямая соединительная линия 198">
              <a:extLst>
                <a:ext uri="{FF2B5EF4-FFF2-40B4-BE49-F238E27FC236}">
                  <a16:creationId xmlns:a16="http://schemas.microsoft.com/office/drawing/2014/main" id="{E3F02597-F662-EAC7-D052-B51871523938}"/>
                </a:ext>
              </a:extLst>
            </p:cNvPr>
            <p:cNvCxnSpPr>
              <a:cxnSpLocks/>
            </p:cNvCxnSpPr>
            <p:nvPr/>
          </p:nvCxnSpPr>
          <p:spPr>
            <a:xfrm flipV="1">
              <a:off x="2736485" y="603315"/>
              <a:ext cx="300844" cy="0"/>
            </a:xfrm>
            <a:prstGeom prst="line">
              <a:avLst/>
            </a:prstGeom>
            <a:ln w="28575">
              <a:solidFill>
                <a:schemeClr val="accent4">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 name="Прямоугольник 3">
            <a:extLst>
              <a:ext uri="{FF2B5EF4-FFF2-40B4-BE49-F238E27FC236}">
                <a16:creationId xmlns:a16="http://schemas.microsoft.com/office/drawing/2014/main" id="{27D400BB-7D09-EFD4-F2AE-553C8B504FCC}"/>
              </a:ext>
            </a:extLst>
          </p:cNvPr>
          <p:cNvSpPr/>
          <p:nvPr userDrawn="1"/>
        </p:nvSpPr>
        <p:spPr>
          <a:xfrm>
            <a:off x="0" y="343535"/>
            <a:ext cx="474612" cy="380560"/>
          </a:xfrm>
          <a:prstGeom prst="rect">
            <a:avLst/>
          </a:prstGeom>
          <a:solidFill>
            <a:srgbClr val="95A1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5" name="Рисунок 4">
            <a:extLst>
              <a:ext uri="{FF2B5EF4-FFF2-40B4-BE49-F238E27FC236}">
                <a16:creationId xmlns:a16="http://schemas.microsoft.com/office/drawing/2014/main" id="{25C02912-501C-6FFD-E02D-4DB500DD18CF}"/>
              </a:ext>
            </a:extLst>
          </p:cNvPr>
          <p:cNvPicPr>
            <a:picLocks noChangeAspect="1"/>
          </p:cNvPicPr>
          <p:nvPr userDrawn="1"/>
        </p:nvPicPr>
        <p:blipFill>
          <a:blip r:embed="rId3"/>
          <a:stretch>
            <a:fillRect/>
          </a:stretch>
        </p:blipFill>
        <p:spPr>
          <a:xfrm>
            <a:off x="-444501" y="2100672"/>
            <a:ext cx="3466255" cy="3513079"/>
          </a:xfrm>
          <a:prstGeom prst="rect">
            <a:avLst/>
          </a:prstGeom>
        </p:spPr>
      </p:pic>
    </p:spTree>
    <p:extLst>
      <p:ext uri="{BB962C8B-B14F-4D97-AF65-F5344CB8AC3E}">
        <p14:creationId xmlns:p14="http://schemas.microsoft.com/office/powerpoint/2010/main" val="194321170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
        <p:cNvGrpSpPr/>
        <p:nvPr/>
      </p:nvGrpSpPr>
      <p:grpSpPr bwMode="auto">
        <a:xfrm>
          <a:off x="0" y="0"/>
          <a:ext cx="0" cy="0"/>
          <a:chOff x="0" y="0"/>
          <a:chExt cx="0" cy="0"/>
        </a:xfrm>
      </p:grpSpPr>
      <p:sp>
        <p:nvSpPr>
          <p:cNvPr id="6" name="Google Shape;6;p1"/>
          <p:cNvSpPr txBox="1">
            <a:spLocks noGrp="1"/>
          </p:cNvSpPr>
          <p:nvPr>
            <p:ph type="title"/>
          </p:nvPr>
        </p:nvSpPr>
        <p:spPr bwMode="auto">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pPr>
              <a:defRPr/>
            </a:pPr>
            <a:endParaRPr/>
          </a:p>
        </p:txBody>
      </p:sp>
      <p:sp>
        <p:nvSpPr>
          <p:cNvPr id="7" name="Google Shape;7;p1"/>
          <p:cNvSpPr txBox="1">
            <a:spLocks noGrp="1"/>
          </p:cNvSpPr>
          <p:nvPr>
            <p:ph type="body" idx="1"/>
          </p:nvPr>
        </p:nvSpPr>
        <p:spPr bwMode="auto">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4999"/>
              </a:lnSpc>
              <a:spcBef>
                <a:spcPts val="0"/>
              </a:spcBef>
              <a:spcAft>
                <a:spcPts val="0"/>
              </a:spcAft>
              <a:buClr>
                <a:schemeClr val="dk2"/>
              </a:buClr>
              <a:buSzPts val="1800"/>
              <a:buChar char="●"/>
              <a:defRPr sz="1800">
                <a:solidFill>
                  <a:schemeClr val="dk2"/>
                </a:solidFill>
              </a:defRPr>
            </a:lvl1pPr>
            <a:lvl2pPr marL="914400" lvl="1" indent="-317500">
              <a:lnSpc>
                <a:spcPct val="114999"/>
              </a:lnSpc>
              <a:spcBef>
                <a:spcPts val="0"/>
              </a:spcBef>
              <a:spcAft>
                <a:spcPts val="0"/>
              </a:spcAft>
              <a:buClr>
                <a:schemeClr val="dk2"/>
              </a:buClr>
              <a:buSzPts val="1400"/>
              <a:buChar char="○"/>
              <a:defRPr>
                <a:solidFill>
                  <a:schemeClr val="dk2"/>
                </a:solidFill>
              </a:defRPr>
            </a:lvl2pPr>
            <a:lvl3pPr marL="1371600" lvl="2" indent="-317500">
              <a:lnSpc>
                <a:spcPct val="114999"/>
              </a:lnSpc>
              <a:spcBef>
                <a:spcPts val="0"/>
              </a:spcBef>
              <a:spcAft>
                <a:spcPts val="0"/>
              </a:spcAft>
              <a:buClr>
                <a:schemeClr val="dk2"/>
              </a:buClr>
              <a:buSzPts val="1400"/>
              <a:buChar char="■"/>
              <a:defRPr>
                <a:solidFill>
                  <a:schemeClr val="dk2"/>
                </a:solidFill>
              </a:defRPr>
            </a:lvl3pPr>
            <a:lvl4pPr marL="1828800" lvl="3" indent="-317500">
              <a:lnSpc>
                <a:spcPct val="114999"/>
              </a:lnSpc>
              <a:spcBef>
                <a:spcPts val="0"/>
              </a:spcBef>
              <a:spcAft>
                <a:spcPts val="0"/>
              </a:spcAft>
              <a:buClr>
                <a:schemeClr val="dk2"/>
              </a:buClr>
              <a:buSzPts val="1400"/>
              <a:buChar char="●"/>
              <a:defRPr>
                <a:solidFill>
                  <a:schemeClr val="dk2"/>
                </a:solidFill>
              </a:defRPr>
            </a:lvl4pPr>
            <a:lvl5pPr marL="2286000" lvl="4" indent="-317500">
              <a:lnSpc>
                <a:spcPct val="114999"/>
              </a:lnSpc>
              <a:spcBef>
                <a:spcPts val="0"/>
              </a:spcBef>
              <a:spcAft>
                <a:spcPts val="0"/>
              </a:spcAft>
              <a:buClr>
                <a:schemeClr val="dk2"/>
              </a:buClr>
              <a:buSzPts val="1400"/>
              <a:buChar char="○"/>
              <a:defRPr>
                <a:solidFill>
                  <a:schemeClr val="dk2"/>
                </a:solidFill>
              </a:defRPr>
            </a:lvl5pPr>
            <a:lvl6pPr marL="2743200" lvl="5" indent="-317500">
              <a:lnSpc>
                <a:spcPct val="114999"/>
              </a:lnSpc>
              <a:spcBef>
                <a:spcPts val="0"/>
              </a:spcBef>
              <a:spcAft>
                <a:spcPts val="0"/>
              </a:spcAft>
              <a:buClr>
                <a:schemeClr val="dk2"/>
              </a:buClr>
              <a:buSzPts val="1400"/>
              <a:buChar char="■"/>
              <a:defRPr>
                <a:solidFill>
                  <a:schemeClr val="dk2"/>
                </a:solidFill>
              </a:defRPr>
            </a:lvl6pPr>
            <a:lvl7pPr marL="3200400" lvl="6" indent="-317500">
              <a:lnSpc>
                <a:spcPct val="114999"/>
              </a:lnSpc>
              <a:spcBef>
                <a:spcPts val="0"/>
              </a:spcBef>
              <a:spcAft>
                <a:spcPts val="0"/>
              </a:spcAft>
              <a:buClr>
                <a:schemeClr val="dk2"/>
              </a:buClr>
              <a:buSzPts val="1400"/>
              <a:buChar char="●"/>
              <a:defRPr>
                <a:solidFill>
                  <a:schemeClr val="dk2"/>
                </a:solidFill>
              </a:defRPr>
            </a:lvl7pPr>
            <a:lvl8pPr marL="3657600" lvl="7" indent="-317500">
              <a:lnSpc>
                <a:spcPct val="114999"/>
              </a:lnSpc>
              <a:spcBef>
                <a:spcPts val="0"/>
              </a:spcBef>
              <a:spcAft>
                <a:spcPts val="0"/>
              </a:spcAft>
              <a:buClr>
                <a:schemeClr val="dk2"/>
              </a:buClr>
              <a:buSzPts val="1400"/>
              <a:buChar char="○"/>
              <a:defRPr>
                <a:solidFill>
                  <a:schemeClr val="dk2"/>
                </a:solidFill>
              </a:defRPr>
            </a:lvl8pPr>
            <a:lvl9pPr marL="4114800" lvl="8" indent="-317500">
              <a:lnSpc>
                <a:spcPct val="114999"/>
              </a:lnSpc>
              <a:spcBef>
                <a:spcPts val="0"/>
              </a:spcBef>
              <a:spcAft>
                <a:spcPts val="0"/>
              </a:spcAft>
              <a:buClr>
                <a:schemeClr val="dk2"/>
              </a:buClr>
              <a:buSzPts val="1400"/>
              <a:buChar char="■"/>
              <a:defRPr>
                <a:solidFill>
                  <a:schemeClr val="dk2"/>
                </a:solidFill>
              </a:defRPr>
            </a:lvl9pPr>
          </a:lstStyle>
          <a:p>
            <a:pPr>
              <a:defRPr/>
            </a:pPr>
            <a:endParaRPr/>
          </a:p>
        </p:txBody>
      </p:sp>
      <p:sp>
        <p:nvSpPr>
          <p:cNvPr id="8" name="Google Shape;8;p1"/>
          <p:cNvSpPr txBox="1">
            <a:spLocks noGrp="1"/>
          </p:cNvSpPr>
          <p:nvPr>
            <p:ph type="sldNum" idx="12"/>
          </p:nvPr>
        </p:nvSpPr>
        <p:spPr bwMode="auto">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a:spcBef>
                <a:spcPts val="0"/>
              </a:spcBef>
              <a:spcAft>
                <a:spcPts val="0"/>
              </a:spcAft>
              <a:buNone/>
              <a:defRPr/>
            </a:pPr>
            <a:fld id="{00000000-1234-1234-1234-123412341234}" type="slidenum">
              <a:rPr lang="ru"/>
              <a:pPr marL="0" lvl="0" indent="0" algn="r">
                <a:spcBef>
                  <a:spcPts val="0"/>
                </a:spcBef>
                <a:spcAft>
                  <a:spcPts val="0"/>
                </a:spcAft>
                <a:buNone/>
                <a:defRPr/>
              </a:pPr>
              <a:t>‹#›</a:t>
            </a:fld>
            <a:endParaRPr/>
          </a:p>
        </p:txBody>
      </p:sp>
    </p:spTree>
  </p:cSld>
  <p:clrMap bg1="lt1" tx1="dk1" bg2="dk2" tx2="lt2" accent1="accent1" accent2="accent2" accent3="accent3" accent4="accent4" accent5="accent5" accent6="accent6" hlink="hlink" folHlink="folHlink"/>
  <p:sldLayoutIdLst>
    <p:sldLayoutId id="2147483652" r:id="rId1"/>
    <p:sldLayoutId id="2147483662" r:id="rId2"/>
    <p:sldLayoutId id="2147483665" r:id="rId3"/>
    <p:sldLayoutId id="2147483657" r:id="rId4"/>
    <p:sldLayoutId id="2147483664" r:id="rId5"/>
    <p:sldLayoutId id="2147483661" r:id="rId6"/>
    <p:sldLayoutId id="2147483666" r:id="rId7"/>
  </p:sldLayoutIdLst>
  <p:hf sldNum="0" hdr="0" ftr="0" dt="0"/>
  <p:txStyles>
    <p:title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titleStyle>
    <p:body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bodyStyle>
    <p:otherStyle>
      <a:defPPr marR="0" lvl="0" algn="l">
        <a:lnSpc>
          <a:spcPct val="100000"/>
        </a:lnSpc>
        <a:spcBef>
          <a:spcPts val="0"/>
        </a:spcBef>
        <a:spcAft>
          <a:spcPts val="0"/>
        </a:spcAft>
      </a:defPPr>
      <a:lvl1pPr marR="0" lvl="0"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1pPr>
      <a:lvl2pPr marR="0" lvl="1"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2pPr>
      <a:lvl3pPr marR="0" lvl="2"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3pPr>
      <a:lvl4pPr marR="0" lvl="3"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4pPr>
      <a:lvl5pPr marR="0" lvl="4"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5pPr>
      <a:lvl6pPr marR="0" lvl="5"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6pPr>
      <a:lvl7pPr marR="0" lvl="6"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7pPr>
      <a:lvl8pPr marR="0" lvl="7"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8pPr>
      <a:lvl9pPr marR="0" lvl="8" algn="l">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hyperlink" Target="mailto:gavrilova_mm@school-president.ru" TargetMode="Externa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0" name="Прямоугольник 49"/>
          <p:cNvSpPr/>
          <p:nvPr/>
        </p:nvSpPr>
        <p:spPr bwMode="auto">
          <a:xfrm rot="10800000">
            <a:off x="5502467" y="1288"/>
            <a:ext cx="573213" cy="5142212"/>
          </a:xfrm>
          <a:prstGeom prst="rect">
            <a:avLst/>
          </a:prstGeom>
          <a:gradFill>
            <a:gsLst>
              <a:gs pos="45000">
                <a:srgbClr val="1D3252">
                  <a:alpha val="0"/>
                </a:srgbClr>
              </a:gs>
              <a:gs pos="100000">
                <a:srgbClr val="1D3252"/>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800"/>
          </a:p>
        </p:txBody>
      </p:sp>
      <p:sp>
        <p:nvSpPr>
          <p:cNvPr id="27" name="Прямоугольник 26"/>
          <p:cNvSpPr/>
          <p:nvPr/>
        </p:nvSpPr>
        <p:spPr bwMode="auto">
          <a:xfrm>
            <a:off x="5540057" y="0"/>
            <a:ext cx="175800" cy="5143500"/>
          </a:xfrm>
          <a:prstGeom prst="rect">
            <a:avLst/>
          </a:prstGeom>
          <a:solidFill>
            <a:srgbClr val="11ACB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ru-RU" sz="1050"/>
          </a:p>
        </p:txBody>
      </p:sp>
      <p:cxnSp>
        <p:nvCxnSpPr>
          <p:cNvPr id="18" name="Прямая соединительная линия 17"/>
          <p:cNvCxnSpPr>
            <a:cxnSpLocks/>
          </p:cNvCxnSpPr>
          <p:nvPr/>
        </p:nvCxnSpPr>
        <p:spPr bwMode="auto">
          <a:xfrm>
            <a:off x="618401" y="2057400"/>
            <a:ext cx="0" cy="144054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extBox 1">
            <a:extLst>
              <a:ext uri="{FF2B5EF4-FFF2-40B4-BE49-F238E27FC236}">
                <a16:creationId xmlns:a16="http://schemas.microsoft.com/office/drawing/2014/main" id="{0B3B828A-4E25-5D39-C993-30948485D234}"/>
              </a:ext>
            </a:extLst>
          </p:cNvPr>
          <p:cNvSpPr txBox="1"/>
          <p:nvPr/>
        </p:nvSpPr>
        <p:spPr bwMode="auto">
          <a:xfrm>
            <a:off x="692948" y="2028372"/>
            <a:ext cx="4700010" cy="2062103"/>
          </a:xfrm>
          <a:prstGeom prst="rect">
            <a:avLst/>
          </a:prstGeom>
          <a:noFill/>
        </p:spPr>
        <p:txBody>
          <a:bodyPr wrap="square" rtlCol="0">
            <a:spAutoFit/>
          </a:bodyPr>
          <a:lstStyle/>
          <a:p>
            <a:pPr algn="ctr">
              <a:defRPr/>
            </a:pPr>
            <a:endParaRPr lang="ru-RU" sz="3600" b="1" dirty="0">
              <a:solidFill>
                <a:schemeClr val="bg1"/>
              </a:solidFill>
            </a:endParaRPr>
          </a:p>
          <a:p>
            <a:pPr algn="ctr">
              <a:defRPr/>
            </a:pPr>
            <a:r>
              <a:rPr lang="ru-RU" sz="3600" b="1" dirty="0">
                <a:solidFill>
                  <a:schemeClr val="bg1"/>
                </a:solidFill>
              </a:rPr>
              <a:t>«ВИДЫ ТЕКСТОВ»</a:t>
            </a:r>
          </a:p>
          <a:p>
            <a:pPr>
              <a:defRPr/>
            </a:pPr>
            <a:endParaRPr lang="ru-RU" sz="3600" dirty="0">
              <a:solidFill>
                <a:schemeClr val="bg1"/>
              </a:solidFill>
            </a:endParaRPr>
          </a:p>
          <a:p>
            <a:pPr>
              <a:defRPr/>
            </a:pPr>
            <a:endParaRPr lang="ru-RU" sz="2000" dirty="0">
              <a:solidFill>
                <a:schemeClr val="bg1"/>
              </a:solidFill>
            </a:endParaRPr>
          </a:p>
        </p:txBody>
      </p:sp>
      <p:cxnSp>
        <p:nvCxnSpPr>
          <p:cNvPr id="3" name="Прямая соединительная линия 2">
            <a:extLst>
              <a:ext uri="{FF2B5EF4-FFF2-40B4-BE49-F238E27FC236}">
                <a16:creationId xmlns:a16="http://schemas.microsoft.com/office/drawing/2014/main" id="{9EAE9934-DD5F-DFC0-79BA-010DF0807CFF}"/>
              </a:ext>
            </a:extLst>
          </p:cNvPr>
          <p:cNvCxnSpPr>
            <a:cxnSpLocks/>
          </p:cNvCxnSpPr>
          <p:nvPr/>
        </p:nvCxnSpPr>
        <p:spPr bwMode="auto">
          <a:xfrm>
            <a:off x="618401" y="2057400"/>
            <a:ext cx="0" cy="1953946"/>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4" name="Рисунок 3" descr="Изображение выглядит как Графика, Шрифт, логотип, символ&#10;&#10;Контент, сгенерированный ИИ, может содержать ошибки.">
            <a:extLst>
              <a:ext uri="{FF2B5EF4-FFF2-40B4-BE49-F238E27FC236}">
                <a16:creationId xmlns:a16="http://schemas.microsoft.com/office/drawing/2014/main" id="{EA981C36-85ED-B558-ABDD-917CD397A3D8}"/>
              </a:ext>
            </a:extLst>
          </p:cNvPr>
          <p:cNvPicPr>
            <a:picLocks noChangeAspect="1"/>
          </p:cNvPicPr>
          <p:nvPr/>
        </p:nvPicPr>
        <p:blipFill>
          <a:blip r:embed="rId2"/>
          <a:stretch>
            <a:fillRect/>
          </a:stretch>
        </p:blipFill>
        <p:spPr bwMode="auto">
          <a:xfrm>
            <a:off x="659366" y="732243"/>
            <a:ext cx="2614813" cy="609634"/>
          </a:xfrm>
          <a:prstGeom prst="rect">
            <a:avLst/>
          </a:prstGeom>
        </p:spPr>
      </p:pic>
      <p:sp>
        <p:nvSpPr>
          <p:cNvPr id="5" name="TextBox 4">
            <a:extLst>
              <a:ext uri="{FF2B5EF4-FFF2-40B4-BE49-F238E27FC236}">
                <a16:creationId xmlns:a16="http://schemas.microsoft.com/office/drawing/2014/main" id="{FD840A7F-97FE-18AF-5193-93F77A296AA9}"/>
              </a:ext>
            </a:extLst>
          </p:cNvPr>
          <p:cNvSpPr txBox="1"/>
          <p:nvPr/>
        </p:nvSpPr>
        <p:spPr bwMode="auto">
          <a:xfrm>
            <a:off x="553980" y="1428332"/>
            <a:ext cx="3584636" cy="465127"/>
          </a:xfrm>
          <a:prstGeom prst="rect">
            <a:avLst/>
          </a:prstGeom>
          <a:noFill/>
        </p:spPr>
        <p:txBody>
          <a:bodyPr wrap="none" rtlCol="0">
            <a:spAutoFit/>
          </a:bodyPr>
          <a:lstStyle/>
          <a:p>
            <a:pPr>
              <a:lnSpc>
                <a:spcPct val="115000"/>
              </a:lnSpc>
            </a:pPr>
            <a:r>
              <a:rPr lang="ru-RU" sz="1100" dirty="0">
                <a:solidFill>
                  <a:schemeClr val="bg1"/>
                </a:solidFill>
                <a:effectLst/>
                <a:latin typeface="+mn-lt"/>
                <a:ea typeface="MS Mincho" panose="02020609040205080304" pitchFamily="49" charset="-128"/>
                <a:cs typeface="Times New Roman" panose="02020603050405020304" pitchFamily="18" charset="0"/>
              </a:rPr>
              <a:t>Корпоративный университет развития образования</a:t>
            </a:r>
          </a:p>
          <a:p>
            <a:pPr>
              <a:lnSpc>
                <a:spcPct val="115000"/>
              </a:lnSpc>
            </a:pPr>
            <a:r>
              <a:rPr lang="ru-RU" sz="1100" dirty="0">
                <a:solidFill>
                  <a:schemeClr val="bg1"/>
                </a:solidFill>
                <a:effectLst/>
                <a:latin typeface="+mn-lt"/>
                <a:ea typeface="MS Mincho" panose="02020609040205080304" pitchFamily="49" charset="-128"/>
                <a:cs typeface="Times New Roman" panose="02020603050405020304" pitchFamily="18" charset="0"/>
              </a:rPr>
              <a:t>Московской области (КУРО)</a:t>
            </a:r>
          </a:p>
        </p:txBody>
      </p:sp>
      <p:sp>
        <p:nvSpPr>
          <p:cNvPr id="8" name="TextBox 7">
            <a:extLst>
              <a:ext uri="{FF2B5EF4-FFF2-40B4-BE49-F238E27FC236}">
                <a16:creationId xmlns:a16="http://schemas.microsoft.com/office/drawing/2014/main" id="{AAFD1329-F9B8-E6E9-F200-F0376D3AB0F2}"/>
              </a:ext>
            </a:extLst>
          </p:cNvPr>
          <p:cNvSpPr txBox="1"/>
          <p:nvPr/>
        </p:nvSpPr>
        <p:spPr>
          <a:xfrm>
            <a:off x="2408792" y="3672593"/>
            <a:ext cx="2984166" cy="738664"/>
          </a:xfrm>
          <a:prstGeom prst="rect">
            <a:avLst/>
          </a:prstGeom>
          <a:noFill/>
        </p:spPr>
        <p:txBody>
          <a:bodyPr wrap="square" rtlCol="0">
            <a:spAutoFit/>
          </a:bodyPr>
          <a:lstStyle/>
          <a:p>
            <a:pPr algn="ctr"/>
            <a:r>
              <a:rPr lang="ru-RU" dirty="0">
                <a:solidFill>
                  <a:schemeClr val="bg1"/>
                </a:solidFill>
              </a:rPr>
              <a:t>Гаврилова Марина Михайловна, учитель начальных классов </a:t>
            </a:r>
          </a:p>
          <a:p>
            <a:pPr algn="ctr"/>
            <a:r>
              <a:rPr lang="ru-RU" dirty="0">
                <a:solidFill>
                  <a:schemeClr val="bg1"/>
                </a:solidFill>
              </a:rPr>
              <a:t>АНО «Школа «ПРЕЗИДЕНТ»</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Текст 1"/>
          <p:cNvSpPr>
            <a:spLocks noGrp="1"/>
          </p:cNvSpPr>
          <p:nvPr>
            <p:ph type="body" idx="1"/>
          </p:nvPr>
        </p:nvSpPr>
        <p:spPr/>
        <p:txBody>
          <a:bodyPr>
            <a:normAutofit/>
          </a:bodyPr>
          <a:lstStyle/>
          <a:p>
            <a:pPr algn="ctr"/>
            <a:r>
              <a:rPr lang="ru-RU" sz="6600" b="1" dirty="0"/>
              <a:t>ТЕКСТ</a:t>
            </a:r>
            <a:r>
              <a:rPr lang="ru-RU" sz="1800" dirty="0"/>
              <a:t> </a:t>
            </a:r>
          </a:p>
          <a:p>
            <a:pPr algn="ctr"/>
            <a:endParaRPr lang="ru-RU" sz="2400" dirty="0"/>
          </a:p>
          <a:p>
            <a:pPr algn="ctr"/>
            <a:r>
              <a:rPr lang="ru-RU" sz="2400" dirty="0"/>
              <a:t>происходит от латинского </a:t>
            </a:r>
            <a:r>
              <a:rPr lang="ru-RU" sz="2400" i="1" dirty="0" err="1"/>
              <a:t>textus</a:t>
            </a:r>
            <a:r>
              <a:rPr lang="ru-RU" sz="2400" dirty="0"/>
              <a:t>, что означает «ткань», «сплетение» или «соединение». </a:t>
            </a:r>
            <a:endParaRPr lang="ru-RU" sz="2000" dirty="0"/>
          </a:p>
        </p:txBody>
      </p:sp>
      <p:sp>
        <p:nvSpPr>
          <p:cNvPr id="3" name="Текст 2"/>
          <p:cNvSpPr>
            <a:spLocks noGrp="1"/>
          </p:cNvSpPr>
          <p:nvPr>
            <p:ph type="body" sz="quarter" idx="13"/>
          </p:nvPr>
        </p:nvSpPr>
        <p:spPr/>
        <p:txBody>
          <a:bodyPr/>
          <a:lstStyle/>
          <a:p>
            <a:r>
              <a:rPr lang="ru-RU" b="1" dirty="0"/>
              <a:t>ТЕКСТ. ЧТО ЭТО?</a:t>
            </a:r>
          </a:p>
        </p:txBody>
      </p:sp>
    </p:spTree>
    <p:extLst>
      <p:ext uri="{BB962C8B-B14F-4D97-AF65-F5344CB8AC3E}">
        <p14:creationId xmlns:p14="http://schemas.microsoft.com/office/powerpoint/2010/main" val="37466905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4519248" y="246186"/>
            <a:ext cx="4281854" cy="11254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ТЕКСТ </a:t>
            </a:r>
            <a:r>
              <a:rPr lang="ru-RU" dirty="0"/>
              <a:t>-  всякая записанная речь (литературное произведение, сочинение, документ, а также часть, отрывок из них).</a:t>
            </a:r>
          </a:p>
          <a:p>
            <a:r>
              <a:rPr lang="ru-RU" dirty="0"/>
              <a:t>		</a:t>
            </a:r>
            <a:r>
              <a:rPr lang="ru-RU" i="1" dirty="0"/>
              <a:t>(из словаря Ожегова). </a:t>
            </a:r>
          </a:p>
        </p:txBody>
      </p:sp>
      <p:sp>
        <p:nvSpPr>
          <p:cNvPr id="3" name="Скругленный прямоугольник 2"/>
          <p:cNvSpPr/>
          <p:nvPr/>
        </p:nvSpPr>
        <p:spPr>
          <a:xfrm>
            <a:off x="4569072" y="1743809"/>
            <a:ext cx="4281854" cy="112541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ТЕКСТ </a:t>
            </a:r>
            <a:r>
              <a:rPr lang="ru-RU" dirty="0"/>
              <a:t>- зафиксированная на каком-либо носителе речевое произведение (произведение письменности, печати), состоящее из связанных между собой предложений. 		</a:t>
            </a:r>
            <a:r>
              <a:rPr lang="ru-RU" i="1" dirty="0"/>
              <a:t>(из словаря Кузнецова). </a:t>
            </a:r>
          </a:p>
        </p:txBody>
      </p:sp>
      <p:sp>
        <p:nvSpPr>
          <p:cNvPr id="4" name="Скругленный прямоугольник 3"/>
          <p:cNvSpPr/>
          <p:nvPr/>
        </p:nvSpPr>
        <p:spPr>
          <a:xfrm>
            <a:off x="4592517" y="3182815"/>
            <a:ext cx="4281854" cy="12719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ТЕКСТ </a:t>
            </a:r>
            <a:r>
              <a:rPr lang="ru-RU" dirty="0"/>
              <a:t>- всякая речь, запечатленная в письменности или в памяти, а также написанные или сказанные кем-нибудь слова, которые можно воспроизвести или повторить в том же виде. 	</a:t>
            </a:r>
            <a:r>
              <a:rPr lang="ru-RU" i="1" dirty="0"/>
              <a:t>(из словаря Ушакова). </a:t>
            </a:r>
          </a:p>
        </p:txBody>
      </p:sp>
    </p:spTree>
    <p:extLst>
      <p:ext uri="{BB962C8B-B14F-4D97-AF65-F5344CB8AC3E}">
        <p14:creationId xmlns:p14="http://schemas.microsoft.com/office/powerpoint/2010/main" val="309257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02836" y="349539"/>
            <a:ext cx="1912826" cy="1288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ЕДИНАЯ ТЕМА</a:t>
            </a:r>
            <a:endParaRPr lang="ru-RU" b="1" i="1" dirty="0"/>
          </a:p>
        </p:txBody>
      </p:sp>
      <p:sp>
        <p:nvSpPr>
          <p:cNvPr id="4" name="Скругленный прямоугольник 3"/>
          <p:cNvSpPr/>
          <p:nvPr/>
        </p:nvSpPr>
        <p:spPr>
          <a:xfrm>
            <a:off x="3033346" y="356087"/>
            <a:ext cx="1890345" cy="128807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lumMod val="85000"/>
                    <a:lumOff val="15000"/>
                  </a:schemeClr>
                </a:solidFill>
              </a:rPr>
              <a:t>ОСНОВНАЯ МЫСЛЬ</a:t>
            </a:r>
            <a:endParaRPr lang="ru-RU" b="1" i="1" dirty="0"/>
          </a:p>
        </p:txBody>
      </p:sp>
      <p:sp>
        <p:nvSpPr>
          <p:cNvPr id="5" name="Скругленный прямоугольник 4"/>
          <p:cNvSpPr/>
          <p:nvPr/>
        </p:nvSpPr>
        <p:spPr>
          <a:xfrm>
            <a:off x="302836" y="3670789"/>
            <a:ext cx="2291371" cy="11034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tx1">
                    <a:lumMod val="85000"/>
                    <a:lumOff val="15000"/>
                  </a:schemeClr>
                </a:solidFill>
              </a:rPr>
              <a:t>СВЯЗНОСТЬ</a:t>
            </a:r>
            <a:endParaRPr lang="ru-RU" b="1" i="1" dirty="0">
              <a:solidFill>
                <a:schemeClr val="tx1">
                  <a:lumMod val="85000"/>
                  <a:lumOff val="15000"/>
                </a:schemeClr>
              </a:solidFill>
            </a:endParaRPr>
          </a:p>
        </p:txBody>
      </p:sp>
      <p:sp>
        <p:nvSpPr>
          <p:cNvPr id="6" name="Овал 5"/>
          <p:cNvSpPr/>
          <p:nvPr/>
        </p:nvSpPr>
        <p:spPr>
          <a:xfrm>
            <a:off x="1063371" y="1764268"/>
            <a:ext cx="2915147" cy="15914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800" b="1" dirty="0"/>
              <a:t>ТЕКСТ</a:t>
            </a:r>
          </a:p>
        </p:txBody>
      </p:sp>
      <p:sp>
        <p:nvSpPr>
          <p:cNvPr id="7" name="Стрелка вниз 6"/>
          <p:cNvSpPr/>
          <p:nvPr/>
        </p:nvSpPr>
        <p:spPr>
          <a:xfrm rot="7973223">
            <a:off x="1145925" y="1644255"/>
            <a:ext cx="269627"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rot="13709688">
            <a:off x="3654669" y="1659072"/>
            <a:ext cx="269627" cy="3429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rot="2106250">
            <a:off x="1363293" y="3184226"/>
            <a:ext cx="269627" cy="3429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rot="18998745">
            <a:off x="3507209" y="3145105"/>
            <a:ext cx="269627" cy="3429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кругленный прямоугольник 10"/>
          <p:cNvSpPr/>
          <p:nvPr/>
        </p:nvSpPr>
        <p:spPr>
          <a:xfrm>
            <a:off x="3272601" y="3670788"/>
            <a:ext cx="2291371" cy="110343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solidFill>
                  <a:schemeClr val="bg1"/>
                </a:solidFill>
              </a:rPr>
              <a:t>ЗАКОНЧЕННОСТЬ</a:t>
            </a:r>
            <a:endParaRPr lang="ru-RU" b="1" i="1" dirty="0">
              <a:solidFill>
                <a:schemeClr val="bg1"/>
              </a:solidFill>
            </a:endParaRPr>
          </a:p>
        </p:txBody>
      </p:sp>
    </p:spTree>
    <p:extLst>
      <p:ext uri="{BB962C8B-B14F-4D97-AF65-F5344CB8AC3E}">
        <p14:creationId xmlns:p14="http://schemas.microsoft.com/office/powerpoint/2010/main" val="3141645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267C7F11-E4A2-E523-B019-CBAE6FF063ED}"/>
              </a:ext>
            </a:extLst>
          </p:cNvPr>
          <p:cNvSpPr>
            <a:spLocks noGrp="1"/>
          </p:cNvSpPr>
          <p:nvPr>
            <p:ph type="body" sz="quarter" idx="13"/>
          </p:nvPr>
        </p:nvSpPr>
        <p:spPr>
          <a:xfrm>
            <a:off x="659423" y="259311"/>
            <a:ext cx="7165731" cy="569913"/>
          </a:xfrm>
        </p:spPr>
        <p:txBody>
          <a:bodyPr>
            <a:noAutofit/>
          </a:bodyPr>
          <a:lstStyle/>
          <a:p>
            <a:r>
              <a:rPr lang="ru-RU" sz="1700" b="1" dirty="0"/>
              <a:t>«ТЕМА ТЕКСТА» (по словарю Ожегова)</a:t>
            </a:r>
          </a:p>
        </p:txBody>
      </p:sp>
      <p:sp>
        <p:nvSpPr>
          <p:cNvPr id="2" name="Скругленный прямоугольник 1"/>
          <p:cNvSpPr/>
          <p:nvPr/>
        </p:nvSpPr>
        <p:spPr>
          <a:xfrm>
            <a:off x="659423" y="1503485"/>
            <a:ext cx="7280031" cy="2628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 </a:t>
            </a:r>
          </a:p>
          <a:p>
            <a:pPr algn="ctr"/>
            <a:r>
              <a:rPr lang="ru-RU" sz="3200" b="1" dirty="0"/>
              <a:t>ТЕМА :</a:t>
            </a:r>
          </a:p>
          <a:p>
            <a:pPr algn="ctr"/>
            <a:r>
              <a:rPr lang="ru-RU" sz="2000" b="1" dirty="0"/>
              <a:t> </a:t>
            </a:r>
          </a:p>
          <a:p>
            <a:pPr algn="ctr"/>
            <a:r>
              <a:rPr lang="ru-RU" sz="2000" b="1" i="1" dirty="0"/>
              <a:t>предмет, основное содержание рассуждения, изложения или творчества</a:t>
            </a:r>
          </a:p>
          <a:p>
            <a:pPr algn="ctr"/>
            <a:endParaRPr lang="ru-RU" sz="2000" b="1" i="1" dirty="0"/>
          </a:p>
          <a:p>
            <a:pPr algn="ctr"/>
            <a:endParaRPr lang="ru-RU" sz="2000" b="1" i="1" dirty="0"/>
          </a:p>
        </p:txBody>
      </p:sp>
      <p:sp>
        <p:nvSpPr>
          <p:cNvPr id="3" name="Стрелка вправо 2"/>
          <p:cNvSpPr/>
          <p:nvPr/>
        </p:nvSpPr>
        <p:spPr>
          <a:xfrm>
            <a:off x="2000249" y="3244361"/>
            <a:ext cx="4598377" cy="7825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ОПРЕДЕЛИТЕ ТЕМУ ТЕКСТА</a:t>
            </a:r>
          </a:p>
        </p:txBody>
      </p:sp>
    </p:spTree>
    <p:extLst>
      <p:ext uri="{BB962C8B-B14F-4D97-AF65-F5344CB8AC3E}">
        <p14:creationId xmlns:p14="http://schemas.microsoft.com/office/powerpoint/2010/main" val="434291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267C7F11-E4A2-E523-B019-CBAE6FF063ED}"/>
              </a:ext>
            </a:extLst>
          </p:cNvPr>
          <p:cNvSpPr>
            <a:spLocks noGrp="1"/>
          </p:cNvSpPr>
          <p:nvPr>
            <p:ph type="body" sz="quarter" idx="13"/>
          </p:nvPr>
        </p:nvSpPr>
        <p:spPr>
          <a:xfrm>
            <a:off x="659423" y="259311"/>
            <a:ext cx="7165731" cy="569913"/>
          </a:xfrm>
        </p:spPr>
        <p:txBody>
          <a:bodyPr>
            <a:noAutofit/>
          </a:bodyPr>
          <a:lstStyle/>
          <a:p>
            <a:r>
              <a:rPr lang="ru-RU" sz="1700" b="1" dirty="0"/>
              <a:t>«ТЕМА ТЕКСТА»</a:t>
            </a:r>
          </a:p>
        </p:txBody>
      </p:sp>
      <p:sp>
        <p:nvSpPr>
          <p:cNvPr id="2" name="Скругленный прямоугольник 1"/>
          <p:cNvSpPr/>
          <p:nvPr/>
        </p:nvSpPr>
        <p:spPr>
          <a:xfrm>
            <a:off x="659423" y="1503485"/>
            <a:ext cx="7280031" cy="2628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 </a:t>
            </a:r>
          </a:p>
          <a:p>
            <a:pPr algn="just"/>
            <a:r>
              <a:rPr lang="ru-RU" sz="2000" b="1" dirty="0"/>
              <a:t>Утром солнце только показалось из-за леса, а на лесной полянке уже закипела жизнь. Вот промчался испуганный заяц. На старый пень уселся большой рыжий муравей. Над белой кувшинкой на реке замерла прозрачная стрекоза. Всё вокруг просыпается и радуется новому дню.</a:t>
            </a:r>
          </a:p>
        </p:txBody>
      </p:sp>
    </p:spTree>
    <p:extLst>
      <p:ext uri="{BB962C8B-B14F-4D97-AF65-F5344CB8AC3E}">
        <p14:creationId xmlns:p14="http://schemas.microsoft.com/office/powerpoint/2010/main" val="38835865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267C7F11-E4A2-E523-B019-CBAE6FF063ED}"/>
              </a:ext>
            </a:extLst>
          </p:cNvPr>
          <p:cNvSpPr>
            <a:spLocks noGrp="1"/>
          </p:cNvSpPr>
          <p:nvPr>
            <p:ph type="body" sz="quarter" idx="13"/>
          </p:nvPr>
        </p:nvSpPr>
        <p:spPr>
          <a:xfrm>
            <a:off x="659423" y="259311"/>
            <a:ext cx="7165731" cy="569913"/>
          </a:xfrm>
        </p:spPr>
        <p:txBody>
          <a:bodyPr>
            <a:noAutofit/>
          </a:bodyPr>
          <a:lstStyle/>
          <a:p>
            <a:r>
              <a:rPr lang="ru-RU" sz="1700" b="1" dirty="0"/>
              <a:t>«ОСНОВНАЯ МЫСЛЬ ТЕКСТА»</a:t>
            </a:r>
          </a:p>
        </p:txBody>
      </p:sp>
      <p:sp>
        <p:nvSpPr>
          <p:cNvPr id="2" name="Скругленный прямоугольник 1"/>
          <p:cNvSpPr/>
          <p:nvPr/>
        </p:nvSpPr>
        <p:spPr>
          <a:xfrm>
            <a:off x="659423" y="1503485"/>
            <a:ext cx="7280031" cy="2628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 </a:t>
            </a:r>
          </a:p>
          <a:p>
            <a:pPr algn="ctr"/>
            <a:r>
              <a:rPr lang="ru-RU" sz="3200" b="1" dirty="0"/>
              <a:t>ОСНОВНАЯ МЫСЛЬ ТЕКСТА :</a:t>
            </a:r>
          </a:p>
          <a:p>
            <a:pPr algn="ctr"/>
            <a:r>
              <a:rPr lang="ru-RU" sz="2000" b="1" dirty="0"/>
              <a:t> </a:t>
            </a:r>
          </a:p>
          <a:p>
            <a:pPr algn="ctr"/>
            <a:r>
              <a:rPr lang="ru-RU" sz="2000" b="1" i="1" dirty="0"/>
              <a:t>ТО ГЛАВНОЕ, ЧТО ХОТЕЛ СКАЗАТЬ АВТОР</a:t>
            </a:r>
          </a:p>
          <a:p>
            <a:pPr algn="ctr"/>
            <a:endParaRPr lang="ru-RU" sz="2000" b="1" i="1" dirty="0"/>
          </a:p>
          <a:p>
            <a:pPr algn="ctr"/>
            <a:endParaRPr lang="ru-RU" sz="2000" b="1" i="1" dirty="0"/>
          </a:p>
        </p:txBody>
      </p:sp>
      <p:sp>
        <p:nvSpPr>
          <p:cNvPr id="3" name="Стрелка вправо 2"/>
          <p:cNvSpPr/>
          <p:nvPr/>
        </p:nvSpPr>
        <p:spPr>
          <a:xfrm>
            <a:off x="2000249" y="3244361"/>
            <a:ext cx="4598377" cy="7825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ОПРЕДЕЛИТЕ ОСНОВНУЮ МЫСЛЬ ТЕКСТА</a:t>
            </a:r>
          </a:p>
        </p:txBody>
      </p:sp>
    </p:spTree>
    <p:extLst>
      <p:ext uri="{BB962C8B-B14F-4D97-AF65-F5344CB8AC3E}">
        <p14:creationId xmlns:p14="http://schemas.microsoft.com/office/powerpoint/2010/main" val="20119965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267C7F11-E4A2-E523-B019-CBAE6FF063ED}"/>
              </a:ext>
            </a:extLst>
          </p:cNvPr>
          <p:cNvSpPr>
            <a:spLocks noGrp="1"/>
          </p:cNvSpPr>
          <p:nvPr>
            <p:ph type="body" sz="quarter" idx="13"/>
          </p:nvPr>
        </p:nvSpPr>
        <p:spPr>
          <a:xfrm>
            <a:off x="659423" y="259311"/>
            <a:ext cx="7165731" cy="569913"/>
          </a:xfrm>
        </p:spPr>
        <p:txBody>
          <a:bodyPr>
            <a:noAutofit/>
          </a:bodyPr>
          <a:lstStyle/>
          <a:p>
            <a:r>
              <a:rPr lang="ru-RU" sz="1700" b="1" dirty="0"/>
              <a:t>«ОСНОВНАЯ МЫСЛЬ ТЕКСТА»</a:t>
            </a:r>
          </a:p>
        </p:txBody>
      </p:sp>
      <p:sp>
        <p:nvSpPr>
          <p:cNvPr id="2" name="Скругленный прямоугольник 1"/>
          <p:cNvSpPr/>
          <p:nvPr/>
        </p:nvSpPr>
        <p:spPr>
          <a:xfrm>
            <a:off x="659423" y="1503485"/>
            <a:ext cx="7280031" cy="2628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 </a:t>
            </a:r>
          </a:p>
          <a:p>
            <a:pPr algn="just"/>
            <a:r>
              <a:rPr lang="ru-RU" sz="2000" b="1" dirty="0"/>
              <a:t>Утренний мороз прихватил лужицы тонким льдом, а листья на берегах речки стали ярко-желтыми и багряными. Лес уже сбросил летний наряд, но от этого он не казался унылым. Напротив, в прозрачном осеннем воздухе чувствовалась особенная, тихая торжественность. Природа готовится к долгому сну, но перед этим она показывает всю свою гордую и спокойную красоту.</a:t>
            </a:r>
          </a:p>
        </p:txBody>
      </p:sp>
    </p:spTree>
    <p:extLst>
      <p:ext uri="{BB962C8B-B14F-4D97-AF65-F5344CB8AC3E}">
        <p14:creationId xmlns:p14="http://schemas.microsoft.com/office/powerpoint/2010/main" val="29868780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normAutofit fontScale="90000"/>
          </a:bodyPr>
          <a:lstStyle/>
          <a:p>
            <a:pPr algn="ctr"/>
            <a:r>
              <a:rPr lang="ru-RU" b="1" dirty="0"/>
              <a:t>Выберите вариант, который точнее всего отражает основную мысль текста:</a:t>
            </a:r>
          </a:p>
        </p:txBody>
      </p:sp>
      <p:sp>
        <p:nvSpPr>
          <p:cNvPr id="3" name="Текст 2"/>
          <p:cNvSpPr>
            <a:spLocks noGrp="1"/>
          </p:cNvSpPr>
          <p:nvPr>
            <p:ph type="body" idx="1"/>
          </p:nvPr>
        </p:nvSpPr>
        <p:spPr/>
        <p:txBody>
          <a:bodyPr>
            <a:normAutofit lnSpcReduction="10000"/>
          </a:bodyPr>
          <a:lstStyle/>
          <a:p>
            <a:pPr marL="457197" indent="-342900" algn="ctr">
              <a:buAutoNum type="arabicPeriod"/>
            </a:pPr>
            <a:endParaRPr lang="ru-RU" sz="2000" b="1" dirty="0"/>
          </a:p>
          <a:p>
            <a:pPr marL="457197" indent="-342900" algn="ctr">
              <a:buAutoNum type="arabicPeriod"/>
            </a:pPr>
            <a:endParaRPr lang="ru-RU" sz="2000" b="1" dirty="0"/>
          </a:p>
          <a:p>
            <a:pPr marL="457197" indent="-342900" algn="ctr">
              <a:buAutoNum type="arabicPeriod"/>
            </a:pPr>
            <a:endParaRPr lang="ru-RU" sz="2000" b="1" dirty="0"/>
          </a:p>
          <a:p>
            <a:pPr marL="457197" indent="-342900" algn="ctr">
              <a:buAutoNum type="arabicPeriod"/>
            </a:pPr>
            <a:r>
              <a:rPr lang="ru-RU" sz="2000" b="1" dirty="0"/>
              <a:t>Утром ударил первый мороз, и вода в лужах покрылась льдом.</a:t>
            </a:r>
          </a:p>
          <a:p>
            <a:pPr marL="457197" indent="-342900" algn="ctr">
              <a:buAutoNum type="arabicPeriod"/>
            </a:pPr>
            <a:r>
              <a:rPr lang="ru-RU" sz="2000" b="1" dirty="0"/>
              <a:t>Осенний лес прекрасен и торжественен перед наступлением зимнего сна.</a:t>
            </a:r>
          </a:p>
          <a:p>
            <a:pPr marL="457197" indent="-342900" algn="ctr">
              <a:buAutoNum type="arabicPeriod"/>
            </a:pPr>
            <a:r>
              <a:rPr lang="ru-RU" sz="2000" b="1" dirty="0"/>
              <a:t>Деревья сбросили листья и поменяли зеленый цвет на желтый.</a:t>
            </a:r>
            <a:endParaRPr lang="ru-RU" b="1" dirty="0"/>
          </a:p>
          <a:p>
            <a:r>
              <a:rPr lang="ru-RU" b="1" dirty="0"/>
              <a:t> </a:t>
            </a:r>
          </a:p>
          <a:p>
            <a:pPr marL="457197" indent="-342900">
              <a:buAutoNum type="arabicPeriod"/>
            </a:pPr>
            <a:endParaRPr lang="ru-RU" dirty="0"/>
          </a:p>
        </p:txBody>
      </p:sp>
      <p:sp>
        <p:nvSpPr>
          <p:cNvPr id="4" name="Овал 3"/>
          <p:cNvSpPr/>
          <p:nvPr/>
        </p:nvSpPr>
        <p:spPr>
          <a:xfrm>
            <a:off x="3807069" y="1028700"/>
            <a:ext cx="914400" cy="914400"/>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3200" dirty="0"/>
              <a:t>2</a:t>
            </a:r>
          </a:p>
        </p:txBody>
      </p:sp>
    </p:spTree>
    <p:extLst>
      <p:ext uri="{BB962C8B-B14F-4D97-AF65-F5344CB8AC3E}">
        <p14:creationId xmlns:p14="http://schemas.microsoft.com/office/powerpoint/2010/main" val="2255259423"/>
      </p:ext>
    </p:extLst>
  </p:cSld>
  <p:clrMapOvr>
    <a:masterClrMapping/>
  </p:clrMapOvr>
  <p:transition spd="slow">
    <p:wip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267C7F11-E4A2-E523-B019-CBAE6FF063ED}"/>
              </a:ext>
            </a:extLst>
          </p:cNvPr>
          <p:cNvSpPr>
            <a:spLocks noGrp="1"/>
          </p:cNvSpPr>
          <p:nvPr>
            <p:ph type="body" sz="quarter" idx="13"/>
          </p:nvPr>
        </p:nvSpPr>
        <p:spPr>
          <a:xfrm>
            <a:off x="659423" y="259311"/>
            <a:ext cx="7165731" cy="569913"/>
          </a:xfrm>
        </p:spPr>
        <p:txBody>
          <a:bodyPr>
            <a:noAutofit/>
          </a:bodyPr>
          <a:lstStyle/>
          <a:p>
            <a:r>
              <a:rPr lang="ru-RU" sz="1700" b="1" dirty="0"/>
              <a:t>«СВЯЗНОСТЬ ТЕКСТА»</a:t>
            </a:r>
          </a:p>
        </p:txBody>
      </p:sp>
      <p:sp>
        <p:nvSpPr>
          <p:cNvPr id="2" name="Скругленный прямоугольник 1"/>
          <p:cNvSpPr/>
          <p:nvPr/>
        </p:nvSpPr>
        <p:spPr>
          <a:xfrm>
            <a:off x="659423" y="1503485"/>
            <a:ext cx="7280031" cy="2628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 </a:t>
            </a:r>
            <a:r>
              <a:rPr lang="ru-RU" sz="3200" b="1" dirty="0"/>
              <a:t>СВЯЗНОСТЬ ТЕКСТА :</a:t>
            </a:r>
            <a:r>
              <a:rPr lang="ru-RU" sz="2000" b="1" dirty="0"/>
              <a:t> </a:t>
            </a:r>
          </a:p>
          <a:p>
            <a:pPr lvl="0" algn="ctr"/>
            <a:r>
              <a:rPr lang="ru-RU" sz="2000" b="1" dirty="0"/>
              <a:t>предложения и части (абзацы) идут в определенной последовательности и связаны по смыслу и грамматически.</a:t>
            </a:r>
          </a:p>
          <a:p>
            <a:pPr algn="ctr"/>
            <a:r>
              <a:rPr lang="ru-RU" sz="2000" b="1" dirty="0"/>
              <a:t> </a:t>
            </a:r>
            <a:endParaRPr lang="ru-RU" sz="2000" b="1" i="1" dirty="0"/>
          </a:p>
        </p:txBody>
      </p:sp>
      <p:sp>
        <p:nvSpPr>
          <p:cNvPr id="3" name="Стрелка вправо 2"/>
          <p:cNvSpPr/>
          <p:nvPr/>
        </p:nvSpPr>
        <p:spPr>
          <a:xfrm>
            <a:off x="1925515" y="3244361"/>
            <a:ext cx="4598377" cy="7825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ВОССТАНОВИТЕ ПОРЯДОК ПРЕДЛОЖЕНИЙ</a:t>
            </a:r>
          </a:p>
        </p:txBody>
      </p:sp>
    </p:spTree>
    <p:extLst>
      <p:ext uri="{BB962C8B-B14F-4D97-AF65-F5344CB8AC3E}">
        <p14:creationId xmlns:p14="http://schemas.microsoft.com/office/powerpoint/2010/main" val="30606183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267C7F11-E4A2-E523-B019-CBAE6FF063ED}"/>
              </a:ext>
            </a:extLst>
          </p:cNvPr>
          <p:cNvSpPr>
            <a:spLocks noGrp="1"/>
          </p:cNvSpPr>
          <p:nvPr>
            <p:ph type="body" sz="quarter" idx="13"/>
          </p:nvPr>
        </p:nvSpPr>
        <p:spPr>
          <a:xfrm>
            <a:off x="659423" y="259311"/>
            <a:ext cx="7165731" cy="569913"/>
          </a:xfrm>
        </p:spPr>
        <p:txBody>
          <a:bodyPr>
            <a:noAutofit/>
          </a:bodyPr>
          <a:lstStyle/>
          <a:p>
            <a:r>
              <a:rPr lang="ru-RU" sz="1700" b="1" dirty="0"/>
              <a:t>ВОССТАНОВИТЕ ПОРЯДОК ПРЕДЛОЖЕНИЙ:</a:t>
            </a:r>
          </a:p>
        </p:txBody>
      </p:sp>
      <p:sp>
        <p:nvSpPr>
          <p:cNvPr id="2" name="Скругленный прямоугольник 1"/>
          <p:cNvSpPr/>
          <p:nvPr/>
        </p:nvSpPr>
        <p:spPr>
          <a:xfrm>
            <a:off x="659423" y="1503485"/>
            <a:ext cx="7280031" cy="2628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 </a:t>
            </a:r>
          </a:p>
          <a:p>
            <a:r>
              <a:rPr lang="ru-RU" sz="2000" b="1" dirty="0"/>
              <a:t>А.</a:t>
            </a:r>
            <a:r>
              <a:rPr lang="ru-RU" sz="2000" dirty="0"/>
              <a:t> Листья под ногами шуршат, создавая мягкий золотой ковер.</a:t>
            </a:r>
          </a:p>
          <a:p>
            <a:r>
              <a:rPr lang="ru-RU" sz="2000" b="1" dirty="0"/>
              <a:t>Б.</a:t>
            </a:r>
            <a:r>
              <a:rPr lang="ru-RU" sz="2000" dirty="0"/>
              <a:t> Солнце уже не так сильно греет землю, хотя его лучи еще пробиваются сквозь ветки.</a:t>
            </a:r>
          </a:p>
          <a:p>
            <a:r>
              <a:rPr lang="ru-RU" sz="2000" b="1" dirty="0"/>
              <a:t>В.</a:t>
            </a:r>
            <a:r>
              <a:rPr lang="ru-RU" sz="2000" dirty="0"/>
              <a:t> Наступила золотая осень, и деревья сменили зеленые наряды на багряные и желтые.</a:t>
            </a:r>
          </a:p>
          <a:p>
            <a:r>
              <a:rPr lang="ru-RU" sz="2000" b="1" dirty="0"/>
              <a:t>Г.</a:t>
            </a:r>
            <a:r>
              <a:rPr lang="ru-RU" sz="2000" dirty="0"/>
              <a:t> Птицы собрались в стаи и готовы улететь на юг.</a:t>
            </a:r>
          </a:p>
          <a:p>
            <a:pPr algn="just"/>
            <a:endParaRPr lang="ru-RU" sz="2000" b="1" dirty="0"/>
          </a:p>
        </p:txBody>
      </p:sp>
    </p:spTree>
    <p:extLst>
      <p:ext uri="{BB962C8B-B14F-4D97-AF65-F5344CB8AC3E}">
        <p14:creationId xmlns:p14="http://schemas.microsoft.com/office/powerpoint/2010/main" val="32295972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267C7F11-E4A2-E523-B019-CBAE6FF063ED}"/>
              </a:ext>
            </a:extLst>
          </p:cNvPr>
          <p:cNvSpPr>
            <a:spLocks noGrp="1"/>
          </p:cNvSpPr>
          <p:nvPr>
            <p:ph type="body" sz="quarter" idx="13"/>
          </p:nvPr>
        </p:nvSpPr>
        <p:spPr>
          <a:xfrm>
            <a:off x="659423" y="259311"/>
            <a:ext cx="7165731" cy="569913"/>
          </a:xfrm>
        </p:spPr>
        <p:txBody>
          <a:bodyPr>
            <a:noAutofit/>
          </a:bodyPr>
          <a:lstStyle/>
          <a:p>
            <a:r>
              <a:rPr lang="ru-RU" sz="1700" b="1" dirty="0"/>
              <a:t>«ЗАКОНЧЕННОСТЬ ТЕКСТА»</a:t>
            </a:r>
          </a:p>
        </p:txBody>
      </p:sp>
      <p:sp>
        <p:nvSpPr>
          <p:cNvPr id="2" name="Скругленный прямоугольник 1"/>
          <p:cNvSpPr/>
          <p:nvPr/>
        </p:nvSpPr>
        <p:spPr>
          <a:xfrm>
            <a:off x="659423" y="1503485"/>
            <a:ext cx="7280031" cy="2628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 </a:t>
            </a:r>
            <a:r>
              <a:rPr lang="ru-RU" sz="3200" b="1" dirty="0"/>
              <a:t>ЗАКОНЧЕННОСТЬ ТЕКСТА :</a:t>
            </a:r>
            <a:r>
              <a:rPr lang="ru-RU" sz="2000" b="1" dirty="0"/>
              <a:t> </a:t>
            </a:r>
          </a:p>
          <a:p>
            <a:pPr algn="ctr"/>
            <a:r>
              <a:rPr lang="ru-RU" sz="2000" b="1" dirty="0"/>
              <a:t>высказывание обладает смысловой полнотой </a:t>
            </a:r>
            <a:endParaRPr lang="ru-RU" sz="2000" b="1" i="1" dirty="0"/>
          </a:p>
        </p:txBody>
      </p:sp>
      <p:sp>
        <p:nvSpPr>
          <p:cNvPr id="3" name="Стрелка вправо 2"/>
          <p:cNvSpPr/>
          <p:nvPr/>
        </p:nvSpPr>
        <p:spPr>
          <a:xfrm>
            <a:off x="1494692" y="3244361"/>
            <a:ext cx="4598377" cy="782516"/>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ОПРЕДЕЛИТЕ ЗАКОНЧЕННОСТЬ ТЕКСТА</a:t>
            </a:r>
          </a:p>
        </p:txBody>
      </p:sp>
    </p:spTree>
    <p:extLst>
      <p:ext uri="{BB962C8B-B14F-4D97-AF65-F5344CB8AC3E}">
        <p14:creationId xmlns:p14="http://schemas.microsoft.com/office/powerpoint/2010/main" val="35241498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Текст 6">
            <a:extLst>
              <a:ext uri="{FF2B5EF4-FFF2-40B4-BE49-F238E27FC236}">
                <a16:creationId xmlns:a16="http://schemas.microsoft.com/office/drawing/2014/main" id="{267C7F11-E4A2-E523-B019-CBAE6FF063ED}"/>
              </a:ext>
            </a:extLst>
          </p:cNvPr>
          <p:cNvSpPr>
            <a:spLocks noGrp="1"/>
          </p:cNvSpPr>
          <p:nvPr>
            <p:ph type="body" sz="quarter" idx="13"/>
          </p:nvPr>
        </p:nvSpPr>
        <p:spPr>
          <a:xfrm>
            <a:off x="659423" y="259311"/>
            <a:ext cx="7165731" cy="569913"/>
          </a:xfrm>
        </p:spPr>
        <p:txBody>
          <a:bodyPr>
            <a:noAutofit/>
          </a:bodyPr>
          <a:lstStyle/>
          <a:p>
            <a:r>
              <a:rPr lang="ru-RU" sz="1700" b="1" dirty="0"/>
              <a:t>«ЗАКОНЧЕННОСТЬ ТЕКСТА»</a:t>
            </a:r>
          </a:p>
        </p:txBody>
      </p:sp>
      <p:sp>
        <p:nvSpPr>
          <p:cNvPr id="2" name="Скругленный прямоугольник 1"/>
          <p:cNvSpPr/>
          <p:nvPr/>
        </p:nvSpPr>
        <p:spPr>
          <a:xfrm>
            <a:off x="659423" y="1503485"/>
            <a:ext cx="7280031" cy="262890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t> </a:t>
            </a:r>
          </a:p>
          <a:p>
            <a:pPr algn="just"/>
            <a:r>
              <a:rPr lang="ru-RU" sz="2000" b="1" dirty="0"/>
              <a:t>	Утром туристы быстро собрали палатки, затушили костер и пошли по тропинке к реке. На реке их уже ждала резиновая лодка...</a:t>
            </a:r>
          </a:p>
          <a:p>
            <a:pPr algn="just"/>
            <a:endParaRPr lang="ru-RU" sz="2000" b="1" dirty="0"/>
          </a:p>
          <a:p>
            <a:pPr algn="just"/>
            <a:endParaRPr lang="ru-RU" sz="2000" b="1" dirty="0"/>
          </a:p>
          <a:p>
            <a:pPr algn="ctr"/>
            <a:r>
              <a:rPr lang="ru-RU" sz="2000" b="1" dirty="0">
                <a:solidFill>
                  <a:srgbClr val="002060"/>
                </a:solidFill>
              </a:rPr>
              <a:t>ЗАКОНЧЕН ЛИ ТЕКСТ?</a:t>
            </a:r>
          </a:p>
        </p:txBody>
      </p:sp>
    </p:spTree>
    <p:extLst>
      <p:ext uri="{BB962C8B-B14F-4D97-AF65-F5344CB8AC3E}">
        <p14:creationId xmlns:p14="http://schemas.microsoft.com/office/powerpoint/2010/main" val="2113263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02836" y="272561"/>
            <a:ext cx="1521069" cy="1288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ТЕКСТ-ОПИСАНИЕ</a:t>
            </a:r>
          </a:p>
        </p:txBody>
      </p:sp>
      <p:sp>
        <p:nvSpPr>
          <p:cNvPr id="4" name="Скругленный прямоугольник 3"/>
          <p:cNvSpPr/>
          <p:nvPr/>
        </p:nvSpPr>
        <p:spPr>
          <a:xfrm>
            <a:off x="3144711" y="272561"/>
            <a:ext cx="1629512" cy="128807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ТЕКСТ-ПОВЕСТВО-ВАНИЕ</a:t>
            </a:r>
            <a:endParaRPr lang="ru-RU" sz="1200" dirty="0"/>
          </a:p>
        </p:txBody>
      </p:sp>
      <p:sp>
        <p:nvSpPr>
          <p:cNvPr id="5" name="Скругленный прямоугольник 4"/>
          <p:cNvSpPr/>
          <p:nvPr/>
        </p:nvSpPr>
        <p:spPr>
          <a:xfrm>
            <a:off x="1802415" y="3670790"/>
            <a:ext cx="1465386" cy="11034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lumMod val="85000"/>
                    <a:lumOff val="15000"/>
                  </a:schemeClr>
                </a:solidFill>
              </a:rPr>
              <a:t>ТЕКСТ-РАССУЖДЕ-НИЕ</a:t>
            </a:r>
          </a:p>
        </p:txBody>
      </p:sp>
      <p:sp>
        <p:nvSpPr>
          <p:cNvPr id="6" name="Овал 5"/>
          <p:cNvSpPr/>
          <p:nvPr/>
        </p:nvSpPr>
        <p:spPr>
          <a:xfrm>
            <a:off x="1280736" y="1644161"/>
            <a:ext cx="2508745" cy="15914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2000" b="1" dirty="0"/>
              <a:t>ВИДЫ </a:t>
            </a:r>
          </a:p>
          <a:p>
            <a:pPr algn="ctr"/>
            <a:r>
              <a:rPr lang="ru-RU" sz="2000" b="1" dirty="0"/>
              <a:t>ТЕКСТОВ </a:t>
            </a:r>
          </a:p>
        </p:txBody>
      </p:sp>
      <p:sp>
        <p:nvSpPr>
          <p:cNvPr id="7" name="Стрелка вниз 6"/>
          <p:cNvSpPr/>
          <p:nvPr/>
        </p:nvSpPr>
        <p:spPr>
          <a:xfrm rot="7973223">
            <a:off x="1145927" y="1776093"/>
            <a:ext cx="269627"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rot="13709688">
            <a:off x="3654670" y="1782997"/>
            <a:ext cx="269627" cy="3429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2400295" y="3266344"/>
            <a:ext cx="269627" cy="3429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Tree>
    <p:extLst>
      <p:ext uri="{BB962C8B-B14F-4D97-AF65-F5344CB8AC3E}">
        <p14:creationId xmlns:p14="http://schemas.microsoft.com/office/powerpoint/2010/main" val="274485611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18746" y="422031"/>
            <a:ext cx="4185139" cy="38246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800" b="1" i="1" dirty="0"/>
              <a:t>«У меня живёт рыжий кот Барсик. Шерсть у него мягкая, густая и похожа на пушистый мех. Глаза большие, зелёные, как два ярких огонька. Лапы тихие, с острыми коготками. Барсик очень добрый и ласковый питомец».                                                                                                         </a:t>
            </a:r>
          </a:p>
          <a:p>
            <a:pPr algn="r"/>
            <a:endParaRPr lang="ru-RU" sz="1800" b="1" dirty="0"/>
          </a:p>
        </p:txBody>
      </p:sp>
      <p:sp>
        <p:nvSpPr>
          <p:cNvPr id="3" name="Пятно 2 2"/>
          <p:cNvSpPr/>
          <p:nvPr/>
        </p:nvSpPr>
        <p:spPr>
          <a:xfrm>
            <a:off x="3279529" y="3094892"/>
            <a:ext cx="1002323" cy="1037492"/>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t>?</a:t>
            </a:r>
          </a:p>
        </p:txBody>
      </p:sp>
      <p:sp>
        <p:nvSpPr>
          <p:cNvPr id="4" name="Стрелка вправо 3"/>
          <p:cNvSpPr/>
          <p:nvPr/>
        </p:nvSpPr>
        <p:spPr>
          <a:xfrm>
            <a:off x="1002324" y="3389434"/>
            <a:ext cx="1995853" cy="606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ОПРЕДЕЛИТЕ ТИП</a:t>
            </a:r>
          </a:p>
        </p:txBody>
      </p:sp>
    </p:spTree>
    <p:extLst>
      <p:ext uri="{BB962C8B-B14F-4D97-AF65-F5344CB8AC3E}">
        <p14:creationId xmlns:p14="http://schemas.microsoft.com/office/powerpoint/2010/main" val="280700283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02836" y="272561"/>
            <a:ext cx="1521069" cy="1288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t>ЦЕЛЬ:</a:t>
            </a:r>
          </a:p>
          <a:p>
            <a:pPr algn="ctr"/>
            <a:r>
              <a:rPr lang="ru-RU" b="1" i="1" dirty="0"/>
              <a:t>описать признаки предмета</a:t>
            </a:r>
          </a:p>
        </p:txBody>
      </p:sp>
      <p:sp>
        <p:nvSpPr>
          <p:cNvPr id="4" name="Скругленный прямоугольник 3"/>
          <p:cNvSpPr/>
          <p:nvPr/>
        </p:nvSpPr>
        <p:spPr>
          <a:xfrm>
            <a:off x="3033346" y="272561"/>
            <a:ext cx="1890345" cy="128807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solidFill>
                  <a:schemeClr val="bg1">
                    <a:lumMod val="85000"/>
                    <a:lumOff val="15000"/>
                  </a:schemeClr>
                </a:solidFill>
              </a:rPr>
              <a:t>ВОПРОСЫ:</a:t>
            </a:r>
            <a:r>
              <a:rPr lang="ru-RU" b="1" dirty="0"/>
              <a:t> </a:t>
            </a:r>
          </a:p>
          <a:p>
            <a:pPr algn="ctr"/>
            <a:endParaRPr lang="ru-RU" b="1" dirty="0"/>
          </a:p>
          <a:p>
            <a:pPr algn="ctr"/>
            <a:r>
              <a:rPr lang="ru-RU" b="1" i="1" dirty="0"/>
              <a:t>КАКОЙ? КАКАЯ?</a:t>
            </a:r>
          </a:p>
          <a:p>
            <a:pPr algn="ctr"/>
            <a:r>
              <a:rPr lang="ru-RU" b="1" i="1" dirty="0"/>
              <a:t>КАКОЕ? КАКИЕ?</a:t>
            </a:r>
          </a:p>
        </p:txBody>
      </p:sp>
      <p:sp>
        <p:nvSpPr>
          <p:cNvPr id="5" name="Скругленный прямоугольник 4"/>
          <p:cNvSpPr/>
          <p:nvPr/>
        </p:nvSpPr>
        <p:spPr>
          <a:xfrm>
            <a:off x="302836" y="3670789"/>
            <a:ext cx="2291371" cy="11034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solidFill>
                  <a:schemeClr val="tx1">
                    <a:lumMod val="85000"/>
                    <a:lumOff val="15000"/>
                  </a:schemeClr>
                </a:solidFill>
              </a:rPr>
              <a:t>ЧАСТИ РЕЧИ:</a:t>
            </a:r>
          </a:p>
          <a:p>
            <a:pPr algn="ctr"/>
            <a:r>
              <a:rPr lang="ru-RU" b="1" i="1" dirty="0">
                <a:solidFill>
                  <a:schemeClr val="tx1">
                    <a:lumMod val="85000"/>
                    <a:lumOff val="15000"/>
                  </a:schemeClr>
                </a:solidFill>
              </a:rPr>
              <a:t>ПРИЛАГАТЕЛЬНЫЕ, СУЩЕСТВИТЕЛЬНЫЕ, НАРЕЧИЯ</a:t>
            </a:r>
          </a:p>
        </p:txBody>
      </p:sp>
      <p:sp>
        <p:nvSpPr>
          <p:cNvPr id="6" name="Овал 5"/>
          <p:cNvSpPr/>
          <p:nvPr/>
        </p:nvSpPr>
        <p:spPr>
          <a:xfrm>
            <a:off x="1280736" y="1644161"/>
            <a:ext cx="2508745" cy="15914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1" dirty="0"/>
              <a:t>ТЕКСТ-ОПИСАНИЕ</a:t>
            </a:r>
          </a:p>
        </p:txBody>
      </p:sp>
      <p:sp>
        <p:nvSpPr>
          <p:cNvPr id="7" name="Стрелка вниз 6"/>
          <p:cNvSpPr/>
          <p:nvPr/>
        </p:nvSpPr>
        <p:spPr>
          <a:xfrm rot="7973223">
            <a:off x="1145927" y="1776093"/>
            <a:ext cx="269627"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rot="13709688">
            <a:off x="3654670" y="1782997"/>
            <a:ext cx="269627" cy="3429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rot="2106250">
            <a:off x="1472091" y="3064119"/>
            <a:ext cx="269627" cy="3429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rot="18998745">
            <a:off x="3530054" y="2957643"/>
            <a:ext cx="269627" cy="3429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кругленный прямоугольник 10"/>
          <p:cNvSpPr/>
          <p:nvPr/>
        </p:nvSpPr>
        <p:spPr>
          <a:xfrm>
            <a:off x="3272601" y="3670790"/>
            <a:ext cx="2291371" cy="110343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solidFill>
                  <a:schemeClr val="bg1"/>
                </a:solidFill>
              </a:rPr>
              <a:t>ОСОБЕННОСТИ:</a:t>
            </a:r>
          </a:p>
          <a:p>
            <a:pPr algn="ctr"/>
            <a:r>
              <a:rPr lang="ru-RU" b="1" i="1" dirty="0">
                <a:solidFill>
                  <a:schemeClr val="bg1"/>
                </a:solidFill>
              </a:rPr>
              <a:t>ПЕРЕЧИСЛЕНИЕ ПРИЗНАКОВ, АВТОРСКАЯ ОЦЕНКА</a:t>
            </a:r>
          </a:p>
        </p:txBody>
      </p:sp>
    </p:spTree>
    <p:extLst>
      <p:ext uri="{BB962C8B-B14F-4D97-AF65-F5344CB8AC3E}">
        <p14:creationId xmlns:p14="http://schemas.microsoft.com/office/powerpoint/2010/main" val="23402440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18746" y="422031"/>
            <a:ext cx="4299439" cy="424668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800" b="1" i="1" dirty="0"/>
              <a:t>     «</a:t>
            </a:r>
            <a:r>
              <a:rPr lang="ru-RU" b="1" i="1" dirty="0"/>
              <a:t>У меня дома живет пушистый и рыжий кот по имени Барсик. Каждое утро он приходит будить меня своим громким мурлыканьем. После завтрака озорной питомец любит быстро гонять по квартире маленький бумажный мячик. Днем Барсик обычно сладко спит на мягком кресле у солнечного окна. Вечером он радостно встречает меня с работы у самой входной двери. Я очень люблю своего верного и ласкового четвероногого друга».</a:t>
            </a:r>
          </a:p>
        </p:txBody>
      </p:sp>
      <p:sp>
        <p:nvSpPr>
          <p:cNvPr id="3" name="Пятно 2 2"/>
          <p:cNvSpPr/>
          <p:nvPr/>
        </p:nvSpPr>
        <p:spPr>
          <a:xfrm>
            <a:off x="3613639" y="3701561"/>
            <a:ext cx="852852" cy="967154"/>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t>?</a:t>
            </a:r>
          </a:p>
        </p:txBody>
      </p:sp>
      <p:sp>
        <p:nvSpPr>
          <p:cNvPr id="4" name="Стрелка вправо 3"/>
          <p:cNvSpPr/>
          <p:nvPr/>
        </p:nvSpPr>
        <p:spPr>
          <a:xfrm>
            <a:off x="1002324" y="3881803"/>
            <a:ext cx="1995853" cy="606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ОПРЕДЕЛИТЕ ТИП</a:t>
            </a:r>
          </a:p>
        </p:txBody>
      </p:sp>
    </p:spTree>
    <p:extLst>
      <p:ext uri="{BB962C8B-B14F-4D97-AF65-F5344CB8AC3E}">
        <p14:creationId xmlns:p14="http://schemas.microsoft.com/office/powerpoint/2010/main" val="216339344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02836" y="272561"/>
            <a:ext cx="1521069" cy="1288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t>ЦЕЛЬ:</a:t>
            </a:r>
          </a:p>
          <a:p>
            <a:pPr algn="ctr"/>
            <a:r>
              <a:rPr lang="ru-RU" b="1" i="1" dirty="0"/>
              <a:t>рассказать о каком-то событии</a:t>
            </a:r>
          </a:p>
        </p:txBody>
      </p:sp>
      <p:sp>
        <p:nvSpPr>
          <p:cNvPr id="4" name="Скругленный прямоугольник 3"/>
          <p:cNvSpPr/>
          <p:nvPr/>
        </p:nvSpPr>
        <p:spPr>
          <a:xfrm>
            <a:off x="2927838" y="272561"/>
            <a:ext cx="2136531" cy="128807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solidFill>
                  <a:schemeClr val="bg1">
                    <a:lumMod val="85000"/>
                    <a:lumOff val="15000"/>
                  </a:schemeClr>
                </a:solidFill>
              </a:rPr>
              <a:t>ВОПРОСЫ:</a:t>
            </a:r>
            <a:r>
              <a:rPr lang="ru-RU" b="1" dirty="0"/>
              <a:t> </a:t>
            </a:r>
          </a:p>
          <a:p>
            <a:pPr algn="ctr"/>
            <a:endParaRPr lang="ru-RU" b="1" dirty="0"/>
          </a:p>
          <a:p>
            <a:pPr algn="ctr"/>
            <a:r>
              <a:rPr lang="ru-RU" b="1" i="1" dirty="0"/>
              <a:t>ЧТО ПРОИЗОШЛО?</a:t>
            </a:r>
          </a:p>
          <a:p>
            <a:pPr algn="ctr"/>
            <a:r>
              <a:rPr lang="ru-RU" b="1" i="1" dirty="0"/>
              <a:t>ЧТО СДЕЛАЛИ?</a:t>
            </a:r>
          </a:p>
        </p:txBody>
      </p:sp>
      <p:sp>
        <p:nvSpPr>
          <p:cNvPr id="5" name="Скругленный прямоугольник 4"/>
          <p:cNvSpPr/>
          <p:nvPr/>
        </p:nvSpPr>
        <p:spPr>
          <a:xfrm>
            <a:off x="302836" y="3670789"/>
            <a:ext cx="2291371" cy="11034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solidFill>
                  <a:schemeClr val="tx1">
                    <a:lumMod val="85000"/>
                    <a:lumOff val="15000"/>
                  </a:schemeClr>
                </a:solidFill>
              </a:rPr>
              <a:t>ЧАСТИ РЕЧИ:</a:t>
            </a:r>
          </a:p>
          <a:p>
            <a:pPr algn="ctr"/>
            <a:endParaRPr lang="ru-RU" b="1" u="sng" dirty="0">
              <a:solidFill>
                <a:schemeClr val="tx1">
                  <a:lumMod val="85000"/>
                  <a:lumOff val="15000"/>
                </a:schemeClr>
              </a:solidFill>
            </a:endParaRPr>
          </a:p>
          <a:p>
            <a:pPr algn="ctr"/>
            <a:r>
              <a:rPr lang="ru-RU" b="1" i="1" dirty="0">
                <a:solidFill>
                  <a:schemeClr val="tx1">
                    <a:lumMod val="85000"/>
                    <a:lumOff val="15000"/>
                  </a:schemeClr>
                </a:solidFill>
              </a:rPr>
              <a:t>ГЛАГОЛЫ</a:t>
            </a:r>
          </a:p>
        </p:txBody>
      </p:sp>
      <p:sp>
        <p:nvSpPr>
          <p:cNvPr id="6" name="Овал 5"/>
          <p:cNvSpPr/>
          <p:nvPr/>
        </p:nvSpPr>
        <p:spPr>
          <a:xfrm>
            <a:off x="1063371" y="1644161"/>
            <a:ext cx="2932731" cy="15914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600" b="1" dirty="0"/>
              <a:t>ТЕКСТ-ПОВЕСТВОВАНИЕ</a:t>
            </a:r>
          </a:p>
        </p:txBody>
      </p:sp>
      <p:sp>
        <p:nvSpPr>
          <p:cNvPr id="7" name="Стрелка вниз 6"/>
          <p:cNvSpPr/>
          <p:nvPr/>
        </p:nvSpPr>
        <p:spPr>
          <a:xfrm rot="7973223">
            <a:off x="1119779" y="1686413"/>
            <a:ext cx="269627"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rot="13709688">
            <a:off x="3661136" y="1687291"/>
            <a:ext cx="269627" cy="3429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rot="2106250">
            <a:off x="1472091" y="3064119"/>
            <a:ext cx="269627" cy="3429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rot="18998745">
            <a:off x="3530054" y="2957643"/>
            <a:ext cx="269627" cy="3429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кругленный прямоугольник 10"/>
          <p:cNvSpPr/>
          <p:nvPr/>
        </p:nvSpPr>
        <p:spPr>
          <a:xfrm>
            <a:off x="3272601" y="3670790"/>
            <a:ext cx="2291371" cy="110343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solidFill>
                  <a:schemeClr val="bg1"/>
                </a:solidFill>
              </a:rPr>
              <a:t>ОСОБЕННОСТИ:</a:t>
            </a:r>
          </a:p>
          <a:p>
            <a:pPr algn="ctr"/>
            <a:r>
              <a:rPr lang="ru-RU" b="1" i="1" dirty="0">
                <a:solidFill>
                  <a:schemeClr val="bg1"/>
                </a:solidFill>
              </a:rPr>
              <a:t>ВСТУПЛЕНИЕ, РАЗВИТИЕ СОБЫТИЙ</a:t>
            </a:r>
          </a:p>
          <a:p>
            <a:pPr algn="ctr"/>
            <a:r>
              <a:rPr lang="ru-RU" b="1" i="1" dirty="0">
                <a:solidFill>
                  <a:schemeClr val="bg1"/>
                </a:solidFill>
              </a:rPr>
              <a:t>РАЗВЯЗКА</a:t>
            </a:r>
          </a:p>
        </p:txBody>
      </p:sp>
    </p:spTree>
    <p:extLst>
      <p:ext uri="{BB962C8B-B14F-4D97-AF65-F5344CB8AC3E}">
        <p14:creationId xmlns:p14="http://schemas.microsoft.com/office/powerpoint/2010/main" val="404259410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518746" y="457201"/>
            <a:ext cx="4413739" cy="405325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ru-RU" sz="1800" b="1" i="1" dirty="0"/>
              <a:t>«</a:t>
            </a:r>
            <a:r>
              <a:rPr lang="ru-RU" b="1" dirty="0"/>
              <a:t>Почему домашние животные делают человека добрее? Я считаю, что наш кот Барсик учит всю семью искренней заботе и ответственности. Каждый вечер этот пушистый питомец встречает меня у порога громким мурлыканьем, снимая любое напряжение после тяжелого дня. Наблюдая за его забавными играми и спокойным нравом, невольно начинаешь замечать красоту в простых мелочах. Именно поэтому присутствие такого верного друга в доме делает жизнь теплее, а человека — чуточку мягче</a:t>
            </a:r>
            <a:r>
              <a:rPr lang="ru-RU" sz="1800" b="1" i="1" dirty="0"/>
              <a:t>».</a:t>
            </a:r>
          </a:p>
          <a:p>
            <a:pPr algn="r"/>
            <a:endParaRPr lang="ru-RU" sz="1800" b="1" dirty="0"/>
          </a:p>
        </p:txBody>
      </p:sp>
      <p:sp>
        <p:nvSpPr>
          <p:cNvPr id="3" name="Пятно 2 2"/>
          <p:cNvSpPr/>
          <p:nvPr/>
        </p:nvSpPr>
        <p:spPr>
          <a:xfrm>
            <a:off x="3868615" y="3587262"/>
            <a:ext cx="861644" cy="923193"/>
          </a:xfrm>
          <a:prstGeom prst="irregularSeal2">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4800" b="1" dirty="0"/>
              <a:t>?</a:t>
            </a:r>
          </a:p>
        </p:txBody>
      </p:sp>
      <p:sp>
        <p:nvSpPr>
          <p:cNvPr id="4" name="Стрелка вправо 3"/>
          <p:cNvSpPr/>
          <p:nvPr/>
        </p:nvSpPr>
        <p:spPr>
          <a:xfrm>
            <a:off x="1318847" y="3868615"/>
            <a:ext cx="1995853" cy="60667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ОПРЕДЕЛИТЕ ТИП</a:t>
            </a:r>
          </a:p>
        </p:txBody>
      </p:sp>
    </p:spTree>
    <p:extLst>
      <p:ext uri="{BB962C8B-B14F-4D97-AF65-F5344CB8AC3E}">
        <p14:creationId xmlns:p14="http://schemas.microsoft.com/office/powerpoint/2010/main" val="3367043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02836" y="349539"/>
            <a:ext cx="1912826" cy="1288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t>ЦЕЛЬ:</a:t>
            </a:r>
          </a:p>
          <a:p>
            <a:pPr algn="ctr"/>
            <a:r>
              <a:rPr lang="ru-RU" b="1" i="1" dirty="0"/>
              <a:t>доказать, объяснить, ответить на проблемный вопрос</a:t>
            </a:r>
          </a:p>
        </p:txBody>
      </p:sp>
      <p:sp>
        <p:nvSpPr>
          <p:cNvPr id="4" name="Скругленный прямоугольник 3"/>
          <p:cNvSpPr/>
          <p:nvPr/>
        </p:nvSpPr>
        <p:spPr>
          <a:xfrm>
            <a:off x="3033346" y="356087"/>
            <a:ext cx="1890345" cy="128807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solidFill>
                  <a:schemeClr val="bg1">
                    <a:lumMod val="85000"/>
                    <a:lumOff val="15000"/>
                  </a:schemeClr>
                </a:solidFill>
              </a:rPr>
              <a:t>ВОПРОСЫ:</a:t>
            </a:r>
            <a:r>
              <a:rPr lang="ru-RU" b="1" dirty="0"/>
              <a:t> </a:t>
            </a:r>
          </a:p>
          <a:p>
            <a:pPr algn="ctr"/>
            <a:endParaRPr lang="ru-RU" b="1" dirty="0"/>
          </a:p>
          <a:p>
            <a:pPr algn="ctr"/>
            <a:r>
              <a:rPr lang="ru-RU" b="1" i="1" dirty="0"/>
              <a:t>ПОЧЕМУ? ЗАЧЕМ?</a:t>
            </a:r>
          </a:p>
        </p:txBody>
      </p:sp>
      <p:sp>
        <p:nvSpPr>
          <p:cNvPr id="5" name="Скругленный прямоугольник 4"/>
          <p:cNvSpPr/>
          <p:nvPr/>
        </p:nvSpPr>
        <p:spPr>
          <a:xfrm>
            <a:off x="302836" y="3670789"/>
            <a:ext cx="2291371" cy="11034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solidFill>
                  <a:schemeClr val="tx1">
                    <a:lumMod val="85000"/>
                    <a:lumOff val="15000"/>
                  </a:schemeClr>
                </a:solidFill>
              </a:rPr>
              <a:t>ЧАСТИ РЕЧИ:</a:t>
            </a:r>
          </a:p>
          <a:p>
            <a:pPr algn="ctr"/>
            <a:r>
              <a:rPr lang="ru-RU" b="1" i="1" dirty="0">
                <a:solidFill>
                  <a:schemeClr val="tx1">
                    <a:lumMod val="85000"/>
                    <a:lumOff val="15000"/>
                  </a:schemeClr>
                </a:solidFill>
              </a:rPr>
              <a:t>вводные слова, союзы: потому что, поэтому, так как</a:t>
            </a:r>
          </a:p>
        </p:txBody>
      </p:sp>
      <p:sp>
        <p:nvSpPr>
          <p:cNvPr id="6" name="Овал 5"/>
          <p:cNvSpPr/>
          <p:nvPr/>
        </p:nvSpPr>
        <p:spPr>
          <a:xfrm>
            <a:off x="1063371" y="1644161"/>
            <a:ext cx="2915147" cy="15914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sz="1800" b="1" dirty="0"/>
              <a:t>ТЕКСТ-РАССУЖДЕНИЕ</a:t>
            </a:r>
          </a:p>
        </p:txBody>
      </p:sp>
      <p:sp>
        <p:nvSpPr>
          <p:cNvPr id="7" name="Стрелка вниз 6"/>
          <p:cNvSpPr/>
          <p:nvPr/>
        </p:nvSpPr>
        <p:spPr>
          <a:xfrm rot="7973223">
            <a:off x="1145925" y="1644255"/>
            <a:ext cx="269627"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rot="13709688">
            <a:off x="3654669" y="1659072"/>
            <a:ext cx="269627" cy="3429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rot="2106250">
            <a:off x="1472091" y="3064119"/>
            <a:ext cx="269627" cy="3429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9" name="Стрелка вниз 8"/>
          <p:cNvSpPr/>
          <p:nvPr/>
        </p:nvSpPr>
        <p:spPr>
          <a:xfrm rot="18998745">
            <a:off x="3530054" y="2957643"/>
            <a:ext cx="269627" cy="342900"/>
          </a:xfrm>
          <a:prstGeom prst="downArrow">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1" name="Скругленный прямоугольник 10"/>
          <p:cNvSpPr/>
          <p:nvPr/>
        </p:nvSpPr>
        <p:spPr>
          <a:xfrm>
            <a:off x="3272601" y="3670790"/>
            <a:ext cx="2291371" cy="1103433"/>
          </a:xfrm>
          <a:prstGeom prst="roundRect">
            <a:avLst/>
          </a:prstGeom>
          <a:solidFill>
            <a:schemeClr val="accent2"/>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u="sng" dirty="0">
                <a:solidFill>
                  <a:schemeClr val="bg1"/>
                </a:solidFill>
              </a:rPr>
              <a:t>ОСОБЕННОСТИ:</a:t>
            </a:r>
          </a:p>
          <a:p>
            <a:pPr algn="ctr"/>
            <a:r>
              <a:rPr lang="ru-RU" b="1" i="1" dirty="0">
                <a:solidFill>
                  <a:schemeClr val="bg1"/>
                </a:solidFill>
              </a:rPr>
              <a:t>ТЕЗИС,</a:t>
            </a:r>
          </a:p>
          <a:p>
            <a:pPr algn="ctr"/>
            <a:r>
              <a:rPr lang="ru-RU" b="1" i="1" dirty="0">
                <a:solidFill>
                  <a:schemeClr val="bg1"/>
                </a:solidFill>
              </a:rPr>
              <a:t>АРГУМЕНТЫ,</a:t>
            </a:r>
          </a:p>
          <a:p>
            <a:pPr algn="ctr"/>
            <a:r>
              <a:rPr lang="ru-RU" b="1" i="1" dirty="0">
                <a:solidFill>
                  <a:schemeClr val="bg1"/>
                </a:solidFill>
              </a:rPr>
              <a:t>ВЫВОД</a:t>
            </a:r>
          </a:p>
        </p:txBody>
      </p:sp>
    </p:spTree>
    <p:extLst>
      <p:ext uri="{BB962C8B-B14F-4D97-AF65-F5344CB8AC3E}">
        <p14:creationId xmlns:p14="http://schemas.microsoft.com/office/powerpoint/2010/main" val="416382200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«ДВАДЦАТЬ ЛЕТ ПОД КРОВАТЬЮ» в. </a:t>
            </a:r>
            <a:r>
              <a:rPr lang="ru-RU" dirty="0" err="1"/>
              <a:t>дРАГУНСКИЙ</a:t>
            </a:r>
            <a:endParaRPr lang="ru-RU" dirty="0"/>
          </a:p>
        </p:txBody>
      </p:sp>
      <p:sp>
        <p:nvSpPr>
          <p:cNvPr id="3" name="Текст 2"/>
          <p:cNvSpPr>
            <a:spLocks noGrp="1"/>
          </p:cNvSpPr>
          <p:nvPr>
            <p:ph type="body" idx="1"/>
          </p:nvPr>
        </p:nvSpPr>
        <p:spPr/>
        <p:txBody>
          <a:bodyPr/>
          <a:lstStyle/>
          <a:p>
            <a:pPr algn="just"/>
            <a:r>
              <a:rPr lang="ru-RU" b="1" dirty="0"/>
              <a:t>Повествование:</a:t>
            </a:r>
            <a:r>
              <a:rPr lang="ru-RU" dirty="0"/>
              <a:t> Это основа рассказа. Автор последовательно излагает события: как дети играли в прятки, как Дениска залез под кровать к Ефросинье Петровне, как он испугался, застрял в комнате, начал чихать и греметь тазом, а в итоге спрятался в шкафу, где его нашел папа. События сменяют друг друга в хронологическом порядке.</a:t>
            </a:r>
          </a:p>
          <a:p>
            <a:pPr algn="just"/>
            <a:r>
              <a:rPr lang="ru-RU" i="1" u="sng" dirty="0"/>
              <a:t>Предлагаются задания:</a:t>
            </a:r>
          </a:p>
          <a:p>
            <a:pPr algn="just"/>
            <a:r>
              <a:rPr lang="ru-RU" b="1" dirty="0"/>
              <a:t>*Найди в тексте повествование. Вспомни, какова цель текста-повествования. Обведи номер нужного ответа.</a:t>
            </a:r>
          </a:p>
          <a:p>
            <a:pPr marL="457197" indent="-342900" algn="just">
              <a:buAutoNum type="arabicParenR"/>
            </a:pPr>
            <a:r>
              <a:rPr lang="ru-RU" dirty="0"/>
              <a:t>Автор хочет, чтобы мы представили что-то или кого-то.</a:t>
            </a:r>
          </a:p>
          <a:p>
            <a:pPr marL="457197" indent="-342900" algn="just">
              <a:buAutoNum type="arabicParenR"/>
            </a:pPr>
            <a:r>
              <a:rPr lang="ru-RU" dirty="0"/>
              <a:t>Цель автора- рассказать о каких-то событиях.</a:t>
            </a:r>
          </a:p>
          <a:p>
            <a:pPr algn="just"/>
            <a:r>
              <a:rPr lang="ru-RU" b="1" dirty="0"/>
              <a:t>*Слова какой части речи помогают осуществить эту цель? Обведи номер верного ответа.</a:t>
            </a:r>
          </a:p>
          <a:p>
            <a:pPr algn="just"/>
            <a:r>
              <a:rPr lang="ru-RU" dirty="0"/>
              <a:t>1). Слова-названия действий (глаголы).</a:t>
            </a:r>
          </a:p>
          <a:p>
            <a:pPr algn="just"/>
            <a:r>
              <a:rPr lang="ru-RU" dirty="0"/>
              <a:t>2). Слова-названия признаков(прилагательные).</a:t>
            </a:r>
          </a:p>
          <a:p>
            <a:pPr algn="just"/>
            <a:r>
              <a:rPr lang="ru-RU" b="1" dirty="0"/>
              <a:t>Подчеркни в тексте такие слова двумя чертами.</a:t>
            </a:r>
          </a:p>
        </p:txBody>
      </p:sp>
    </p:spTree>
    <p:extLst>
      <p:ext uri="{BB962C8B-B14F-4D97-AF65-F5344CB8AC3E}">
        <p14:creationId xmlns:p14="http://schemas.microsoft.com/office/powerpoint/2010/main" val="1399178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«ДВАДЦАТЬ ЛЕТ ПОД КРОВАТЬЮ» в. </a:t>
            </a:r>
            <a:r>
              <a:rPr lang="ru-RU" dirty="0" err="1"/>
              <a:t>дРАГУНСКИЙ</a:t>
            </a:r>
            <a:endParaRPr lang="ru-RU" dirty="0"/>
          </a:p>
        </p:txBody>
      </p:sp>
      <p:sp>
        <p:nvSpPr>
          <p:cNvPr id="3" name="Текст 2"/>
          <p:cNvSpPr>
            <a:spLocks noGrp="1"/>
          </p:cNvSpPr>
          <p:nvPr>
            <p:ph type="body" idx="1"/>
          </p:nvPr>
        </p:nvSpPr>
        <p:spPr/>
        <p:txBody>
          <a:bodyPr>
            <a:normAutofit lnSpcReduction="10000"/>
          </a:bodyPr>
          <a:lstStyle/>
          <a:p>
            <a:pPr algn="just"/>
            <a:r>
              <a:rPr lang="ru-RU" b="1" dirty="0"/>
              <a:t>Описание:</a:t>
            </a:r>
            <a:r>
              <a:rPr lang="ru-RU" dirty="0"/>
              <a:t> Встречается в начале и по ходу действия. Драгунский описывает обстановку зимнего вечера, комнату пожилой соседки Ефросиньи Петровны, её кровать, а также внутреннее состояние мальчика — его страх, отчаяние и панику, когда он оказывается один в темной комнате.</a:t>
            </a:r>
          </a:p>
          <a:p>
            <a:pPr algn="just"/>
            <a:r>
              <a:rPr lang="ru-RU" i="1" u="sng" dirty="0"/>
              <a:t>Предлагаются задания:</a:t>
            </a:r>
          </a:p>
          <a:p>
            <a:pPr algn="just"/>
            <a:r>
              <a:rPr lang="ru-RU" b="1" dirty="0"/>
              <a:t>*Найди в тексте описание. Вспомни, какова цель текста-описания. Обведи номер нужного ответа.</a:t>
            </a:r>
          </a:p>
          <a:p>
            <a:pPr marL="457197" indent="-342900" algn="just">
              <a:buAutoNum type="arabicParenR"/>
            </a:pPr>
            <a:r>
              <a:rPr lang="ru-RU" dirty="0"/>
              <a:t>Автор хочет, чтобы мы представили что-то или кого-то.</a:t>
            </a:r>
          </a:p>
          <a:p>
            <a:pPr marL="457197" indent="-342900" algn="just">
              <a:buAutoNum type="arabicParenR"/>
            </a:pPr>
            <a:r>
              <a:rPr lang="ru-RU" dirty="0"/>
              <a:t>Цель автора- рассказать о каких-то событиях.</a:t>
            </a:r>
          </a:p>
          <a:p>
            <a:pPr algn="just"/>
            <a:r>
              <a:rPr lang="ru-RU" b="1" dirty="0"/>
              <a:t>*Какие слова помогают нам лучше представить то, что описывает автор? Обведи номер верного ответа.</a:t>
            </a:r>
          </a:p>
          <a:p>
            <a:pPr algn="just"/>
            <a:r>
              <a:rPr lang="ru-RU" dirty="0"/>
              <a:t>1). Слова-названия действий (глаголы).</a:t>
            </a:r>
          </a:p>
          <a:p>
            <a:pPr algn="just"/>
            <a:r>
              <a:rPr lang="ru-RU" dirty="0"/>
              <a:t>2). Слова-названия признаков(прилагательные).</a:t>
            </a:r>
          </a:p>
          <a:p>
            <a:pPr algn="just"/>
            <a:r>
              <a:rPr lang="ru-RU" b="1" dirty="0"/>
              <a:t>Подчеркни в тексте такие слова волнистой линией.</a:t>
            </a:r>
          </a:p>
          <a:p>
            <a:pPr algn="just"/>
            <a:endParaRPr lang="ru-RU" dirty="0"/>
          </a:p>
        </p:txBody>
      </p:sp>
    </p:spTree>
    <p:extLst>
      <p:ext uri="{BB962C8B-B14F-4D97-AF65-F5344CB8AC3E}">
        <p14:creationId xmlns:p14="http://schemas.microsoft.com/office/powerpoint/2010/main" val="40426258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dirty="0"/>
              <a:t>«ДВАДЦАТЬ ЛЕТ ПОД КРОВАТЬЮ» в. </a:t>
            </a:r>
            <a:r>
              <a:rPr lang="ru-RU" dirty="0" err="1"/>
              <a:t>дРАГУНСКИЙ</a:t>
            </a:r>
            <a:endParaRPr lang="ru-RU" dirty="0"/>
          </a:p>
        </p:txBody>
      </p:sp>
      <p:sp>
        <p:nvSpPr>
          <p:cNvPr id="3" name="Текст 2"/>
          <p:cNvSpPr>
            <a:spLocks noGrp="1"/>
          </p:cNvSpPr>
          <p:nvPr>
            <p:ph type="body" idx="1"/>
          </p:nvPr>
        </p:nvSpPr>
        <p:spPr/>
        <p:txBody>
          <a:bodyPr/>
          <a:lstStyle/>
          <a:p>
            <a:pPr algn="just"/>
            <a:r>
              <a:rPr lang="ru-RU" b="1" dirty="0"/>
              <a:t>Рассуждение:</a:t>
            </a:r>
            <a:r>
              <a:rPr lang="ru-RU" dirty="0"/>
              <a:t> Присутствует в мыслях главного героя и в морали произведения. Дениска переживает свой поступок, испытывает стыд и страх, размышляет о том, к чему привели его шалости, и делает вывод о последствиях своих действий. В финале раскрывается главная мысль: нельзя совершать бездумные поступки, не подумав о том, что будет дальше.</a:t>
            </a:r>
          </a:p>
          <a:p>
            <a:pPr algn="just"/>
            <a:r>
              <a:rPr lang="ru-RU" i="1" u="sng" dirty="0"/>
              <a:t>Предлагаются задания:</a:t>
            </a:r>
          </a:p>
          <a:p>
            <a:pPr algn="just"/>
            <a:r>
              <a:rPr lang="ru-RU" b="1" dirty="0"/>
              <a:t>Какие вопросы задаёт себе Дениска, лежа под кроватью? Какой вопрос больше всего волнует Дениску?(</a:t>
            </a:r>
            <a:r>
              <a:rPr lang="ru-RU" i="1" dirty="0"/>
              <a:t>Сколько же я буду тут лежать?)</a:t>
            </a:r>
          </a:p>
          <a:p>
            <a:pPr algn="just"/>
            <a:r>
              <a:rPr lang="ru-RU" b="1" dirty="0"/>
              <a:t>Какие предположения строит Дениска, пытаясь ответить на этот вопрос? </a:t>
            </a:r>
          </a:p>
          <a:p>
            <a:pPr algn="just"/>
            <a:r>
              <a:rPr lang="ru-RU" u="sng" dirty="0"/>
              <a:t>Вывод:</a:t>
            </a:r>
            <a:r>
              <a:rPr lang="ru-RU" dirty="0"/>
              <a:t> Лёжа под кроватью, Дениска задаёт себе вопросы и ищет на них ответы. Он размышляет, или РАССУЖДАЕТ.</a:t>
            </a:r>
          </a:p>
          <a:p>
            <a:pPr algn="just"/>
            <a:r>
              <a:rPr lang="ru-RU" dirty="0"/>
              <a:t>РАССУЖДЕНИЕ-это стремление человека найти ответ на волнующий его вопрос. В рассуждении хорошо виден ход мыслей человека.</a:t>
            </a:r>
          </a:p>
        </p:txBody>
      </p:sp>
    </p:spTree>
    <p:extLst>
      <p:ext uri="{BB962C8B-B14F-4D97-AF65-F5344CB8AC3E}">
        <p14:creationId xmlns:p14="http://schemas.microsoft.com/office/powerpoint/2010/main" val="171902795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Скругленный прямоугольник 1"/>
          <p:cNvSpPr/>
          <p:nvPr/>
        </p:nvSpPr>
        <p:spPr>
          <a:xfrm>
            <a:off x="302836" y="272561"/>
            <a:ext cx="1521069" cy="1288074"/>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ТЕКСТ-ОПИСАНИЕ</a:t>
            </a:r>
          </a:p>
        </p:txBody>
      </p:sp>
      <p:sp>
        <p:nvSpPr>
          <p:cNvPr id="4" name="Скругленный прямоугольник 3"/>
          <p:cNvSpPr/>
          <p:nvPr/>
        </p:nvSpPr>
        <p:spPr>
          <a:xfrm>
            <a:off x="3144711" y="272561"/>
            <a:ext cx="1629512" cy="1288074"/>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ТЕКСТ-ПОВЕСТВО-ВАНИЕ</a:t>
            </a:r>
            <a:endParaRPr lang="ru-RU" sz="1200" dirty="0"/>
          </a:p>
        </p:txBody>
      </p:sp>
      <p:sp>
        <p:nvSpPr>
          <p:cNvPr id="5" name="Скругленный прямоугольник 4"/>
          <p:cNvSpPr/>
          <p:nvPr/>
        </p:nvSpPr>
        <p:spPr>
          <a:xfrm>
            <a:off x="1802415" y="3670790"/>
            <a:ext cx="1465386" cy="1103433"/>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dirty="0">
                <a:solidFill>
                  <a:schemeClr val="tx1">
                    <a:lumMod val="85000"/>
                    <a:lumOff val="15000"/>
                  </a:schemeClr>
                </a:solidFill>
              </a:rPr>
              <a:t>ТЕКСТ-РАССУЖДЕ-НИЕ</a:t>
            </a:r>
          </a:p>
        </p:txBody>
      </p:sp>
      <p:sp>
        <p:nvSpPr>
          <p:cNvPr id="6" name="Овал 5"/>
          <p:cNvSpPr/>
          <p:nvPr/>
        </p:nvSpPr>
        <p:spPr>
          <a:xfrm>
            <a:off x="1280736" y="1644161"/>
            <a:ext cx="2508745" cy="159140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ru-RU" b="1" dirty="0"/>
              <a:t>ВИДЫ </a:t>
            </a:r>
          </a:p>
          <a:p>
            <a:pPr algn="ctr"/>
            <a:r>
              <a:rPr lang="ru-RU" b="1" dirty="0"/>
              <a:t>ТЕКСТОВ </a:t>
            </a:r>
          </a:p>
        </p:txBody>
      </p:sp>
      <p:sp>
        <p:nvSpPr>
          <p:cNvPr id="7" name="Стрелка вниз 6"/>
          <p:cNvSpPr/>
          <p:nvPr/>
        </p:nvSpPr>
        <p:spPr>
          <a:xfrm rot="7973223">
            <a:off x="1145927" y="1776093"/>
            <a:ext cx="269627" cy="3429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8" name="Стрелка вниз 7"/>
          <p:cNvSpPr/>
          <p:nvPr/>
        </p:nvSpPr>
        <p:spPr>
          <a:xfrm rot="13709688">
            <a:off x="3654670" y="1782997"/>
            <a:ext cx="269627" cy="342900"/>
          </a:xfrm>
          <a:prstGeom prst="downArrow">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sp>
        <p:nvSpPr>
          <p:cNvPr id="10" name="Стрелка вниз 9"/>
          <p:cNvSpPr/>
          <p:nvPr/>
        </p:nvSpPr>
        <p:spPr>
          <a:xfrm>
            <a:off x="2400295" y="3266344"/>
            <a:ext cx="269627" cy="342900"/>
          </a:xfrm>
          <a:prstGeom prst="downArrow">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a:p>
        </p:txBody>
      </p:sp>
      <p:pic>
        <p:nvPicPr>
          <p:cNvPr id="9" name="Рисунок 8">
            <a:extLst>
              <a:ext uri="{FF2B5EF4-FFF2-40B4-BE49-F238E27FC236}">
                <a16:creationId xmlns:a16="http://schemas.microsoft.com/office/drawing/2014/main" id="{89495502-2BEC-4982-AF32-AB1B85A31A32}"/>
              </a:ext>
            </a:extLst>
          </p:cNvPr>
          <p:cNvPicPr>
            <a:picLocks noChangeAspect="1"/>
          </p:cNvPicPr>
          <p:nvPr/>
        </p:nvPicPr>
        <p:blipFill rotWithShape="1">
          <a:blip r:embed="rId2"/>
          <a:srcRect l="3607"/>
          <a:stretch/>
        </p:blipFill>
        <p:spPr>
          <a:xfrm rot="5400000">
            <a:off x="6883109" y="774461"/>
            <a:ext cx="1677286" cy="1305035"/>
          </a:xfrm>
          <a:prstGeom prst="rect">
            <a:avLst/>
          </a:prstGeom>
          <a:ln w="57150">
            <a:solidFill>
              <a:schemeClr val="accent1"/>
            </a:solidFill>
          </a:ln>
        </p:spPr>
      </p:pic>
    </p:spTree>
    <p:extLst>
      <p:ext uri="{BB962C8B-B14F-4D97-AF65-F5344CB8AC3E}">
        <p14:creationId xmlns:p14="http://schemas.microsoft.com/office/powerpoint/2010/main" val="240393360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Текст 7">
            <a:extLst>
              <a:ext uri="{FF2B5EF4-FFF2-40B4-BE49-F238E27FC236}">
                <a16:creationId xmlns:a16="http://schemas.microsoft.com/office/drawing/2014/main" id="{FAB78776-F562-0FB7-B6FB-BC309D3BD648}"/>
              </a:ext>
            </a:extLst>
          </p:cNvPr>
          <p:cNvSpPr>
            <a:spLocks noGrp="1"/>
          </p:cNvSpPr>
          <p:nvPr>
            <p:ph type="body" sz="quarter" idx="13"/>
          </p:nvPr>
        </p:nvSpPr>
        <p:spPr/>
        <p:txBody>
          <a:bodyPr>
            <a:normAutofit/>
          </a:bodyPr>
          <a:lstStyle/>
          <a:p>
            <a:pPr algn="ctr"/>
            <a:r>
              <a:rPr lang="ru-RU" b="1" dirty="0"/>
              <a:t>СПАСИБО ЗА ВНИМАНИЕ!</a:t>
            </a:r>
          </a:p>
        </p:txBody>
      </p:sp>
      <p:sp>
        <p:nvSpPr>
          <p:cNvPr id="3" name="Прямоугольник 2"/>
          <p:cNvSpPr/>
          <p:nvPr/>
        </p:nvSpPr>
        <p:spPr>
          <a:xfrm>
            <a:off x="0" y="1911827"/>
            <a:ext cx="6427177" cy="1938992"/>
          </a:xfrm>
          <a:prstGeom prst="rect">
            <a:avLst/>
          </a:prstGeom>
        </p:spPr>
        <p:txBody>
          <a:bodyPr wrap="square">
            <a:spAutoFit/>
          </a:bodyPr>
          <a:lstStyle/>
          <a:p>
            <a:pPr algn="ctr"/>
            <a:r>
              <a:rPr lang="ru-RU" sz="2000" b="1" dirty="0">
                <a:solidFill>
                  <a:schemeClr val="accent1">
                    <a:lumMod val="75000"/>
                  </a:schemeClr>
                </a:solidFill>
              </a:rPr>
              <a:t>Гаврилова Марина Михайловна</a:t>
            </a:r>
            <a:r>
              <a:rPr lang="ru-RU" sz="2000" dirty="0"/>
              <a:t>, член</a:t>
            </a:r>
            <a:r>
              <a:rPr lang="en-US" sz="2000" dirty="0"/>
              <a:t> </a:t>
            </a:r>
            <a:r>
              <a:rPr lang="ru-RU" sz="2000" dirty="0"/>
              <a:t>регионального методического совета </a:t>
            </a:r>
          </a:p>
          <a:p>
            <a:pPr algn="ctr"/>
            <a:r>
              <a:rPr lang="ru-RU" sz="2000" dirty="0"/>
              <a:t>Учитель начальных классов АНО «Школа «Президент»</a:t>
            </a:r>
          </a:p>
          <a:p>
            <a:pPr algn="ctr"/>
            <a:r>
              <a:rPr lang="ru-RU" sz="2000" i="1" dirty="0"/>
              <a:t>8 965 322 75 24, </a:t>
            </a:r>
            <a:endParaRPr lang="en-US" sz="2000" i="1" dirty="0"/>
          </a:p>
          <a:p>
            <a:pPr algn="ctr"/>
            <a:r>
              <a:rPr lang="en-US" sz="2000" i="1" dirty="0">
                <a:hlinkClick r:id="rId2"/>
              </a:rPr>
              <a:t>gavrilova_mm@school-president.ru</a:t>
            </a:r>
            <a:endParaRPr lang="ru-RU" sz="2000" i="1" dirty="0"/>
          </a:p>
        </p:txBody>
      </p:sp>
      <p:pic>
        <p:nvPicPr>
          <p:cNvPr id="4" name="Рисунок 3" descr="Изображение выглядит как шаблон, прямоугольный, пиксель, кроссворд&#10;&#10;Содержимое, созданное искусственным интеллектом, может быть неверным.">
            <a:extLst>
              <a:ext uri="{FF2B5EF4-FFF2-40B4-BE49-F238E27FC236}">
                <a16:creationId xmlns:a16="http://schemas.microsoft.com/office/drawing/2014/main" id="{9B8C9FB6-FD2C-981C-71DF-3444EDA670CE}"/>
              </a:ext>
            </a:extLst>
          </p:cNvPr>
          <p:cNvPicPr>
            <a:picLocks noChangeAspect="1"/>
          </p:cNvPicPr>
          <p:nvPr/>
        </p:nvPicPr>
        <p:blipFill>
          <a:blip r:embed="rId3"/>
          <a:stretch>
            <a:fillRect/>
          </a:stretch>
        </p:blipFill>
        <p:spPr>
          <a:xfrm>
            <a:off x="6568863" y="1911827"/>
            <a:ext cx="1938992" cy="1938992"/>
          </a:xfrm>
          <a:prstGeom prst="rect">
            <a:avLst/>
          </a:prstGeom>
        </p:spPr>
      </p:pic>
      <p:sp>
        <p:nvSpPr>
          <p:cNvPr id="5" name="TextBox 4">
            <a:extLst>
              <a:ext uri="{FF2B5EF4-FFF2-40B4-BE49-F238E27FC236}">
                <a16:creationId xmlns:a16="http://schemas.microsoft.com/office/drawing/2014/main" id="{E70A3C6F-E391-5A19-1AF2-8BF7F9D06D1B}"/>
              </a:ext>
            </a:extLst>
          </p:cNvPr>
          <p:cNvSpPr txBox="1"/>
          <p:nvPr/>
        </p:nvSpPr>
        <p:spPr>
          <a:xfrm>
            <a:off x="6568863" y="1604050"/>
            <a:ext cx="1938992" cy="307777"/>
          </a:xfrm>
          <a:prstGeom prst="rect">
            <a:avLst/>
          </a:prstGeom>
          <a:noFill/>
        </p:spPr>
        <p:txBody>
          <a:bodyPr wrap="square" rtlCol="0">
            <a:spAutoFit/>
          </a:bodyPr>
          <a:lstStyle/>
          <a:p>
            <a:pPr algn="ctr"/>
            <a:r>
              <a:rPr lang="ru-RU" dirty="0"/>
              <a:t>Ссылка на тест</a:t>
            </a:r>
          </a:p>
        </p:txBody>
      </p:sp>
    </p:spTree>
    <p:extLst>
      <p:ext uri="{BB962C8B-B14F-4D97-AF65-F5344CB8AC3E}">
        <p14:creationId xmlns:p14="http://schemas.microsoft.com/office/powerpoint/2010/main" val="1010760020"/>
      </p:ext>
    </p:extLst>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Arial"/>
        <a:cs typeface="Arial"/>
      </a:majorFont>
      <a:minorFont>
        <a:latin typeface="Arial"/>
        <a:ea typeface="Arial"/>
        <a:cs typeface="Arial"/>
      </a:minorFont>
    </a:fontScheme>
    <a:fmtScheme name="Office">
      <a:fillStyleLst>
        <a:solidFill>
          <a:schemeClr val="phClr"/>
        </a:solidFill>
        <a:gradFill>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gradFill>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gradFill>
        <a:gradFill>
          <a:gsLst>
            <a:gs pos="0">
              <a:schemeClr val="phClr">
                <a:tint val="80000"/>
                <a:satMod val="300000"/>
              </a:schemeClr>
            </a:gs>
            <a:gs pos="100000">
              <a:schemeClr val="phClr">
                <a:shade val="30000"/>
                <a:satMod val="200000"/>
              </a:schemeClr>
            </a:gs>
          </a:gsLst>
          <a:path path="circle"/>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10858</TotalTime>
  <Words>1263</Words>
  <Application>Microsoft Office PowerPoint</Application>
  <PresentationFormat>Экран (16:9)</PresentationFormat>
  <Paragraphs>155</Paragraphs>
  <Slides>25</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25</vt:i4>
      </vt:variant>
    </vt:vector>
  </HeadingPairs>
  <TitlesOfParts>
    <vt:vector size="28" baseType="lpstr">
      <vt:lpstr>Arial</vt:lpstr>
      <vt:lpstr>Calibri</vt:lpstr>
      <vt:lpstr>Simple Light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Выберите вариант, который точнее всего отражает основную мысль текста:</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«ДВАДЦАТЬ ЛЕТ ПОД КРОВАТЬЮ» в. дРАГУНСКИЙ</vt:lpstr>
      <vt:lpstr>«ДВАДЦАТЬ ЛЕТ ПОД КРОВАТЬЮ» в. дРАГУНСКИЙ</vt:lpstr>
      <vt:lpstr>«ДВАДЦАТЬ ЛЕТ ПОД КРОВАТЬЮ» в. дРАГУНСКИЙ</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Цветков Илья Алексеевич</dc:creator>
  <cp:lastModifiedBy>Наталья Яковлева</cp:lastModifiedBy>
  <cp:revision>115</cp:revision>
  <cp:lastPrinted>2025-12-05T09:25:59Z</cp:lastPrinted>
  <dcterms:modified xsi:type="dcterms:W3CDTF">2026-10-02T08:32:21Z</dcterms:modified>
</cp:coreProperties>
</file>