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19" r:id="rId2"/>
    <p:sldId id="320" r:id="rId3"/>
    <p:sldId id="285" r:id="rId4"/>
    <p:sldId id="321" r:id="rId5"/>
    <p:sldId id="259" r:id="rId6"/>
    <p:sldId id="335" r:id="rId7"/>
    <p:sldId id="337" r:id="rId8"/>
    <p:sldId id="338" r:id="rId9"/>
    <p:sldId id="339" r:id="rId10"/>
    <p:sldId id="340" r:id="rId11"/>
    <p:sldId id="341" r:id="rId12"/>
    <p:sldId id="342" r:id="rId13"/>
    <p:sldId id="343" r:id="rId14"/>
    <p:sldId id="346" r:id="rId15"/>
    <p:sldId id="344" r:id="rId16"/>
    <p:sldId id="345" r:id="rId17"/>
    <p:sldId id="349" r:id="rId18"/>
    <p:sldId id="348" r:id="rId19"/>
    <p:sldId id="350" r:id="rId20"/>
    <p:sldId id="351" r:id="rId21"/>
    <p:sldId id="352" r:id="rId22"/>
    <p:sldId id="353" r:id="rId23"/>
    <p:sldId id="262" r:id="rId24"/>
    <p:sldId id="331" r:id="rId25"/>
    <p:sldId id="332" r:id="rId26"/>
    <p:sldId id="330" r:id="rId27"/>
    <p:sldId id="328" r:id="rId28"/>
    <p:sldId id="333" r:id="rId29"/>
    <p:sldId id="334" r:id="rId30"/>
    <p:sldId id="329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50" d="100"/>
          <a:sy n="50" d="100"/>
        </p:scale>
        <p:origin x="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1076B-40A7-488F-A018-584DC5461658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92121-0A4F-4281-B3E7-1F88E29408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880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4360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6B2E6-5E7C-49A2-8D9B-70459DB4B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2593" y="251389"/>
            <a:ext cx="5978013" cy="2387600"/>
          </a:xfrm>
        </p:spPr>
        <p:txBody>
          <a:bodyPr anchor="b">
            <a:normAutofit/>
          </a:bodyPr>
          <a:lstStyle>
            <a:lvl1pPr marL="0" indent="0" algn="ctr">
              <a:defRPr sz="4400">
                <a:solidFill>
                  <a:srgbClr val="002060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E3DC2B-B133-46D9-9848-C04B60C9C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02593" y="4302586"/>
            <a:ext cx="5978014" cy="1655762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2EDE493-719E-4FC9-A3FB-E21E5A76981A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56050" y="2890531"/>
            <a:ext cx="0" cy="217970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811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6B2E6-5E7C-49A2-8D9B-70459DB4B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2593" y="251389"/>
            <a:ext cx="5978013" cy="2387600"/>
          </a:xfrm>
        </p:spPr>
        <p:txBody>
          <a:bodyPr anchor="b">
            <a:normAutofit/>
          </a:bodyPr>
          <a:lstStyle>
            <a:lvl1pPr marL="0" indent="0" algn="ctr">
              <a:defRPr sz="4400">
                <a:solidFill>
                  <a:srgbClr val="002060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E3DC2B-B133-46D9-9848-C04B60C9C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02593" y="4302586"/>
            <a:ext cx="5978014" cy="1655762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2EDE493-719E-4FC9-A3FB-E21E5A76981A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56050" y="2890531"/>
            <a:ext cx="0" cy="217970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Текст 7">
            <a:extLst>
              <a:ext uri="{FF2B5EF4-FFF2-40B4-BE49-F238E27FC236}">
                <a16:creationId xmlns:a16="http://schemas.microsoft.com/office/drawing/2014/main" id="{AD7F2BB3-57CF-40FA-BACE-F5682C3547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0935" y="3055829"/>
            <a:ext cx="2800023" cy="914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7">
            <a:extLst>
              <a:ext uri="{FF2B5EF4-FFF2-40B4-BE49-F238E27FC236}">
                <a16:creationId xmlns:a16="http://schemas.microsoft.com/office/drawing/2014/main" id="{963D6408-5286-4468-AD4F-8328BDF3C8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14787" y="5888799"/>
            <a:ext cx="2909399" cy="914400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300"/>
              </a:spcBef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Кафедра естественно-математических дисциплин</a:t>
            </a:r>
          </a:p>
          <a:p>
            <a:pPr lvl="0"/>
            <a:r>
              <a:rPr lang="ru-RU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341013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B95344-D359-4394-BD7F-6A6C55A94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116" y="239765"/>
            <a:ext cx="10515600" cy="89586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1846A6-23D6-4282-B4BE-DA68CACCA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23" y="1486822"/>
            <a:ext cx="11454580" cy="49213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rgbClr val="002060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>
                <a:solidFill>
                  <a:srgbClr val="002060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>
                <a:solidFill>
                  <a:srgbClr val="002060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>
                <a:solidFill>
                  <a:srgbClr val="002060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883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B95344-D359-4394-BD7F-6A6C55A94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302" y="239765"/>
            <a:ext cx="10321413" cy="895862"/>
          </a:xfrm>
        </p:spPr>
        <p:txBody>
          <a:bodyPr/>
          <a:lstStyle>
            <a:lvl1pPr marL="88900" indent="0" algn="l">
              <a:defRPr>
                <a:solidFill>
                  <a:srgbClr val="002060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1846A6-23D6-4282-B4BE-DA68CACCA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23" y="1486822"/>
            <a:ext cx="11454580" cy="49213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rgbClr val="002060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>
                <a:solidFill>
                  <a:srgbClr val="002060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>
                <a:solidFill>
                  <a:srgbClr val="002060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>
                <a:solidFill>
                  <a:srgbClr val="002060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5284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B95344-D359-4394-BD7F-6A6C55A94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116" y="239765"/>
            <a:ext cx="10515600" cy="89586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48915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2F62C-5131-4419-8C00-4AE9A1CB6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807" y="247138"/>
            <a:ext cx="9057967" cy="917985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72147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с 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2F62C-5131-4419-8C00-4AE9A1CB6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807" y="247138"/>
            <a:ext cx="9057967" cy="91798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52123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C90B74-DCD4-4E37-AA47-80EB608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81139"/>
            <a:ext cx="10515600" cy="1726635"/>
          </a:xfrm>
        </p:spPr>
        <p:txBody>
          <a:bodyPr anchor="b"/>
          <a:lstStyle>
            <a:lvl1pPr algn="ctr">
              <a:defRPr sz="4800" b="1">
                <a:solidFill>
                  <a:srgbClr val="002060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4B226B-1253-478D-83F8-B80BB83EB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8437" y="4542503"/>
            <a:ext cx="10515600" cy="1328431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13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C90B74-DCD4-4E37-AA47-80EB608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81139"/>
            <a:ext cx="10515600" cy="1726635"/>
          </a:xfrm>
        </p:spPr>
        <p:txBody>
          <a:bodyPr anchor="b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4B226B-1253-478D-83F8-B80BB83EB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8437" y="4542503"/>
            <a:ext cx="10515600" cy="1328431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49406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790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922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0CF8EE-C4E6-49D9-9AEC-AEB748981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4A4698-4CDE-4B55-BBF0-835EAF7A3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6A5192-59D6-4868-BB19-71ECBE241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78850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927204-E6C5-4784-9A47-9BDC64B0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631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064DE8-40AF-495B-B200-01A394B65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97309E-FFAA-48EA-8CB0-7147F9317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6AB8CD-2C0E-4747-B7F2-46AC13E27F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6A80C69-0225-422E-9558-F519A5B4C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26312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1AE3B87-B111-45B5-8E8E-8038F7643F4D}"/>
              </a:ext>
            </a:extLst>
          </p:cNvPr>
          <p:cNvGrpSpPr/>
          <p:nvPr userDrawn="1"/>
        </p:nvGrpSpPr>
        <p:grpSpPr>
          <a:xfrm>
            <a:off x="1062983" y="1878948"/>
            <a:ext cx="7058000" cy="494259"/>
            <a:chOff x="1473893" y="1246816"/>
            <a:chExt cx="5293500" cy="37069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7F2948-8053-4ECB-9A10-BE2E55750A77}"/>
                </a:ext>
              </a:extLst>
            </p:cNvPr>
            <p:cNvSpPr txBox="1"/>
            <p:nvPr/>
          </p:nvSpPr>
          <p:spPr>
            <a:xfrm>
              <a:off x="2195393" y="1271261"/>
              <a:ext cx="4572000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F9FAFB"/>
                  </a:solidFill>
                </a:rPr>
                <a:t>БЛОК 01:</a:t>
              </a:r>
              <a:endParaRPr lang="ru-RU" sz="2400" dirty="0"/>
            </a:p>
          </p:txBody>
        </p:sp>
        <p:pic>
          <p:nvPicPr>
            <p:cNvPr id="8" name="Рисунок 7" descr="Изображение выглядит как Графика, Шрифт, символ, графический дизайн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BC270C34-B841-4D89-A611-2A51A8C5F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73893" y="1246816"/>
              <a:ext cx="367081" cy="356668"/>
            </a:xfrm>
            <a:prstGeom prst="rect">
              <a:avLst/>
            </a:prstGeom>
          </p:spPr>
        </p:pic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EA4C0B6F-52B2-4A8B-86C8-2C57AB017311}"/>
                </a:ext>
              </a:extLst>
            </p:cNvPr>
            <p:cNvCxnSpPr>
              <a:cxnSpLocks/>
            </p:cNvCxnSpPr>
            <p:nvPr/>
          </p:nvCxnSpPr>
          <p:spPr>
            <a:xfrm>
              <a:off x="2141882" y="1254445"/>
              <a:ext cx="0" cy="278896"/>
            </a:xfrm>
            <a:prstGeom prst="line">
              <a:avLst/>
            </a:prstGeom>
            <a:ln w="19050">
              <a:solidFill>
                <a:srgbClr val="43BC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90E56AE-85AF-49A0-AC1A-433A1CF3DEE7}"/>
              </a:ext>
            </a:extLst>
          </p:cNvPr>
          <p:cNvGrpSpPr/>
          <p:nvPr userDrawn="1"/>
        </p:nvGrpSpPr>
        <p:grpSpPr>
          <a:xfrm>
            <a:off x="1062984" y="2581132"/>
            <a:ext cx="5939289" cy="497508"/>
            <a:chOff x="1473893" y="2497022"/>
            <a:chExt cx="4454467" cy="37313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B49205-F016-4A37-B02A-8655F4FCBB06}"/>
                </a:ext>
              </a:extLst>
            </p:cNvPr>
            <p:cNvSpPr txBox="1"/>
            <p:nvPr/>
          </p:nvSpPr>
          <p:spPr>
            <a:xfrm>
              <a:off x="2195393" y="2497022"/>
              <a:ext cx="3732967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F9FAFB"/>
                  </a:solidFill>
                </a:rPr>
                <a:t>БЛОК </a:t>
              </a:r>
              <a:r>
                <a:rPr lang="en-US" sz="2400" dirty="0">
                  <a:solidFill>
                    <a:srgbClr val="F9FAFB"/>
                  </a:solidFill>
                </a:rPr>
                <a:t>0</a:t>
              </a:r>
              <a:r>
                <a:rPr lang="ru-RU" sz="2400" dirty="0">
                  <a:solidFill>
                    <a:srgbClr val="F9FAFB"/>
                  </a:solidFill>
                </a:rPr>
                <a:t>2:</a:t>
              </a:r>
              <a:endParaRPr lang="ru-RU" sz="2400" dirty="0"/>
            </a:p>
          </p:txBody>
        </p:sp>
        <p:pic>
          <p:nvPicPr>
            <p:cNvPr id="12" name="Рисунок 11" descr="Изображение выглядит как Графика, Шрифт, символ, графическая вставка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F319F0EA-4C7F-4B96-B953-47E00ECAE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3893" y="2545909"/>
              <a:ext cx="415979" cy="324244"/>
            </a:xfrm>
            <a:prstGeom prst="rect">
              <a:avLst/>
            </a:prstGeom>
          </p:spPr>
        </p:pic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51A55967-9429-41DA-B734-CB8B66CCE349}"/>
                </a:ext>
              </a:extLst>
            </p:cNvPr>
            <p:cNvCxnSpPr>
              <a:cxnSpLocks/>
            </p:cNvCxnSpPr>
            <p:nvPr/>
          </p:nvCxnSpPr>
          <p:spPr>
            <a:xfrm>
              <a:off x="2141882" y="2517832"/>
              <a:ext cx="0" cy="295959"/>
            </a:xfrm>
            <a:prstGeom prst="line">
              <a:avLst/>
            </a:prstGeom>
            <a:ln w="19050">
              <a:solidFill>
                <a:srgbClr val="43BC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344C54E-29CF-4DA9-AEE7-7D97879FC310}"/>
              </a:ext>
            </a:extLst>
          </p:cNvPr>
          <p:cNvGrpSpPr/>
          <p:nvPr userDrawn="1"/>
        </p:nvGrpSpPr>
        <p:grpSpPr>
          <a:xfrm>
            <a:off x="1100644" y="4046621"/>
            <a:ext cx="6292568" cy="470410"/>
            <a:chOff x="1502139" y="3184959"/>
            <a:chExt cx="4719426" cy="3528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AA966D2-2901-4BB9-B244-4F3B4E9C7D60}"/>
                </a:ext>
              </a:extLst>
            </p:cNvPr>
            <p:cNvSpPr txBox="1"/>
            <p:nvPr/>
          </p:nvSpPr>
          <p:spPr>
            <a:xfrm>
              <a:off x="2195393" y="3184959"/>
              <a:ext cx="4026172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F9FAFB"/>
                  </a:solidFill>
                </a:rPr>
                <a:t>БЛОК</a:t>
              </a:r>
              <a:r>
                <a:rPr lang="en-US" sz="2400" dirty="0">
                  <a:solidFill>
                    <a:srgbClr val="F9FAFB"/>
                  </a:solidFill>
                </a:rPr>
                <a:t> 0</a:t>
              </a:r>
              <a:r>
                <a:rPr lang="ru-RU" sz="2400" dirty="0">
                  <a:solidFill>
                    <a:srgbClr val="F9FAFB"/>
                  </a:solidFill>
                </a:rPr>
                <a:t>4:</a:t>
              </a:r>
              <a:endParaRPr lang="ru-RU" sz="2400" dirty="0"/>
            </a:p>
          </p:txBody>
        </p:sp>
        <p:pic>
          <p:nvPicPr>
            <p:cNvPr id="16" name="Рисунок 15" descr="Изображение выглядит как символ, Графика, Шрифт, круг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87B7838B-0CDA-4D7D-89CF-7D5740A64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2139" y="3269797"/>
              <a:ext cx="359490" cy="267970"/>
            </a:xfrm>
            <a:prstGeom prst="rect">
              <a:avLst/>
            </a:prstGeom>
          </p:spPr>
        </p:pic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8443281F-B1AF-44EB-B415-A97FCE621196}"/>
                </a:ext>
              </a:extLst>
            </p:cNvPr>
            <p:cNvCxnSpPr>
              <a:cxnSpLocks/>
            </p:cNvCxnSpPr>
            <p:nvPr/>
          </p:nvCxnSpPr>
          <p:spPr>
            <a:xfrm>
              <a:off x="2141882" y="3202480"/>
              <a:ext cx="0" cy="295959"/>
            </a:xfrm>
            <a:prstGeom prst="line">
              <a:avLst/>
            </a:prstGeom>
            <a:ln w="19050">
              <a:solidFill>
                <a:srgbClr val="43BC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093F45AF-5455-4853-97C9-27FB39AC1632}"/>
              </a:ext>
            </a:extLst>
          </p:cNvPr>
          <p:cNvGrpSpPr/>
          <p:nvPr userDrawn="1"/>
        </p:nvGrpSpPr>
        <p:grpSpPr>
          <a:xfrm>
            <a:off x="1129068" y="4743659"/>
            <a:ext cx="6264145" cy="461665"/>
            <a:chOff x="1523456" y="3869607"/>
            <a:chExt cx="4698109" cy="346249"/>
          </a:xfrm>
        </p:grpSpPr>
        <p:pic>
          <p:nvPicPr>
            <p:cNvPr id="19" name="Рисунок 18" descr="Изображение выглядит как Графика, дизайн, зарисовка, Прямоугольник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3672B360-5256-4686-8483-66645A78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23456" y="3872985"/>
              <a:ext cx="347955" cy="32424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2B977D2-3C65-4B87-8B87-3C0647360403}"/>
                </a:ext>
              </a:extLst>
            </p:cNvPr>
            <p:cNvSpPr txBox="1"/>
            <p:nvPr/>
          </p:nvSpPr>
          <p:spPr>
            <a:xfrm>
              <a:off x="2195393" y="3869607"/>
              <a:ext cx="4026172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F9FAFB"/>
                  </a:solidFill>
                </a:rPr>
                <a:t>БЛОК 05:</a:t>
              </a:r>
              <a:endParaRPr lang="ru-RU" sz="2400" dirty="0"/>
            </a:p>
          </p:txBody>
        </p: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BFCE1A17-041A-4A79-A16B-E748EAAA51A1}"/>
                </a:ext>
              </a:extLst>
            </p:cNvPr>
            <p:cNvCxnSpPr>
              <a:cxnSpLocks/>
            </p:cNvCxnSpPr>
            <p:nvPr/>
          </p:nvCxnSpPr>
          <p:spPr>
            <a:xfrm>
              <a:off x="2141882" y="3887128"/>
              <a:ext cx="0" cy="295959"/>
            </a:xfrm>
            <a:prstGeom prst="line">
              <a:avLst/>
            </a:prstGeom>
            <a:ln w="19050">
              <a:solidFill>
                <a:srgbClr val="43BC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4F8FC26C-2972-4EEC-A08D-25CD0870351C}"/>
              </a:ext>
            </a:extLst>
          </p:cNvPr>
          <p:cNvGrpSpPr/>
          <p:nvPr userDrawn="1"/>
        </p:nvGrpSpPr>
        <p:grpSpPr>
          <a:xfrm>
            <a:off x="1182733" y="5407116"/>
            <a:ext cx="6938239" cy="475558"/>
            <a:chOff x="1563705" y="4560696"/>
            <a:chExt cx="5203679" cy="356668"/>
          </a:xfrm>
        </p:grpSpPr>
        <p:pic>
          <p:nvPicPr>
            <p:cNvPr id="23" name="Рисунок 22" descr="Изображение выглядит как текст, Шрифт, символ, Графика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C3146813-9745-4C3C-97AC-5E08AA362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63705" y="4560696"/>
              <a:ext cx="275578" cy="35666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C22EDBE-2BE4-4574-8925-E4E28A5FBAA5}"/>
                </a:ext>
              </a:extLst>
            </p:cNvPr>
            <p:cNvSpPr txBox="1"/>
            <p:nvPr/>
          </p:nvSpPr>
          <p:spPr>
            <a:xfrm>
              <a:off x="2195391" y="4563778"/>
              <a:ext cx="4571993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F9FAFB"/>
                  </a:solidFill>
                </a:rPr>
                <a:t>БЛОК 06:</a:t>
              </a:r>
            </a:p>
          </p:txBody>
        </p: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85250060-90A1-4F91-BDFB-C1A4D847B620}"/>
                </a:ext>
              </a:extLst>
            </p:cNvPr>
            <p:cNvCxnSpPr>
              <a:cxnSpLocks/>
            </p:cNvCxnSpPr>
            <p:nvPr/>
          </p:nvCxnSpPr>
          <p:spPr>
            <a:xfrm>
              <a:off x="2141882" y="4565649"/>
              <a:ext cx="0" cy="295959"/>
            </a:xfrm>
            <a:prstGeom prst="line">
              <a:avLst/>
            </a:prstGeom>
            <a:ln w="19050">
              <a:solidFill>
                <a:srgbClr val="43BC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700FF2B2-FED4-46E0-B092-C397C2688267}"/>
              </a:ext>
            </a:extLst>
          </p:cNvPr>
          <p:cNvGrpSpPr/>
          <p:nvPr userDrawn="1"/>
        </p:nvGrpSpPr>
        <p:grpSpPr>
          <a:xfrm>
            <a:off x="1093684" y="3305260"/>
            <a:ext cx="6508027" cy="514738"/>
            <a:chOff x="1496919" y="1929439"/>
            <a:chExt cx="4881020" cy="38605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8437EF-E4C1-4D77-9C11-0ADCF7C46D32}"/>
                </a:ext>
              </a:extLst>
            </p:cNvPr>
            <p:cNvSpPr txBox="1"/>
            <p:nvPr/>
          </p:nvSpPr>
          <p:spPr>
            <a:xfrm>
              <a:off x="2195393" y="1929439"/>
              <a:ext cx="4182546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F9FAFB"/>
                  </a:solidFill>
                </a:rPr>
                <a:t>БЛОК </a:t>
              </a:r>
              <a:r>
                <a:rPr lang="en-US" sz="2400" dirty="0">
                  <a:solidFill>
                    <a:srgbClr val="F9FAFB"/>
                  </a:solidFill>
                </a:rPr>
                <a:t>0</a:t>
              </a:r>
              <a:r>
                <a:rPr lang="ru-RU" sz="2400" dirty="0">
                  <a:solidFill>
                    <a:srgbClr val="F9FAFB"/>
                  </a:solidFill>
                </a:rPr>
                <a:t>3:</a:t>
              </a:r>
              <a:endParaRPr lang="ru-RU" sz="2400" dirty="0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AF81876-9C13-4120-BA1D-DAE871B2D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1496919" y="1958825"/>
              <a:ext cx="369929" cy="356668"/>
            </a:xfrm>
            <a:prstGeom prst="rect">
              <a:avLst/>
            </a:prstGeom>
          </p:spPr>
        </p:pic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36FEDF46-A11A-468F-8EBA-0CC3EA7CBF81}"/>
                </a:ext>
              </a:extLst>
            </p:cNvPr>
            <p:cNvCxnSpPr>
              <a:cxnSpLocks/>
            </p:cNvCxnSpPr>
            <p:nvPr/>
          </p:nvCxnSpPr>
          <p:spPr>
            <a:xfrm>
              <a:off x="2141882" y="1946960"/>
              <a:ext cx="0" cy="295959"/>
            </a:xfrm>
            <a:prstGeom prst="line">
              <a:avLst/>
            </a:prstGeom>
            <a:ln w="19050">
              <a:solidFill>
                <a:srgbClr val="43BC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8860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7D0F687-886E-4C78-A3BD-595BDD9B4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4807" y="137088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2E8731-D0F7-4499-BA37-DBAC29BBA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7981" y="1370883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DA0077CE-715D-42C9-9290-6D85CC5E3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83338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9525F-5C95-405E-9DEB-D624BE0A0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250723"/>
            <a:ext cx="3932237" cy="64155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3C05D7F-ED0E-47F7-8B2F-C2D9F0964B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79053" y="1390392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270F7B-D780-4AC3-AB85-FC56FD458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1305231"/>
            <a:ext cx="3932237" cy="504394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72382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142D01-7AF8-4B7E-9FF2-94863F60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D5C343-0BA8-42BC-A8DD-E5CBC7EB1C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300221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BAD08C9-87CD-40F1-9D1E-979B27683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06C1DE5-55AF-409F-B0B8-24C731E18F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692110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E01DF-C898-4DC8-8DE3-81F5AE8C1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816" y="136525"/>
            <a:ext cx="6619568" cy="866365"/>
          </a:xfrm>
        </p:spPr>
        <p:txBody>
          <a:bodyPr>
            <a:normAutofit/>
          </a:bodyPr>
          <a:lstStyle>
            <a:lvl1pPr algn="l">
              <a:defRPr sz="4400">
                <a:solidFill>
                  <a:srgbClr val="002060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77413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221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_контакты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694CD34-8FDB-418F-9ABA-78E48C0F6940}"/>
              </a:ext>
            </a:extLst>
          </p:cNvPr>
          <p:cNvSpPr/>
          <p:nvPr userDrawn="1"/>
        </p:nvSpPr>
        <p:spPr bwMode="auto">
          <a:xfrm rot="10800000">
            <a:off x="5502467" y="1288"/>
            <a:ext cx="573213" cy="5142212"/>
          </a:xfrm>
          <a:prstGeom prst="rect">
            <a:avLst/>
          </a:prstGeom>
          <a:gradFill>
            <a:gsLst>
              <a:gs pos="45000">
                <a:srgbClr val="1D3252">
                  <a:alpha val="0"/>
                </a:srgbClr>
              </a:gs>
              <a:gs pos="100000">
                <a:srgbClr val="1D325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80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EFD11E9-0AC1-4421-B5DD-FD0679EF0B66}"/>
              </a:ext>
            </a:extLst>
          </p:cNvPr>
          <p:cNvSpPr/>
          <p:nvPr userDrawn="1"/>
        </p:nvSpPr>
        <p:spPr bwMode="auto">
          <a:xfrm>
            <a:off x="7365277" y="644"/>
            <a:ext cx="296509" cy="6857356"/>
          </a:xfrm>
          <a:prstGeom prst="rect">
            <a:avLst/>
          </a:prstGeom>
          <a:solidFill>
            <a:srgbClr val="11A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E70D838-C040-41E6-B75A-174509E1860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292866" y="2655350"/>
            <a:ext cx="0" cy="1533192"/>
          </a:xfrm>
          <a:prstGeom prst="line">
            <a:avLst/>
          </a:prstGeom>
          <a:ln w="12700">
            <a:solidFill>
              <a:srgbClr val="33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2623A1A-8704-446E-AEE4-6CE4E3C6B513}"/>
              </a:ext>
            </a:extLst>
          </p:cNvPr>
          <p:cNvSpPr txBox="1"/>
          <p:nvPr userDrawn="1"/>
        </p:nvSpPr>
        <p:spPr bwMode="auto">
          <a:xfrm>
            <a:off x="742832" y="1303767"/>
            <a:ext cx="4156331" cy="5732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>
              <a:lnSpc>
                <a:spcPct val="115000"/>
              </a:lnSpc>
            </a:pPr>
            <a:r>
              <a:rPr lang="ru-RU" sz="14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792E010-C203-444B-9978-677BFB5D0024}"/>
              </a:ext>
            </a:extLst>
          </p:cNvPr>
          <p:cNvSpPr/>
          <p:nvPr userDrawn="1"/>
        </p:nvSpPr>
        <p:spPr bwMode="auto">
          <a:xfrm>
            <a:off x="1384403" y="2655350"/>
            <a:ext cx="65310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b="0" dirty="0">
                <a:solidFill>
                  <a:schemeClr val="bg1"/>
                </a:solidFill>
              </a:rPr>
              <a:t>Контакты:</a:t>
            </a:r>
            <a:endParaRPr lang="ru-RU" altLang="ru-RU" sz="2400" b="0" dirty="0">
              <a:solidFill>
                <a:schemeClr val="bg1"/>
              </a:solidFill>
            </a:endParaRPr>
          </a:p>
          <a:p>
            <a:endParaRPr lang="en-US" altLang="ru-RU" sz="2000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91149D-57EB-4410-A4E5-ADE6C65C35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11106" y="4342047"/>
            <a:ext cx="573297" cy="57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697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777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CE024B-78B2-477F-A99A-62A8FC406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81" y="225015"/>
            <a:ext cx="10515600" cy="9179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633CCB-657C-4B6C-9CC8-67B6D8D3A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5639" y="14605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180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50" r:id="rId3"/>
    <p:sldLayoutId id="2147483663" r:id="rId4"/>
    <p:sldLayoutId id="2147483670" r:id="rId5"/>
    <p:sldLayoutId id="2147483669" r:id="rId6"/>
    <p:sldLayoutId id="2147483664" r:id="rId7"/>
    <p:sldLayoutId id="2147483651" r:id="rId8"/>
    <p:sldLayoutId id="2147483666" r:id="rId9"/>
    <p:sldLayoutId id="2147483662" r:id="rId10"/>
    <p:sldLayoutId id="2147483667" r:id="rId11"/>
    <p:sldLayoutId id="2147483652" r:id="rId12"/>
    <p:sldLayoutId id="2147483653" r:id="rId13"/>
    <p:sldLayoutId id="2147483654" r:id="rId14"/>
    <p:sldLayoutId id="2147483656" r:id="rId15"/>
    <p:sldLayoutId id="2147483657" r:id="rId16"/>
    <p:sldLayoutId id="2147483658" r:id="rId17"/>
    <p:sldLayoutId id="2147483659" r:id="rId18"/>
    <p:sldLayoutId id="2147483661" r:id="rId19"/>
    <p:sldLayoutId id="2147483665" r:id="rId20"/>
    <p:sldLayoutId id="2147483671" r:id="rId21"/>
    <p:sldLayoutId id="214748367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6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body" idx="1"/>
          </p:nvPr>
        </p:nvSpPr>
        <p:spPr>
          <a:xfrm>
            <a:off x="5928360" y="457200"/>
            <a:ext cx="6025344" cy="3472769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lnSpc>
                <a:spcPct val="70000"/>
              </a:lnSpc>
              <a:defRPr sz="1800"/>
            </a:pPr>
            <a:r>
              <a:rPr lang="ru-RU" dirty="0">
                <a:solidFill>
                  <a:srgbClr val="1D3152"/>
                </a:solidFill>
              </a:rPr>
              <a:t>Консультация для педагогов НОО</a:t>
            </a:r>
          </a:p>
          <a:p>
            <a:pPr lvl="0">
              <a:lnSpc>
                <a:spcPct val="70000"/>
              </a:lnSpc>
              <a:defRPr sz="1800"/>
            </a:pPr>
            <a:endParaRPr lang="ru-RU" dirty="0">
              <a:solidFill>
                <a:srgbClr val="1D3152"/>
              </a:solidFill>
            </a:endParaRPr>
          </a:p>
          <a:p>
            <a:pPr lvl="0">
              <a:lnSpc>
                <a:spcPct val="70000"/>
              </a:lnSpc>
              <a:defRPr sz="1800"/>
            </a:pPr>
            <a:r>
              <a:rPr lang="ru-RU" b="1" dirty="0">
                <a:solidFill>
                  <a:srgbClr val="1D3152"/>
                </a:solidFill>
              </a:rPr>
              <a:t>«Преподавание предмета «Окружающий мир» в рамках программы начального общего образования»</a:t>
            </a:r>
          </a:p>
          <a:p>
            <a:pPr lvl="0">
              <a:lnSpc>
                <a:spcPct val="70000"/>
              </a:lnSpc>
              <a:defRPr sz="1800"/>
            </a:pPr>
            <a:endParaRPr lang="ru-RU" b="1" dirty="0">
              <a:solidFill>
                <a:srgbClr val="1D3152"/>
              </a:solidFill>
            </a:endParaRPr>
          </a:p>
          <a:p>
            <a:pPr lvl="0">
              <a:lnSpc>
                <a:spcPct val="70000"/>
              </a:lnSpc>
              <a:defRPr sz="1800"/>
            </a:pPr>
            <a:endParaRPr lang="ru-RU" b="1" dirty="0">
              <a:solidFill>
                <a:srgbClr val="1D3152"/>
              </a:solidFill>
            </a:endParaRPr>
          </a:p>
          <a:p>
            <a:pPr lvl="0">
              <a:lnSpc>
                <a:spcPct val="70000"/>
              </a:lnSpc>
              <a:defRPr sz="1800"/>
            </a:pPr>
            <a:endParaRPr lang="ru-RU" b="1" dirty="0">
              <a:solidFill>
                <a:srgbClr val="1D3152"/>
              </a:solidFill>
            </a:endParaRPr>
          </a:p>
          <a:p>
            <a:pPr lvl="0">
              <a:lnSpc>
                <a:spcPct val="70000"/>
              </a:lnSpc>
              <a:defRPr sz="1800"/>
            </a:pPr>
            <a:r>
              <a:rPr lang="ru-RU" sz="4000" b="1" dirty="0">
                <a:solidFill>
                  <a:srgbClr val="1D3152"/>
                </a:solidFill>
              </a:rPr>
              <a:t>«Особенности изучения живой природы в ЭНШ»</a:t>
            </a:r>
            <a:endParaRPr sz="4000" b="1" dirty="0">
              <a:solidFill>
                <a:srgbClr val="1D3152"/>
              </a:solidFill>
            </a:endParaRPr>
          </a:p>
        </p:txBody>
      </p:sp>
      <p:sp>
        <p:nvSpPr>
          <p:cNvPr id="50" name="Shape 50"/>
          <p:cNvSpPr/>
          <p:nvPr/>
        </p:nvSpPr>
        <p:spPr>
          <a:xfrm>
            <a:off x="6982103" y="5339752"/>
            <a:ext cx="4291503" cy="747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lang="ru-RU" dirty="0"/>
              <a:t>Мошнина Рауза </a:t>
            </a:r>
            <a:r>
              <a:rPr lang="ru-RU" dirty="0" err="1"/>
              <a:t>Шамилевна</a:t>
            </a:r>
            <a:r>
              <a:rPr lang="ru-RU" dirty="0"/>
              <a:t>, заведующий кафедрой естественно-математических дисциплин, </a:t>
            </a:r>
            <a:r>
              <a:rPr lang="ru-RU" dirty="0" err="1"/>
              <a:t>канд.пед.наук</a:t>
            </a:r>
            <a:r>
              <a:rPr lang="ru-RU" dirty="0"/>
              <a:t>, профессор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854849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94" y="71985"/>
            <a:ext cx="10515600" cy="895862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solidFill>
                  <a:srgbClr val="15326C"/>
                </a:solidFill>
              </a:rPr>
            </a:br>
            <a:r>
              <a:rPr lang="ru-RU" dirty="0">
                <a:latin typeface="+mn-lt"/>
              </a:rPr>
              <a:t>Модели ускоренного обучения </a:t>
            </a: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>в начальной школе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FFEB3B7-EBEC-7E96-F904-DF2C87CF60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79742" y="2254638"/>
            <a:ext cx="9632515" cy="349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21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F3E2BD-0F1C-4CB0-854E-C989D05E2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ЭНШ Окружающий мир</a:t>
            </a:r>
            <a:br>
              <a:rPr lang="ru-RU" b="1" dirty="0"/>
            </a:br>
            <a:r>
              <a:rPr lang="ru-RU" b="1" dirty="0"/>
              <a:t>1-й год обучения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C64F0D2-9A1C-45E6-95D1-3E8BC07EB6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924" y="1927654"/>
            <a:ext cx="10797293" cy="3811797"/>
          </a:xfrm>
        </p:spPr>
      </p:pic>
    </p:spTree>
    <p:extLst>
      <p:ext uri="{BB962C8B-B14F-4D97-AF65-F5344CB8AC3E}">
        <p14:creationId xmlns:p14="http://schemas.microsoft.com/office/powerpoint/2010/main" val="1126534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52010-4B6C-6EAE-F8D3-FEE92D811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1029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ОКРУЖАЮЩИЙ МИР </a:t>
            </a:r>
            <a:br>
              <a:rPr lang="ru-RU" sz="2400" b="1" dirty="0"/>
            </a:br>
            <a:r>
              <a:rPr lang="ru-RU" sz="2400" b="1" dirty="0"/>
              <a:t>1 ГОД ОБУЧЕНИЯ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(2 часа в неделю, всего 68 ч)</a:t>
            </a:r>
            <a:br>
              <a:rPr lang="ru-RU" sz="2400" b="1" dirty="0">
                <a:solidFill>
                  <a:srgbClr val="002060"/>
                </a:solidFill>
              </a:rPr>
            </a:b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МЕТОДИЧЕСКИЕ РЕКОМЕНДАЦИИ</a:t>
            </a:r>
            <a:br>
              <a:rPr lang="ru-RU" sz="2400" b="1" dirty="0">
                <a:solidFill>
                  <a:srgbClr val="002060"/>
                </a:solidFill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8EEE42-419B-5674-09B5-68EC3AE06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276" y="2427316"/>
            <a:ext cx="10389524" cy="3749647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Методические рекомендации разработаны </a:t>
            </a:r>
            <a:r>
              <a:rPr lang="ru-RU" b="1" dirty="0"/>
              <a:t>в рамках проекта «Эффективная начальная школа».</a:t>
            </a:r>
            <a:r>
              <a:rPr lang="ru-RU" dirty="0"/>
              <a:t> В соответствии с п.3 части 1 статьи 34 </a:t>
            </a:r>
            <a:r>
              <a:rPr lang="ru-RU" b="1" dirty="0"/>
              <a:t>Федерального закона </a:t>
            </a:r>
            <a:r>
              <a:rPr lang="ru-RU" dirty="0"/>
              <a:t>от 29 декабря 2012 г. №273 «Об образовании в Российской Федерации»</a:t>
            </a:r>
          </a:p>
          <a:p>
            <a:pPr algn="just"/>
            <a:r>
              <a:rPr lang="ru-RU" b="1" dirty="0"/>
              <a:t>Проект</a:t>
            </a:r>
            <a:r>
              <a:rPr lang="ru-RU" dirty="0"/>
              <a:t> «Эффективная начальная школа» направлен на обеспечение условий для развития и обучения детей </a:t>
            </a:r>
            <a:r>
              <a:rPr lang="ru-RU" b="1" dirty="0"/>
              <a:t>с высоким уровнем развития</a:t>
            </a:r>
            <a:r>
              <a:rPr lang="ru-RU" dirty="0"/>
              <a:t> параметров дошкольной зрелости, на </a:t>
            </a:r>
            <a:r>
              <a:rPr lang="ru-RU" b="1" dirty="0"/>
              <a:t>ускоренное обучение</a:t>
            </a:r>
            <a:r>
              <a:rPr lang="ru-RU" dirty="0"/>
              <a:t> в начальной школе и предполагает освоение образовательной программы начального общего образования </a:t>
            </a:r>
            <a:r>
              <a:rPr lang="ru-RU" b="1" dirty="0"/>
              <a:t>за 3 года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01975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21AC78-B703-A53C-1E85-FCE5EDC0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68" y="382881"/>
            <a:ext cx="10515600" cy="1863170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Дидактический аппарат </a:t>
            </a:r>
            <a:br>
              <a:rPr lang="ru-RU" sz="3200" dirty="0">
                <a:solidFill>
                  <a:srgbClr val="002060"/>
                </a:solidFill>
              </a:rPr>
            </a:br>
            <a:r>
              <a:rPr lang="ru-RU" sz="3200" dirty="0">
                <a:solidFill>
                  <a:srgbClr val="002060"/>
                </a:solidFill>
              </a:rPr>
              <a:t>Методических рекомендаций выстроен по единой схеме </a:t>
            </a:r>
            <a:br>
              <a:rPr lang="ru-RU" sz="3200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АПРИ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FB6E22-186F-90B4-7AE3-2B11429C2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4008"/>
            <a:ext cx="10515600" cy="4072955"/>
          </a:xfrm>
          <a:noFill/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/>
              <a:t>	</a:t>
            </a:r>
            <a:r>
              <a:rPr lang="ru-RU" b="1" dirty="0">
                <a:solidFill>
                  <a:srgbClr val="002060"/>
                </a:solidFill>
              </a:rPr>
              <a:t>А</a:t>
            </a:r>
            <a:r>
              <a:rPr lang="ru-RU" dirty="0">
                <a:solidFill>
                  <a:srgbClr val="002060"/>
                </a:solidFill>
              </a:rPr>
              <a:t>ктуализация имеющихся знаний по теме: вопросы и задания, позволяющие выявить и экстраполировать предварительные знания отдельных учеников на класс в целом, выравнивание стартового уровня готовности к изучению нового.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	</a:t>
            </a:r>
            <a:r>
              <a:rPr lang="ru-RU" b="1" dirty="0">
                <a:solidFill>
                  <a:srgbClr val="002060"/>
                </a:solidFill>
              </a:rPr>
              <a:t>П</a:t>
            </a:r>
            <a:r>
              <a:rPr lang="ru-RU" dirty="0">
                <a:solidFill>
                  <a:srgbClr val="002060"/>
                </a:solidFill>
              </a:rPr>
              <a:t>роблема, обсуждаемая на уроке: фиксация границы (предела) имеющихся знаний, их недостаточности, формулирование вопросов, еще не имеющих ответов у учащихся.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	</a:t>
            </a:r>
            <a:r>
              <a:rPr lang="ru-RU" b="1" dirty="0">
                <a:solidFill>
                  <a:srgbClr val="002060"/>
                </a:solidFill>
              </a:rPr>
              <a:t>Р</a:t>
            </a:r>
            <a:r>
              <a:rPr lang="ru-RU" dirty="0">
                <a:solidFill>
                  <a:srgbClr val="002060"/>
                </a:solidFill>
              </a:rPr>
              <a:t>ешение проблемы, обсуждаемой на уроке: последовательное развертывание содержания темы урока учителем на основе самостоятельной учебной деятельности учащихся с пособием (учебником) и другими дидактическими материалами, предлагаемыми учителем, поиск ответа на поставленные вопросы, индивидуально, в парах, в группе, фронтально.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	</a:t>
            </a:r>
            <a:r>
              <a:rPr lang="ru-RU" b="1" dirty="0">
                <a:solidFill>
                  <a:srgbClr val="002060"/>
                </a:solidFill>
              </a:rPr>
              <a:t>И</a:t>
            </a:r>
            <a:r>
              <a:rPr lang="ru-RU" dirty="0">
                <a:solidFill>
                  <a:srgbClr val="002060"/>
                </a:solidFill>
              </a:rPr>
              <a:t>тоги и выводы урока: представление проблемы в решенном виде, ответов на проблемные вопросы разными способами: вербально (устно и письменно), в моделях, рисунках, таблицах и т.п.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201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27"/>
            <a:ext cx="9694025" cy="108065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Урок 9.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Природа и предметы, созданные человеком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5F40C6-8CB0-457B-85DE-8F8AC7C3F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390" y="1253331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А. </a:t>
            </a:r>
            <a:r>
              <a:rPr lang="ru-RU" dirty="0"/>
              <a:t>- Посмотрите вокруг. Назовите предметы, которые созданы людьми. Найдите предметы, которые не созданы людьми. Назовите их.</a:t>
            </a:r>
          </a:p>
          <a:p>
            <a:pPr marL="0" indent="0" algn="just">
              <a:buNone/>
            </a:pPr>
            <a:r>
              <a:rPr lang="ru-RU" b="1" dirty="0"/>
              <a:t>П. </a:t>
            </a:r>
            <a:r>
              <a:rPr lang="ru-RU" dirty="0"/>
              <a:t>Что такое природа? К какой части окружающего мира относится человек?</a:t>
            </a:r>
          </a:p>
          <a:p>
            <a:pPr marL="0" indent="0" algn="just">
              <a:buNone/>
            </a:pPr>
            <a:r>
              <a:rPr lang="ru-RU" b="1" dirty="0"/>
              <a:t>Р. </a:t>
            </a:r>
            <a:r>
              <a:rPr lang="ru-RU" dirty="0"/>
              <a:t>Работа с текстом и иллюстрациями на ст.42 и 43. Тексты зачитывает учитель. Словарная работа со словом рукотворный. </a:t>
            </a:r>
          </a:p>
          <a:p>
            <a:pPr marL="0" indent="0" algn="just">
              <a:buNone/>
            </a:pPr>
            <a:r>
              <a:rPr lang="ru-RU" dirty="0"/>
              <a:t>Упражнения на классификацию изображений объектов природы и рукотворного мира: раскладывание рисунков (фотографий) на две группы. Фронтально выполняется задание на ст. 43.</a:t>
            </a:r>
          </a:p>
          <a:p>
            <a:pPr marL="0" indent="0" algn="just">
              <a:buNone/>
            </a:pPr>
            <a:r>
              <a:rPr lang="ru-RU" dirty="0"/>
              <a:t>Учебный диалог. - В какую группу мы отнесем человека? Заслушиваются версии учащихся и обоснования к ним. Беседа о том, что человек является частью природы. Но все, что создано человеком, создано из природных материалов. Например: деревянные дома построены из деревьев, а каменные из камней. Деревья и камни относятся к природе, а дома к рукотворному миру. Беря из природы нужные им материалы, люди могут нанести вред природе. Поэтому к природе нужно бережно относиться. Что это значит?</a:t>
            </a:r>
          </a:p>
          <a:p>
            <a:pPr marL="0" indent="0" algn="just">
              <a:buNone/>
            </a:pPr>
            <a:r>
              <a:rPr lang="ru-RU" dirty="0"/>
              <a:t>Работа в группах, выполнение задания 1 на ст.44. – Только ли к природе нужно относиться бережно?</a:t>
            </a:r>
          </a:p>
          <a:p>
            <a:pPr marL="0" indent="0" algn="just">
              <a:buNone/>
            </a:pPr>
            <a:r>
              <a:rPr lang="ru-RU" b="1" dirty="0"/>
              <a:t>И. </a:t>
            </a:r>
            <a:r>
              <a:rPr lang="ru-RU" dirty="0"/>
              <a:t>Динамическое моделирование по теме «Окружающий мир»: составление модели и ее комментирование.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3E453C-1D28-4DE9-BE67-23DAADCA2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1784" y="5273603"/>
            <a:ext cx="6066046" cy="15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65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422" y="250907"/>
            <a:ext cx="9694025" cy="871891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Урок 10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Неживая и живая природа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5F40C6-8CB0-457B-85DE-8F8AC7C3F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83" y="1382856"/>
            <a:ext cx="11563004" cy="494796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 </a:t>
            </a: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Учебный диалог. – Посмотрите вокруг и назовите то, что не создано трудом человека. Как можно назвать все это одним словом? (Природа.) Можно ли объекты природы разделить на какие-нибудь группы?</a:t>
            </a:r>
            <a:endParaRPr lang="ru-RU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 </a:t>
            </a: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ли объекты природы разделить на какие-нибудь группы?</a:t>
            </a:r>
            <a:endParaRPr lang="ru-RU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 </a:t>
            </a: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иллюстрациями.</a:t>
            </a:r>
            <a:r>
              <a:rPr lang="ru-RU" sz="1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мальчики рассмотрите иллюстрации на ст.46 и помогите Сереже разделить иллюстрации на две равные группы. Все девочки рассмотрите иллюстрации на ст. 47 и помогите Наде разделить иллюстрации на две равные группы. Заслушиваются версии учащихся. Мальчики и девочки оценивают работу друг друга. (Согласен - не согласен.)</a:t>
            </a:r>
            <a:endParaRPr lang="ru-RU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определением живой и неживой природы в учебнике на ст. 47. Дидактическая игра «Живое – неживое»: учитель бросает мяч и называет </a:t>
            </a:r>
            <a:r>
              <a:rPr lang="ru-RU" sz="1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животное</a:t>
            </a: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или объект неживой природы, ученик возвращает мяч и называет «живое или не живое».</a:t>
            </a:r>
            <a:endParaRPr lang="ru-RU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Проблемная ситуация: - К какой природе мы отнесем березу, дуб или ель? Докажите, что эти растения нужно отнести именно к этой группе природы. </a:t>
            </a:r>
            <a:r>
              <a:rPr lang="ru-RU" sz="15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первоклассников отнесение растений и грибов к живой природе осложнено тем, что они ведут прикрепленный образ жизни, а в русском языке они относятся к неодушевленным существительным и отвечают на вопрос «что?». - </a:t>
            </a: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общего у растений и животных? (дышат, питаются, растут и размножаются). Можно ли то же самое сказать о грибах? (Да). К какой природе мы отнесем человека? – Назовите признаки живой природы. (дышат, питаются, растут и размножаются).</a:t>
            </a:r>
            <a:endParaRPr lang="ru-RU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Дидактическая игра «Кто больше»: предлагается привести, как можно больше примеров представителей живой или неживой природы. За каждый правильный неповторяющийся ответ участники игры получают приз (фишку, жетон и т.п.). Выигрывает тот, кто набрал больше призов. Работа по схеме в задании учебника на ст.49. </a:t>
            </a:r>
            <a:endParaRPr lang="ru-RU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 </a:t>
            </a: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Динамическое моделирование.</a:t>
            </a:r>
            <a:r>
              <a:rPr lang="ru-RU" sz="1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Целесообразно не демонстрировать учащимся готовую модель, а проводить ее преобразование совместно во фронтальной работе.</a:t>
            </a:r>
            <a:r>
              <a:rPr lang="ru-RU" sz="1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Рассмотрим схему прошлого урока. Дополните схему новыми знаниями о природе. Прокомментируйте схему.</a:t>
            </a:r>
            <a:endParaRPr lang="ru-RU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380690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5284"/>
            <a:ext cx="9694025" cy="6184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+mn-lt"/>
              </a:rPr>
              <a:t>Урок 10</a:t>
            </a:r>
            <a:br>
              <a:rPr lang="ru-RU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endParaRPr lang="ru-RU" sz="28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DD02EDA-24C5-41CA-AEC6-D39B62ADDC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3183" y="1748012"/>
            <a:ext cx="8072337" cy="3646947"/>
          </a:xfrm>
        </p:spPr>
      </p:pic>
    </p:spTree>
    <p:extLst>
      <p:ext uri="{BB962C8B-B14F-4D97-AF65-F5344CB8AC3E}">
        <p14:creationId xmlns:p14="http://schemas.microsoft.com/office/powerpoint/2010/main" val="538502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27"/>
            <a:ext cx="9694025" cy="108065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Урок 11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Явления природы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5F40C6-8CB0-457B-85DE-8F8AC7C3F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390" y="1253330"/>
            <a:ext cx="10515600" cy="528169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b="1" dirty="0"/>
              <a:t>А. </a:t>
            </a:r>
            <a:r>
              <a:rPr lang="ru-RU" dirty="0"/>
              <a:t>Работа по вопросам учебника на ст.50. 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b="1" dirty="0"/>
              <a:t>П. </a:t>
            </a:r>
            <a:r>
              <a:rPr lang="ru-RU" dirty="0"/>
              <a:t>Как называются все изменения, которые происходят в природе?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b="1" dirty="0"/>
              <a:t>Р. </a:t>
            </a:r>
            <a:r>
              <a:rPr lang="ru-RU" dirty="0"/>
              <a:t>Детальный комментированный анализ иллюстраций на ст.50 по выявлению обозначенных изменений: таяние льда – капель, появление облаков и выпадение дождя, изменение вида Луны – фазы Луны (месяц), развитие лягушки – превращения головастика, миграция птиц – перелет ласточек, цветение и плодоношение растений – появление цветков и семян у одуванчика, выпадение снега – снегопад, размножение насекомых – превращения гусениц. Важно не путать тела природы с их изменениями (явлениями): капля воды – объект неживой природы, а дождь – явление, снежинка – объект, а снегопад – явление, Луна – объект, а изменение ее вида – явление.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/>
              <a:t>Выполнение фронтально задания 2 ст.51. Работа с текстом и иллюстрациями учебника на ст.51.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/>
              <a:t>Способ выполнения заданий на ст.53 зависит от уровня владения учащимися навыком чтения. При хорошем навыке чтения задания выполняются по учебнику ст.52 в группах по сезонам. При недостаточном навыке чтения у учащихся работа может быть организована следующим образом.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/>
              <a:t>Учебный диалог по распределению опорных слов (зачитывает учитель) на ст.52 по сезонам. – Когда происходят эти изменения (явления): зимой, весной, летом или осенью? (фиксируем на доске в столбики с помощью слов или подобранных изображений). Распределенные по сезонам </a:t>
            </a:r>
          </a:p>
        </p:txBody>
      </p:sp>
    </p:spTree>
    <p:extLst>
      <p:ext uri="{BB962C8B-B14F-4D97-AF65-F5344CB8AC3E}">
        <p14:creationId xmlns:p14="http://schemas.microsoft.com/office/powerpoint/2010/main" val="1382198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8505"/>
            <a:ext cx="9694025" cy="79725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+mn-lt"/>
              </a:rPr>
              <a:t>Урок 11</a:t>
            </a:r>
            <a:br>
              <a:rPr lang="ru-RU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endParaRPr lang="ru-RU" sz="28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3" name="Объект 22">
            <a:extLst>
              <a:ext uri="{FF2B5EF4-FFF2-40B4-BE49-F238E27FC236}">
                <a16:creationId xmlns:a16="http://schemas.microsoft.com/office/drawing/2014/main" id="{5C0207CC-E59F-4BDA-BAA6-B5B0325D42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371" y="1065788"/>
            <a:ext cx="11333480" cy="211610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0AA8D35-0D27-4C36-9E43-96989A1E5154}"/>
              </a:ext>
            </a:extLst>
          </p:cNvPr>
          <p:cNvSpPr txBox="1"/>
          <p:nvPr/>
        </p:nvSpPr>
        <p:spPr>
          <a:xfrm>
            <a:off x="262775" y="2921924"/>
            <a:ext cx="11167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сказать, что изменения происходят по второй схеме? Расскажите, о чем эта схема.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на вопросы в конце параграфа. Изображение и демонстрация учащимися своих достижений на уроке смайликами (рисунок, цветной маркер и проч.).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9AE1CBE-090F-4D4A-B673-6339010C40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71"/>
          <a:stretch/>
        </p:blipFill>
        <p:spPr>
          <a:xfrm>
            <a:off x="964002" y="4077271"/>
            <a:ext cx="9967437" cy="145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31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27"/>
            <a:ext cx="9694025" cy="108065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Урок 12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Что такое погода?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5F40C6-8CB0-457B-85DE-8F8AC7C3F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09" y="1417739"/>
            <a:ext cx="11222182" cy="5270041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Учебный диалог «Какая сегодня погода? Заслушиваются ответы детей. Задаются уточняющие вопросы, корректируются детские высказывания.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погода?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Самостоятельное чтение текста на странице 54. Выполнение задания к тексту. Заслушивание ответов учащихся.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в парах. С помощью учебника на ст. 55 найдите ответ на вопрос: «Из чего складывается погода?»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Беседа о признаках погоды, о том какими бывают температура, облачность, осадки и ветер по тексту на ст.54.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Моделирование: самостоятельное раскладывание карточек с условными знаками со ст.55 по признакам погоды: температура, облачность, осадки, ветер и другие признаки (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карточки нужно приготовить заблаговременно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Учитель предъявляет на доске (экране) эталон выполнения задания, дети проводят самоконтроль и самокоррекцию своей модели с обоснованием.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b="1" dirty="0"/>
              <a:t>И</a:t>
            </a:r>
            <a:r>
              <a:rPr lang="ru-RU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Что такое погода? – О каких новых признаках погоды вы сегодня узнали? Погода – это сочетание нескольких признаков: температуры воздуха, облачности, осадков и ветра. Эти признаки все время изменяются, поэтому их называют погодными явлениями.</a:t>
            </a: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Ответы на вопросы в конце параграфа. Изображение и демонстрация учащимися своих достижений на уроке смайликами (рисунок, цветной маркер и проч.). </a:t>
            </a:r>
            <a:r>
              <a:rPr lang="ru-RU" sz="27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случае затруднений учащихся в ответах на 4 и 5 вопросы, не стоит заострять внимание детей на этом, объяснив, что это будет предметом изучения в будущем. </a:t>
            </a: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1 ст.56 и задание на сочинение сказки по картинке можно предложить для выполнения дома. </a:t>
            </a:r>
            <a:r>
              <a:rPr lang="ru-RU" sz="27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Категорически не рекомендуется выносить на домашнюю работу текст на ст.58-59, т.к. он носит сугубо пропедевтический характер и требует дидактического обоснования.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7455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8172"/>
            <a:ext cx="9694025" cy="931178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Урок 12</a:t>
            </a:r>
            <a:br>
              <a:rPr lang="ru-RU" sz="2800" dirty="0">
                <a:latin typeface="+mn-lt"/>
              </a:rPr>
            </a:br>
            <a:endParaRPr lang="ru-RU" sz="2800" dirty="0">
              <a:latin typeface="+mn-lt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79A47B5-4278-4AA0-93E6-F7AF091C9F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2102" y="1313411"/>
            <a:ext cx="9980318" cy="3798916"/>
          </a:xfrm>
        </p:spPr>
      </p:pic>
    </p:spTree>
    <p:extLst>
      <p:ext uri="{BB962C8B-B14F-4D97-AF65-F5344CB8AC3E}">
        <p14:creationId xmlns:p14="http://schemas.microsoft.com/office/powerpoint/2010/main" val="2690674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27"/>
            <a:ext cx="9694025" cy="108065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Урок 13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Как измеряют температуру?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74C758-A361-44A0-9380-55D24712B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 </a:t>
            </a:r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Демонстрационный опыт «Три стакана». Учитель приглашает к доске двух учеников и ставит на стол три стакана с водой разной температуры: горячей (безопасной температуры), комнатной температуры и холодной (можно со льдом). По команде учителя ученики одновременно опускают указательные пальцы правой руки в стаканы с горячей и холодной водой. Удерживают пальцы там в течение 3 секунд. Затем одновременны опускают указательные пальцы в стакан с водой комнатной температуры. Учитель задает вопрос: «Какая вода в этом стакане, теплая или холодная?». </a:t>
            </a:r>
            <a:r>
              <a:rPr lang="ru-RU" sz="3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сценарию ответы должны быть разными: теплая и холодная. </a:t>
            </a:r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Как определить, кто из ребят прав? Заслушиваются предложения детей (</a:t>
            </a:r>
            <a:r>
              <a:rPr lang="ru-RU" sz="3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появления версии о термометре).</a:t>
            </a:r>
            <a:endParaRPr lang="ru-RU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 </a:t>
            </a:r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термометр? Как он устроен?</a:t>
            </a:r>
            <a:endParaRPr lang="ru-RU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 - </a:t>
            </a:r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Найдите ответ на первый вопрос в учебнике на ст. 60.</a:t>
            </a:r>
            <a:r>
              <a:rPr lang="ru-RU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Правильный ответ: </a:t>
            </a:r>
            <a:r>
              <a:rPr lang="ru-RU" sz="3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термометр</a:t>
            </a:r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</a:t>
            </a:r>
            <a:r>
              <a:rPr lang="ru-RU" sz="3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прибор</a:t>
            </a:r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измерения температуры.</a:t>
            </a:r>
            <a:endParaRPr lang="ru-RU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Словарная работа со словами «температура» и «термометр» - чтение и написание. </a:t>
            </a:r>
            <a:r>
              <a:rPr lang="ru-RU" sz="3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Уже на этом этапе целесообразно ввести символ для обозначения температуры </a:t>
            </a:r>
            <a:r>
              <a:rPr lang="en-US" sz="3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3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en-US" sz="3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упрощения чтения и написания в дальнейшей работе.</a:t>
            </a:r>
            <a:endParaRPr lang="ru-RU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708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4950"/>
            <a:ext cx="9694025" cy="6688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+mn-lt"/>
              </a:rPr>
              <a:t>Урок 13</a:t>
            </a:r>
            <a:br>
              <a:rPr lang="ru-RU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endParaRPr lang="ru-RU" sz="28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74C758-A361-44A0-9380-55D24712B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142" y="1163782"/>
            <a:ext cx="10738658" cy="5480299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Практическая работа в парах по материалам на ст.60. Учебный диалог по результатам выполнения 1 задания: - Из чего сделан термометр на рисунке? Как называется эта его часть? (</a:t>
            </a:r>
            <a:r>
              <a:rPr lang="ru-RU" sz="2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дополнительно вводится понятие «корпус»</a:t>
            </a:r>
            <a:r>
              <a:rPr lang="ru-RU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Какая часть термометра похожа на линейку? Чем шкала термометра отличается от линейки (цифры до и после числа 0). Какие части еще есть у термометра? Какого цвета жидкость в трубке у этого термометра? Как должен быть расположен термометр для измерения температуры (вертикально, «стоя»).</a:t>
            </a:r>
            <a:endParaRPr lang="ru-RU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Демонстрация опытов 1 и 2 по работе термометра ст.61 (</a:t>
            </a:r>
            <a:r>
              <a:rPr lang="ru-RU" sz="2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рекомендуется проводить демонстрацию с использованием документ-камеры</a:t>
            </a:r>
            <a:r>
              <a:rPr lang="ru-RU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sz="2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 использовать воду резко контрастной температуры, чтобы колебания столбика термометра были легко наблюдаемы.</a:t>
            </a:r>
            <a:r>
              <a:rPr lang="ru-RU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Полезно продолжить практическую работу проведением эксперимента по сравнению температуры воды, которая сутки простояла в классе, и температуры воздуха в классе. Цель эксперимента: </a:t>
            </a:r>
            <a:r>
              <a:rPr lang="ru-RU" sz="29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определить, справедливо ли</a:t>
            </a:r>
            <a:r>
              <a:rPr lang="ru-RU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называть воду в стакане «комнатной температуры?». Дети выдвигают </a:t>
            </a:r>
            <a:r>
              <a:rPr lang="ru-RU" sz="29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гипотезы</a:t>
            </a:r>
            <a:r>
              <a:rPr lang="ru-RU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 соответствии (равенстве) температур воды и воздуха в классе.  Гипотезы проверяются в ходе демонстрации измерения температуры воды в третьем стакане (комнатной температуры) и сравнения полученного результата с показаниями комнатного термометра. Делаются выводы об истинности либо ложности выдвинутых гипотез. </a:t>
            </a:r>
            <a:r>
              <a:rPr lang="ru-RU" sz="2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измерении температуры важно учитывать уровень измерительных навыков учащихся по математике, умение обращаться с линейкой, знания о нумерации чисел и их записи. В случае полной готовности учащихся температура измеряется с точностью до градуса, в противном случае измерение проводится приблизительно, относительно 10</a:t>
            </a:r>
            <a:r>
              <a:rPr lang="ru-RU" sz="2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sz="2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0</a:t>
            </a:r>
            <a:r>
              <a:rPr lang="ru-RU" sz="2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sz="29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определения равенства температур (такая же или нет). </a:t>
            </a:r>
            <a:r>
              <a:rPr lang="ru-RU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измерений фиксируются на доске, дублируются учащимися в тетрадях. Обращается внимание на значение обозначений при записи температуры +, -, </a:t>
            </a:r>
            <a:r>
              <a:rPr lang="ru-RU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sz="2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3979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7505"/>
            <a:ext cx="9694025" cy="1006678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Урок 13</a:t>
            </a:r>
            <a:br>
              <a:rPr lang="ru-RU" sz="2800" dirty="0">
                <a:latin typeface="+mn-lt"/>
              </a:rPr>
            </a:br>
            <a:endParaRPr lang="ru-RU" sz="2800" dirty="0">
              <a:latin typeface="+mn-lt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74C758-A361-44A0-9380-55D24712B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Термометр – это прибор для измерения температуры.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Строение термометра: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54EFDE-8E38-4958-8455-377324582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786" y="3111643"/>
            <a:ext cx="7210852" cy="177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61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27"/>
            <a:ext cx="9694025" cy="108065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Урок 14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В гости к осени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74C758-A361-44A0-9380-55D24712B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011" y="1451552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ст.62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Беседа об изменениях в природе осенью.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происходят изменения осенью?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Чтение текста учителем на ст.62-63. Словарная работа со словами: заморозки, туманы, ледостав. - Об изменениях в какой природе этот текст?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ст.64 упражнение в узнавании растений по их листьям. – Найдите ошибку художника на этом рисунке. (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березы никогда не бывает красных листьев.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Практическая работа на ст.65. 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заблаговременно заготавливает осенние листья деревьев.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в парах определяют название растений по их листьям. На доске учитель демонстрирует копию рисунка на доске, на которой все листья пронумерованы. Дети в тетрадях подписывают названия деревьев под соответствующими номерами. Затем проверяют правильность своих определений по «Страничкам для самопроверки», исправляют допущенные ошибки. Обобщающая беседа по результатам практической работы.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ст. 66 выполнение задания к иллюстрации.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2482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9783"/>
            <a:ext cx="9694025" cy="69399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+mn-lt"/>
              </a:rPr>
              <a:t>Урок 14</a:t>
            </a:r>
            <a:br>
              <a:rPr lang="ru-RU" sz="2800" dirty="0">
                <a:latin typeface="+mn-lt"/>
              </a:rPr>
            </a:br>
            <a:endParaRPr lang="ru-RU" sz="2800" dirty="0">
              <a:latin typeface="+mn-lt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74C758-A361-44A0-9380-55D24712B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7454"/>
            <a:ext cx="10515600" cy="5070763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ст.67 Практическая работа. Работа в парах, каждый ученик выбирает одно из двух хвойных растений. Дает его устное описание. Его собеседник должен на основе плана сформулировать вопросы для описания. Затем ученики меняются ролями.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ст. 68 – Рассмотрите рисунок на ст.68, выберите одну из птиц на рисунке. Прочитайте текст. Объясните, почему эта птица осенью улетает в теплые страны. Заслушиваются ответы детей (</a:t>
            </a:r>
            <a:r>
              <a:rPr lang="ru-RU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всего 5 птиц, причины у них разные: замерзание водоемов (цапля, утка), почвы, снежный покров (грач), исчезновение насекомых (стриж, ласточка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)). - Как все эти птицы узнают о том, что пора улетать?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Моделирование по теме «Осенние изменения». Комментирование модели, повторение ранее изученных условных знаков. – Как связаны меду собой явления в живой и неживой природе? --- - Почему происходят эти изменения? (</a:t>
            </a:r>
            <a:r>
              <a:rPr lang="ru-RU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Осенью день становится короче. Солнце меньше времени согревает землю. Становится холоднее.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2ABA09-1730-4979-9321-44035A14F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352" y="4278797"/>
            <a:ext cx="7064170" cy="240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129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27"/>
            <a:ext cx="9694025" cy="108065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Урок 15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Что у нас над головой?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74C758-A361-44A0-9380-55D24712B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825" y="1330036"/>
            <a:ext cx="11021291" cy="501318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На какой планете мы с вами живем? Что такое Солнце? Что такое Луна? Почему эти слова пишутся с большой буквы? Какие другие планеты вы знаете?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 Земля отличается от других планет?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Просмотр и обсуждение иллюстраций ст. 70-73, видеофрагментов и других материалов на тему «Звездное небо. Созвездия» (</a:t>
            </a: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 тема не представлена в планируемых результатах 1 и 2 </a:t>
            </a:r>
            <a:r>
              <a:rPr lang="ru-RU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 ПРП «Окружающий мир»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Практическую работу (ст. 71) с пластилином целесообразно заменить работой с шариками или круговыми фишками и проч.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Учебный диалог по теме «Чем Земля отличается от других планет?» - Выберите любую планету, которая вращается вокруг Солнца и подготовь короткое сообщение о ней по плану на ст.74. Информацию найди в учебнике.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Вместе с планетой Земля вокруг Солнца вращается еще 7 планет. Всего их 8. Они расположены по порядку от Солнца: Меркурий, Венера, Земля, Марс, Юпитер, Сатурн, Уран, Нептун. Планеты различаются по размеру, наличию спутников и колец. От всех других планет Земля отличается тем, что только на нашей планете есть жизнь и на ней живут люди.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Ответы на вопросы в конце параграфа. Изображение и демонстрация учащимися своих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достижений на уроке смайликами (рисунок, цветной маркер и проч.).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Задание на ст.71 по наблюдению звездного неба можно предложить выполнить дома.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17841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589" y="172676"/>
            <a:ext cx="9694025" cy="108065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+mn-lt"/>
              </a:rPr>
              <a:t>Урок 16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Почему Солнце светит днём, 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а звёзды и Луна — ночью?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74C758-A361-44A0-9380-55D24712B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694" y="1253331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по вопросам, тексту и иллюстрации на ст. 76.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Работу с пластилином целесообразно заменить анализом иллюстрации, сравнением формы, размера и цвета разных звезд.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Что общего у Солнца и звезд, которые мы видим ночью? Почему звезды и Солнце выглядят по-разному?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текстом на ст.77. 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Полезно подтвердить информацию текста демонстрацией опыта с фонариком.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 зашторенных окнах в солнечный день (если есть возможность) зажечь фонарик умеренной яркости и убедится, что его свет хорошо виден (осветить отдельные предметы). Открыть шторы на окнах при включенном фонарике и убедится, что его свет почти незаметен, особенно освещение тех же предметов, т.к. Солнце светит гораздо ярче. Провести аналогию фонарика со звездами.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Учебный диалог на тему на небе Луна и месяц - это одно и то же или нет? - Бывают ли Луна и месяц на небе одновременно? Почему Луна выглядит по-разному? Найдите ответ на эти вопросы на ст. 78. Использование мнемонического приема для определения фаз Луны: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D5F8BC-F691-45EF-B548-6CE77B7B9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054" y="5216373"/>
            <a:ext cx="8472960" cy="77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86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0117"/>
            <a:ext cx="9694025" cy="78017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+mn-lt"/>
              </a:rPr>
              <a:t>Урок 16</a:t>
            </a:r>
            <a:br>
              <a:rPr lang="ru-RU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endParaRPr lang="ru-RU" sz="28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74C758-A361-44A0-9380-55D24712B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Демонстрация опыта с зеркалом, иллюстрирующего отражательные способности Луны. – Когда мы смотрим на зеркало, которым пускают «солнечных зайчиков» нам кажется, что зеркало светится само. На самом деле оно лишь отражает свет Солнца или лампы.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ст.79 – О чем рассказывают рисунки? Заслушиваются предположения детей. Определение их правильности на основе соотнесения версий детей и информации на «Страничках для самопроверки».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Солнце – такая же звезда, как и другие звезды, которые мы видим ночью. Они выглядят по-разному потому, что Солнце находится намного ближе к Земле. Поэтому оно кажется самым большим и ярким. Луна – это спутник Земли. Как и планеты она светит только отраженным от Солнца светом, поэтому выглядит в разное время по-разному.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Задания 2 и 3 рекомендуется выполнить дома.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6183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27"/>
            <a:ext cx="9694025" cy="108065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Урок 17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Что у нас под ногами?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74C758-A361-44A0-9380-55D24712B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312" y="1163782"/>
            <a:ext cx="11413375" cy="488849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эффективной работы на этом уроке потребуется коллекция полезных ископаемых или образцы горных пород и минералов (гранит, полевой шпат, слюда) и лупы (документ-камера).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Ст. 80 выполнение задания учебника в парах или группах. Как называются эти камни?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горные породы и минералы?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Ст. 81 – Рассмотрите камни на рисунке, какими замечательными свойствами он обладают? Как можно использовать эти свойства? Найдите эти камни среди выданных образцов. Рассмотрите их с помощью лупы.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Практическая работа на ст.82. Найдите на своих образцах гранита полевой шпат, кварц и слюду. – Что такое гранит? (горная порода). Что такое полевой шпат? слюда? кварц? (минералы). ст.83 фронтальная работа по тексту и иллюстрациям. 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С помощью атласа-определителя приведите примеры горных пород и минералов, узнайте о их свойствах и применении.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Каждый камень на земле – минерал или горная порода. У всех минералов и горных пород есть свои названия и отличительные свойства. Полезные свойства горных пород и минералов люди научились использовать.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Ответы на вопросы в конце параграфа. Изображение и демонстрация учащимися своих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достижений на уроке смайликами (рисунок, цветной маркер и проч.).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ст.84 Текст «Замечательная коллекция» можно предложить для домашнего чтения.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99437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0E1C6-68C0-4B41-8924-04959771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27"/>
            <a:ext cx="9694025" cy="108065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Урок 18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Про воздух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74C758-A361-44A0-9380-55D24712B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123" y="1235421"/>
            <a:ext cx="10515600" cy="3236826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 -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находится внутри мяча? Есть ли что-нибудь внутри пустой бутылки? Чем мы дышим?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воздух?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Практическая работа на ст. 86-87.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в парах. – О какой проблеме идет речь на схеме и иллюстрации. Как можно решить эту проблему? Кому нужно ее решение?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Учебный диалог на основе самостоятельных наблюдений. - Какими из этих свойств обладает чистый воздух: прозрачность, цвет, запах, упругость, форма? Самостоятельное заполнение таблицы о свойствах воздуха по приготовленным шаблонам в тетради или на карточках: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Самоконтроль правильности выполнения задания по образцу учителя.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Ответы на вопросы в конце параграфа. Изображение и демонстрация учащимися своих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достижений на уроке смайликами (рисунок, цветной маркер и проч.).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Задание на ст. 87 с привлечением дополнительной информации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на ст.88 можно предложить выполнить дома.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576041-70C3-44D3-90D6-746DF204F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6576" y="4991356"/>
            <a:ext cx="3711385" cy="16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9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077" y="540327"/>
            <a:ext cx="9727276" cy="451823"/>
          </a:xfrm>
        </p:spPr>
        <p:txBody>
          <a:bodyPr>
            <a:noAutofit/>
          </a:bodyPr>
          <a:lstStyle/>
          <a:p>
            <a:pPr algn="ctr"/>
            <a:br>
              <a:rPr lang="ru-RU" sz="3200" dirty="0">
                <a:latin typeface="+mn-lt"/>
              </a:rPr>
            </a:br>
            <a:r>
              <a:rPr lang="ru-RU" sz="3200" dirty="0">
                <a:solidFill>
                  <a:prstClr val="white"/>
                </a:solidFill>
              </a:rPr>
              <a:t>КТП ФРП «Окружающий мир»</a:t>
            </a:r>
            <a:br>
              <a:rPr lang="ru-RU" sz="3200" dirty="0">
                <a:solidFill>
                  <a:srgbClr val="15326C"/>
                </a:solidFill>
                <a:latin typeface="+mn-lt"/>
              </a:rPr>
            </a:br>
            <a:r>
              <a:rPr lang="ru-RU" sz="3200" dirty="0">
                <a:solidFill>
                  <a:srgbClr val="15326C"/>
                </a:solidFill>
                <a:latin typeface="+mn-lt"/>
              </a:rPr>
              <a:t>               </a:t>
            </a:r>
            <a:br>
              <a:rPr lang="ru-RU" sz="3200" dirty="0">
                <a:solidFill>
                  <a:srgbClr val="15326C"/>
                </a:solidFill>
                <a:latin typeface="+mn-lt"/>
              </a:rPr>
            </a:br>
            <a:r>
              <a:rPr lang="ru-RU" sz="3200" dirty="0">
                <a:solidFill>
                  <a:srgbClr val="15326C"/>
                </a:solidFill>
                <a:latin typeface="+mn-lt"/>
              </a:rPr>
              <a:t>сентябрь            3 класс            октябрь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F116C449-F8DE-4CE0-8110-39BD2B6E23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106" y="1557416"/>
            <a:ext cx="4779987" cy="4817331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00F1B12-7E54-4043-A7BA-7AE17B1916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29"/>
          <a:stretch/>
        </p:blipFill>
        <p:spPr>
          <a:xfrm>
            <a:off x="6586952" y="1557416"/>
            <a:ext cx="5094922" cy="320871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FF9B4F0-4D27-4D66-98B9-BA13A25A5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952" y="4682408"/>
            <a:ext cx="5082254" cy="217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21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5B868-00D0-4DA0-A630-2AB3413C1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381" y="347584"/>
            <a:ext cx="8952808" cy="1325563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+mn-lt"/>
              </a:rPr>
              <a:t>Проверяемые требования к результатам 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освоения основной образовательной программы 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(3 класс) ФРП «Окружающий мир»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3071BCD-6EFB-4460-9887-E1A4D4A32FA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975254"/>
          <a:ext cx="10515600" cy="4119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782">
                  <a:extLst>
                    <a:ext uri="{9D8B030D-6E8A-4147-A177-3AD203B41FA5}">
                      <a16:colId xmlns:a16="http://schemas.microsoft.com/office/drawing/2014/main" val="3672705396"/>
                    </a:ext>
                  </a:extLst>
                </a:gridCol>
                <a:gridCol w="9732818">
                  <a:extLst>
                    <a:ext uri="{9D8B030D-6E8A-4147-A177-3AD203B41FA5}">
                      <a16:colId xmlns:a16="http://schemas.microsoft.com/office/drawing/2014/main" val="3245652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Проверяемые требования </a:t>
                      </a:r>
                    </a:p>
                    <a:p>
                      <a:pPr algn="ctr"/>
                      <a:r>
                        <a:rPr lang="ru-RU" b="1" dirty="0"/>
                        <a:t>Человек и общество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28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различать государственную символику Российской Федерации (гимн, герб, флаг); проявлять уважение к государственным символам России и своего региона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438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проявлять уважение к семейным ценностям и традициям, традициям своего народа и других народов; соблюдать правила нравственного поведения в социуме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92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приводить примеры памятников природы, культурных объектов и достопримечательностей родного края; столицы России, городов Российской Федерации с богатой историей и культурой; российских центров декоративно-прикладного искусства; проявлять интерес и уважение к истории и культуре народов России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728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различать расходы и доходы семейного бюджета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161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создавать по заданному плану собственные развернутые высказывания о человеке и обществе, сопровождая выступление иллюстрациями (презентацией)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251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5102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93D5CA-FAA0-4B7D-A12A-814A77DD4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238" y="295708"/>
            <a:ext cx="10515600" cy="964911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Проверяемые элементы содержания 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(3 класс) ФРП «Окружающий мир» 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6198D60B-4B3F-405C-8245-81D32BDAF2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38447" y="1330036"/>
          <a:ext cx="10841182" cy="4749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000">
                  <a:extLst>
                    <a:ext uri="{9D8B030D-6E8A-4147-A177-3AD203B41FA5}">
                      <a16:colId xmlns:a16="http://schemas.microsoft.com/office/drawing/2014/main" val="1956071849"/>
                    </a:ext>
                  </a:extLst>
                </a:gridCol>
                <a:gridCol w="9914182">
                  <a:extLst>
                    <a:ext uri="{9D8B030D-6E8A-4147-A177-3AD203B41FA5}">
                      <a16:colId xmlns:a16="http://schemas.microsoft.com/office/drawing/2014/main" val="250439480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b="1" dirty="0"/>
                        <a:t>Человек и общество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b="1" dirty="0"/>
                        <a:t>Человек и общество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86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Проверяемый элемент содержания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43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Общество как совокупность людей, которые объединены общей культурой и связаны друг с другом совместной деятельностью во имя общей цели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2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Наша Родина - Российская Федерация. Государственная символика Российской Федерации и своего региона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58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Уникальные памятники культуры России, родного края. Города Золотого кольца России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39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Народы России. Уважение к культуре, традициям своего народа и других народов, государственным символам России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19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Семья - коллектив близких, родных людей. Семейный бюджет, доходы и расходы семьи. Уважение к семейным ценностям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86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Правила нравственного поведения в социуме. Внимание, уважительное отношение к людям с ограниченными возможностями здоровья, забота о них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641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Значение труда в жизни человека и общества. Трудолюбие как общественно значимая ценность в культуре народов России. Особенности труда людей родного края, их профессии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621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Страны и народы мира. Памятники природы и культуры - символы стран, в которых они находятся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098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540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077" y="540327"/>
            <a:ext cx="9727276" cy="451823"/>
          </a:xfrm>
        </p:spPr>
        <p:txBody>
          <a:bodyPr>
            <a:noAutofit/>
          </a:bodyPr>
          <a:lstStyle/>
          <a:p>
            <a:pPr algn="ctr"/>
            <a:br>
              <a:rPr lang="ru-RU" sz="3200" dirty="0">
                <a:solidFill>
                  <a:srgbClr val="15326C"/>
                </a:solidFill>
                <a:latin typeface="+mn-lt"/>
              </a:rPr>
            </a:br>
            <a:r>
              <a:rPr lang="ru-RU" sz="3200" dirty="0">
                <a:solidFill>
                  <a:prstClr val="white"/>
                </a:solidFill>
              </a:rPr>
              <a:t>КТП ФРП «Окружающий мир»</a:t>
            </a:r>
            <a:br>
              <a:rPr lang="ru-RU" sz="3200" dirty="0">
                <a:solidFill>
                  <a:srgbClr val="15326C"/>
                </a:solidFill>
                <a:latin typeface="+mn-lt"/>
              </a:rPr>
            </a:br>
            <a:r>
              <a:rPr lang="ru-RU" sz="3200" dirty="0">
                <a:solidFill>
                  <a:srgbClr val="15326C"/>
                </a:solidFill>
                <a:latin typeface="+mn-lt"/>
              </a:rPr>
              <a:t>              </a:t>
            </a:r>
            <a:br>
              <a:rPr lang="ru-RU" sz="3200" dirty="0">
                <a:solidFill>
                  <a:srgbClr val="15326C"/>
                </a:solidFill>
                <a:latin typeface="+mn-lt"/>
              </a:rPr>
            </a:br>
            <a:r>
              <a:rPr lang="ru-RU" sz="3200" dirty="0">
                <a:solidFill>
                  <a:srgbClr val="15326C"/>
                </a:solidFill>
                <a:latin typeface="+mn-lt"/>
              </a:rPr>
              <a:t> сентябрь            4 класс            октябрь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6136A4A-7ECC-4A2D-975D-C21E72EC9B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3645" r="15073"/>
          <a:stretch/>
        </p:blipFill>
        <p:spPr>
          <a:xfrm>
            <a:off x="238633" y="1621389"/>
            <a:ext cx="5959225" cy="3353454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3CC785-ECF9-4FB0-95DA-D80A63B2E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89" y="4900028"/>
            <a:ext cx="5992512" cy="156727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A8D628F-6989-455C-AC0F-907D8403F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2822" y="1629167"/>
            <a:ext cx="5520545" cy="512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113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E5D364-5A62-40EB-A798-EC11B4293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567" y="28199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+mn-lt"/>
              </a:rPr>
              <a:t>Проверяемые требования к результатам 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освоения основной образовательной программы 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(4 класс) ФРП «Окружающий мир»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280B9E9-3F40-4B70-8D85-BA9B8A07C24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7556" y="1516121"/>
          <a:ext cx="11190317" cy="4683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3277">
                  <a:extLst>
                    <a:ext uri="{9D8B030D-6E8A-4147-A177-3AD203B41FA5}">
                      <a16:colId xmlns:a16="http://schemas.microsoft.com/office/drawing/2014/main" val="2732913727"/>
                    </a:ext>
                  </a:extLst>
                </a:gridCol>
                <a:gridCol w="10607040">
                  <a:extLst>
                    <a:ext uri="{9D8B030D-6E8A-4147-A177-3AD203B41FA5}">
                      <a16:colId xmlns:a16="http://schemas.microsoft.com/office/drawing/2014/main" val="979154660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b="1" dirty="0"/>
                        <a:t>Человек и общество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31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знать основные права и обязанности гражданина Российской Федерации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59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соотносить изученные исторические события и исторических деятелей веками и периодами истории России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5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рассказывать о государственных праздниках России, наиболее важных событиях истории России, наиболее известных российских исторических деятелях разных периодов, достопримечательностях столицы России и родного края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59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показывать на исторической карте места изученных исторических событий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01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находить место изученных событий на "ленте времени"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69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проявлять уважение к семейным ценностям и традициям, традициям своего народа и других народов, государственным символам России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48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соблюдать правила нравственного поведения в социуме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8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описывать на основе предложенного плана государственную символику России и своего региона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56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использовать различные источники информации об обществе для поиска и извлечения информации, ответов на вопросы; создавать по заданному плану собственные развернутые высказывания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344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8194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93D5CA-FAA0-4B7D-A12A-814A77DD4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22" y="262775"/>
            <a:ext cx="10515600" cy="964911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Проверяемые элементы содержания 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(4 класс) ФРП «Окружающий мир» 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6198D60B-4B3F-405C-8245-81D32BDAF2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4745" y="1457498"/>
          <a:ext cx="11762509" cy="4597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9963">
                  <a:extLst>
                    <a:ext uri="{9D8B030D-6E8A-4147-A177-3AD203B41FA5}">
                      <a16:colId xmlns:a16="http://schemas.microsoft.com/office/drawing/2014/main" val="1956071849"/>
                    </a:ext>
                  </a:extLst>
                </a:gridCol>
                <a:gridCol w="11112546">
                  <a:extLst>
                    <a:ext uri="{9D8B030D-6E8A-4147-A177-3AD203B41FA5}">
                      <a16:colId xmlns:a16="http://schemas.microsoft.com/office/drawing/2014/main" val="250439480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sz="1800" b="1" dirty="0"/>
                        <a:t>Человек и общество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b="1" dirty="0"/>
                        <a:t>Человек и общество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86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Проверяемый элемент содержания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43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Конституция - Основной закон Российской Федерации. Права и обязанности гражданина Российской Федерации. Президент Российской Федерации - глава государства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2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Политико-административная карта России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58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Общая характеристика родного края, важнейшие достопримечательности, знаменитые соотечественники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39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Города России. Святыни городов России. Главный город родного края: достопримечательности, история и характеристика отдельных исторических событий, связанных с ним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19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Праздник в жизни общества как средство укрепления общественной солидарности и упрочения духовных связей между соотечественниками. Новый год, День защитника Отечества, Международный женский день, День весны и труда, День Победы, День России, День народного единства, День Конституции. Праздники и памятные даты своего региона. Уважение к культуре, истории, традициям своего народа и других народов, государственным символам России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86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История Отечества. "Лента времени" и историческая карта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641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0974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93D5CA-FAA0-4B7D-A12A-814A77DD4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96" y="243714"/>
            <a:ext cx="10515600" cy="964911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Проверяемые элементы содержания </a:t>
            </a:r>
            <a:br>
              <a:rPr lang="ru-RU" sz="2800" dirty="0">
                <a:latin typeface="+mn-lt"/>
              </a:rPr>
            </a:br>
            <a:r>
              <a:rPr lang="ru-RU" sz="2800" dirty="0">
                <a:latin typeface="+mn-lt"/>
              </a:rPr>
              <a:t>(4 класс) ФРП «Окружающий мир» 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6198D60B-4B3F-405C-8245-81D32BDAF2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82633" y="1906386"/>
          <a:ext cx="11762509" cy="4048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9963">
                  <a:extLst>
                    <a:ext uri="{9D8B030D-6E8A-4147-A177-3AD203B41FA5}">
                      <a16:colId xmlns:a16="http://schemas.microsoft.com/office/drawing/2014/main" val="1956071849"/>
                    </a:ext>
                  </a:extLst>
                </a:gridCol>
                <a:gridCol w="11112546">
                  <a:extLst>
                    <a:ext uri="{9D8B030D-6E8A-4147-A177-3AD203B41FA5}">
                      <a16:colId xmlns:a16="http://schemas.microsoft.com/office/drawing/2014/main" val="250439480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sz="1800" b="1" dirty="0"/>
                        <a:t>Человек и общество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b="1" dirty="0"/>
                        <a:t>Человек и общество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86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Проверяемый элемент содержания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43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История Отечества. "Лента времени" и историческая карта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641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Наиболее важные и яркие события общественной и культурной жизни страны в разные исторические периоды: государство Русь, Московское государство, Российская империя, СССР, Российская Федерация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621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Картины быта, труда, духовно-нравственные и культурные традиции людей в разные исторические времена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09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Выдающиеся люди разных эпох как носители базовых национальных ценностей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30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Наиболее значимые объекты списка Всемирного культурного наследия в России и за рубежом. Охрана памятников истории и культуры. Посильное участие в охране памятников истории и культуры своего края. Личная ответственность каждого человека за сохранность историко-культурного наследия своего края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70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Правила нравственного поведения в социуме, отношение к людям независимо от их национальности, социального статуса, религиозной принадлежности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205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884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29D69E-6B2D-44A6-B4E5-6B531FAC73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42" b="12064"/>
          <a:stretch/>
        </p:blipFill>
        <p:spPr>
          <a:xfrm>
            <a:off x="1862546" y="2596342"/>
            <a:ext cx="9791392" cy="3524596"/>
          </a:xfrm>
          <a:prstGeom prst="rect">
            <a:avLst/>
          </a:prstGeom>
        </p:spPr>
      </p:pic>
      <p:pic>
        <p:nvPicPr>
          <p:cNvPr id="6" name="Рисунок 5" descr="Изображение выглядит как шаблон, прямоугольный, пикс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533F4E2-3283-C772-CF26-01A902FCF2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666" y="1857202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681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_КУРО_нов">
  <a:themeElements>
    <a:clrScheme name="Другая 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0563C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</TotalTime>
  <Words>4182</Words>
  <Application>Microsoft Office PowerPoint</Application>
  <PresentationFormat>Широкоэкранный</PresentationFormat>
  <Paragraphs>196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Тема_КУРО_нов</vt:lpstr>
      <vt:lpstr>Презентация PowerPoint</vt:lpstr>
      <vt:lpstr> Модели ускоренного обучения  в начальной школе</vt:lpstr>
      <vt:lpstr>ЭНШ Окружающий мир 1-й год обучения</vt:lpstr>
      <vt:lpstr>ОКРУЖАЮЩИЙ МИР  1 ГОД ОБУЧЕНИЯ (2 часа в неделю, всего 68 ч)  МЕТОДИЧЕСКИЕ РЕКОМЕНДАЦИИ </vt:lpstr>
      <vt:lpstr>Дидактический аппарат  Методических рекомендаций выстроен по единой схеме  АПРИ</vt:lpstr>
      <vt:lpstr>Урок 9. Природа и предметы, созданные человеком </vt:lpstr>
      <vt:lpstr>Урок 10 Неживая и живая природа</vt:lpstr>
      <vt:lpstr>Урок 10 </vt:lpstr>
      <vt:lpstr>Урок 11 Явления природы</vt:lpstr>
      <vt:lpstr>Урок 11 </vt:lpstr>
      <vt:lpstr>Урок 12 Что такое погода? </vt:lpstr>
      <vt:lpstr>Урок 12 </vt:lpstr>
      <vt:lpstr>Урок 13 Как измеряют температуру?</vt:lpstr>
      <vt:lpstr>Урок 13 </vt:lpstr>
      <vt:lpstr>Урок 13 </vt:lpstr>
      <vt:lpstr>Урок 14 В гости к осени</vt:lpstr>
      <vt:lpstr>Урок 14 </vt:lpstr>
      <vt:lpstr>Урок 15 Что у нас над головой? </vt:lpstr>
      <vt:lpstr>Урок 16 Почему Солнце светит днём,  а звёзды и Луна — ночью? </vt:lpstr>
      <vt:lpstr>Урок 16 </vt:lpstr>
      <vt:lpstr>Урок 17 Что у нас под ногами? </vt:lpstr>
      <vt:lpstr>Урок 18 Про воздух</vt:lpstr>
      <vt:lpstr> КТП ФРП «Окружающий мир»                 сентябрь            3 класс            октябрь</vt:lpstr>
      <vt:lpstr>Проверяемые требования к результатам  освоения основной образовательной программы  (3 класс) ФРП «Окружающий мир» </vt:lpstr>
      <vt:lpstr>Проверяемые элементы содержания  (3 класс) ФРП «Окружающий мир» </vt:lpstr>
      <vt:lpstr> КТП ФРП «Окружающий мир»                 сентябрь            4 класс            октябрь</vt:lpstr>
      <vt:lpstr>Проверяемые требования к результатам  освоения основной образовательной программы  (4 класс) ФРП «Окружающий мир» </vt:lpstr>
      <vt:lpstr>Проверяемые элементы содержания  (4 класс) ФРП «Окружающий мир» </vt:lpstr>
      <vt:lpstr>Проверяемые элементы содержания  (4 класс) ФРП «Окружающий мир»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Александровна</dc:creator>
  <cp:lastModifiedBy>Наталья Яковлева</cp:lastModifiedBy>
  <cp:revision>110</cp:revision>
  <dcterms:created xsi:type="dcterms:W3CDTF">2024-02-13T10:36:31Z</dcterms:created>
  <dcterms:modified xsi:type="dcterms:W3CDTF">2026-09-24T16:15:06Z</dcterms:modified>
</cp:coreProperties>
</file>