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7" r:id="rId2"/>
  </p:sldMasterIdLst>
  <p:notesMasterIdLst>
    <p:notesMasterId r:id="rId17"/>
  </p:notesMasterIdLst>
  <p:sldIdLst>
    <p:sldId id="256" r:id="rId3"/>
    <p:sldId id="269" r:id="rId4"/>
    <p:sldId id="267" r:id="rId5"/>
    <p:sldId id="270" r:id="rId6"/>
    <p:sldId id="273" r:id="rId7"/>
    <p:sldId id="271" r:id="rId8"/>
    <p:sldId id="275" r:id="rId9"/>
    <p:sldId id="272" r:id="rId10"/>
    <p:sldId id="274" r:id="rId11"/>
    <p:sldId id="276" r:id="rId12"/>
    <p:sldId id="277" r:id="rId13"/>
    <p:sldId id="278" r:id="rId14"/>
    <p:sldId id="279" r:id="rId15"/>
    <p:sldId id="3120" r:id="rId16"/>
  </p:sldIdLst>
  <p:sldSz cx="9144000" cy="5143500" type="screen16x9"/>
  <p:notesSz cx="9928225" cy="679767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E58"/>
    <a:srgbClr val="415B77"/>
    <a:srgbClr val="152D5D"/>
    <a:srgbClr val="EF8600"/>
    <a:srgbClr val="031E57"/>
    <a:srgbClr val="85EBFF"/>
    <a:srgbClr val="0093B0"/>
    <a:srgbClr val="767F82"/>
    <a:srgbClr val="4285F4"/>
    <a:srgbClr val="697A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60"/>
  </p:normalViewPr>
  <p:slideViewPr>
    <p:cSldViewPr snapToGrid="0">
      <p:cViewPr varScale="1">
        <p:scale>
          <a:sx n="104" d="100"/>
          <a:sy n="104" d="100"/>
        </p:scale>
        <p:origin x="28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391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238" y="2"/>
            <a:ext cx="430239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C2CCA-76F0-4066-BFE0-59760BB81377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983" y="3271840"/>
            <a:ext cx="7942261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391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238" y="6456363"/>
            <a:ext cx="4302390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3D8F3-60C2-47FF-9C5B-C7DCCB82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1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2" name="Рисунок 11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3017520"/>
            <a:ext cx="2129936" cy="212598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62600" y="-1"/>
            <a:ext cx="3581399" cy="5143499"/>
          </a:xfrm>
        </p:spPr>
        <p:txBody>
          <a:bodyPr anchor="ctr"/>
          <a:lstStyle>
            <a:lvl1pPr marL="114300" indent="0" algn="ctr">
              <a:buNone/>
              <a:defRPr/>
            </a:lvl1pPr>
          </a:lstStyle>
          <a:p>
            <a:r>
              <a:rPr lang="ru-RU" dirty="0"/>
              <a:t>Вставьте </a:t>
            </a:r>
            <a:r>
              <a:rPr lang="ru-RU" dirty="0" err="1"/>
              <a:t>пикчу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10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2359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162696" y="333001"/>
            <a:ext cx="374394" cy="422535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578" y="259311"/>
            <a:ext cx="6768955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4145935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4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1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B7663C9-E1CB-461B-9B12-F3267869C0BE}"/>
              </a:ext>
            </a:extLst>
          </p:cNvPr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50"/>
          </a:p>
        </p:txBody>
      </p:sp>
      <p:pic>
        <p:nvPicPr>
          <p:cNvPr id="5" name="Рисунок 8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E10B6D-B070-4AE6-AD3B-0917D25555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17044"/>
            <a:ext cx="2130029" cy="212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>
          <a:xfrm>
            <a:off x="5562602" y="1"/>
            <a:ext cx="3581399" cy="5143499"/>
          </a:xfrm>
        </p:spPr>
        <p:txBody>
          <a:bodyPr spcFirstLastPara="1" anchor="ctr">
            <a:normAutofit/>
          </a:bodyPr>
          <a:lstStyle>
            <a:lvl1pPr marL="114294" indent="0" algn="ctr">
              <a:buNone/>
              <a:defRPr/>
            </a:lvl1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6" name="Google Shape;34;p8">
            <a:extLst>
              <a:ext uri="{FF2B5EF4-FFF2-40B4-BE49-F238E27FC236}">
                <a16:creationId xmlns:a16="http://schemas.microsoft.com/office/drawing/2014/main" id="{E5C70732-FC94-4C21-AD59-BA7BB5F1A089}"/>
              </a:ext>
            </a:extLst>
          </p:cNvPr>
          <p:cNvSpPr txBox="1">
            <a:spLocks noGrp="1"/>
          </p:cNvSpPr>
          <p:nvPr>
            <p:ph type="sldNum" idx="14"/>
          </p:nvPr>
        </p:nvSpPr>
        <p:spPr/>
        <p:txBody>
          <a:bodyPr/>
          <a:lstStyle>
            <a:lvl1pPr>
              <a:defRPr/>
            </a:lvl1pPr>
          </a:lstStyle>
          <a:p>
            <a:fld id="{3FAC9832-DA2E-400C-B070-6CF9DEBA8E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7366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6C11679-DD47-492C-9522-8BCB5A0925D7}"/>
              </a:ext>
            </a:extLst>
          </p:cNvPr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50"/>
          </a:p>
        </p:txBody>
      </p:sp>
      <p:pic>
        <p:nvPicPr>
          <p:cNvPr id="3" name="Рисунок 8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6FB0762-6EAF-47B1-AF4F-227FD0C201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94223"/>
            <a:ext cx="3756422" cy="3749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5CD8775-4EEE-404A-99F5-B2C7A4727FED}"/>
              </a:ext>
            </a:extLst>
          </p:cNvPr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50"/>
          </a:p>
        </p:txBody>
      </p:sp>
      <p:pic>
        <p:nvPicPr>
          <p:cNvPr id="5" name="Рисунок 10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823FE2-9C46-4264-8F91-4AF3803604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06" y="732235"/>
            <a:ext cx="26146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Google Shape;34;p8">
            <a:extLst>
              <a:ext uri="{FF2B5EF4-FFF2-40B4-BE49-F238E27FC236}">
                <a16:creationId xmlns:a16="http://schemas.microsoft.com/office/drawing/2014/main" id="{5DC7867C-A05C-4DAC-9CD1-C1DF34D7DBDF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271005D-9128-4A4F-ABFD-BFAB531BF2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850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701C39-F564-4FBC-951B-B8924A780340}"/>
              </a:ext>
            </a:extLst>
          </p:cNvPr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50"/>
          </a:p>
        </p:txBody>
      </p:sp>
      <p:pic>
        <p:nvPicPr>
          <p:cNvPr id="3" name="Рисунок 8">
            <a:extLst>
              <a:ext uri="{FF2B5EF4-FFF2-40B4-BE49-F238E27FC236}">
                <a16:creationId xmlns:a16="http://schemas.microsoft.com/office/drawing/2014/main" id="{2C670E77-7D83-473E-98D3-066F74BC10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394" y="446485"/>
            <a:ext cx="4194572" cy="4250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Google Shape;34;p8">
            <a:extLst>
              <a:ext uri="{FF2B5EF4-FFF2-40B4-BE49-F238E27FC236}">
                <a16:creationId xmlns:a16="http://schemas.microsoft.com/office/drawing/2014/main" id="{73C33EE2-1FC9-43EB-98A4-DC326361B722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16B7B1D-3B90-4316-A174-03274CB385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54421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F068DF-97C6-44A9-9D67-D4617E7D4935}"/>
              </a:ext>
            </a:extLst>
          </p:cNvPr>
          <p:cNvSpPr/>
          <p:nvPr userDrawn="1"/>
        </p:nvSpPr>
        <p:spPr bwMode="auto">
          <a:xfrm>
            <a:off x="0" y="177404"/>
            <a:ext cx="9144000" cy="715565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8A541BD-18AC-485F-A430-AAC682713C5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623887" y="314326"/>
            <a:ext cx="0" cy="4595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9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F43CA0E-F176-498B-B2AB-C4BD22B4A7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35"/>
          <a:stretch>
            <a:fillRect/>
          </a:stretch>
        </p:blipFill>
        <p:spPr bwMode="auto">
          <a:xfrm>
            <a:off x="163117" y="333376"/>
            <a:ext cx="373856" cy="422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0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2DEDD7F-E688-42C1-8777-53B7DB76E9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507" y="177404"/>
            <a:ext cx="1664494" cy="71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114291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33" lvl="1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498" lvl="2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664" lvl="3" indent="-31747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829" lvl="4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2995" lvl="5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160" lvl="6" indent="-31747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326" lvl="7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493" lvl="8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623580" y="259313"/>
            <a:ext cx="6768955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  <p:sp>
        <p:nvSpPr>
          <p:cNvPr id="8" name="Google Shape;19;p4">
            <a:extLst>
              <a:ext uri="{FF2B5EF4-FFF2-40B4-BE49-F238E27FC236}">
                <a16:creationId xmlns:a16="http://schemas.microsoft.com/office/drawing/2014/main" id="{A94DC2A4-1D8E-49B2-9F39-85BD957E9E81}"/>
              </a:ext>
            </a:extLst>
          </p:cNvPr>
          <p:cNvSpPr txBox="1">
            <a:spLocks noGrp="1"/>
          </p:cNvSpPr>
          <p:nvPr>
            <p:ph type="sldNum" idx="14"/>
          </p:nvPr>
        </p:nvSpPr>
        <p:spPr/>
        <p:txBody>
          <a:bodyPr/>
          <a:lstStyle>
            <a:lvl1pPr>
              <a:defRPr/>
            </a:lvl1pPr>
          </a:lstStyle>
          <a:p>
            <a:fld id="{75378460-4018-4AA7-AF75-095936D4DC9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5076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4CF5103-0562-4996-B0E9-ADF8849C1E92}"/>
              </a:ext>
            </a:extLst>
          </p:cNvPr>
          <p:cNvSpPr/>
          <p:nvPr userDrawn="1"/>
        </p:nvSpPr>
        <p:spPr bwMode="auto">
          <a:xfrm>
            <a:off x="0" y="177404"/>
            <a:ext cx="9144000" cy="715565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C1D0B4B-7826-4576-BD49-57B4E29AF159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2113" y="314326"/>
            <a:ext cx="0" cy="4595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9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9B0E48B-392A-4BE7-A800-8214335AB9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r="-4085"/>
          <a:stretch>
            <a:fillRect/>
          </a:stretch>
        </p:blipFill>
        <p:spPr bwMode="auto">
          <a:xfrm>
            <a:off x="240506" y="369094"/>
            <a:ext cx="1414463" cy="35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0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0ADD50C-CB83-4B1A-9452-1B3D4E4137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507" y="177404"/>
            <a:ext cx="1664494" cy="71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114291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33" lvl="1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498" lvl="2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664" lvl="3" indent="-31747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829" lvl="4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2995" lvl="5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160" lvl="6" indent="-31747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326" lvl="7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493" lvl="8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1668175" y="259313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  <p:sp>
        <p:nvSpPr>
          <p:cNvPr id="8" name="Google Shape;19;p4">
            <a:extLst>
              <a:ext uri="{FF2B5EF4-FFF2-40B4-BE49-F238E27FC236}">
                <a16:creationId xmlns:a16="http://schemas.microsoft.com/office/drawing/2014/main" id="{D762BC7B-C587-4355-83EF-F76B3FF76BAC}"/>
              </a:ext>
            </a:extLst>
          </p:cNvPr>
          <p:cNvSpPr txBox="1">
            <a:spLocks noGrp="1"/>
          </p:cNvSpPr>
          <p:nvPr>
            <p:ph type="sldNum" idx="14"/>
          </p:nvPr>
        </p:nvSpPr>
        <p:spPr/>
        <p:txBody>
          <a:bodyPr/>
          <a:lstStyle>
            <a:lvl1pPr>
              <a:defRPr/>
            </a:lvl1pPr>
          </a:lstStyle>
          <a:p>
            <a:fld id="{C3BDB64F-8209-48E2-912E-34CA34323AD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56421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356A3B3-E3ED-4B3C-BF70-BD4D335E3D9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123" y="353617"/>
            <a:ext cx="1359694" cy="31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F71849A-6585-436C-884F-61FF8763298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279" y="260747"/>
            <a:ext cx="0" cy="494109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9">
            <a:extLst>
              <a:ext uri="{FF2B5EF4-FFF2-40B4-BE49-F238E27FC236}">
                <a16:creationId xmlns:a16="http://schemas.microsoft.com/office/drawing/2014/main" id="{24FD5B02-2FD2-48E5-BA27-3CCF5AA85895}"/>
              </a:ext>
            </a:extLst>
          </p:cNvPr>
          <p:cNvGrpSpPr>
            <a:grpSpLocks/>
          </p:cNvGrpSpPr>
          <p:nvPr userDrawn="1"/>
        </p:nvGrpSpPr>
        <p:grpSpPr bwMode="auto">
          <a:xfrm flipH="1">
            <a:off x="606029" y="708423"/>
            <a:ext cx="3336131" cy="92869"/>
            <a:chOff x="1125606" y="603315"/>
            <a:chExt cx="1911723" cy="0"/>
          </a:xfrm>
        </p:grpSpPr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0E38E049-34F1-444F-9570-F8515819FFD0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473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D90317E7-9AB8-4B7D-91AC-580BF9F04CF0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00" y="603315"/>
              <a:ext cx="4025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784EDA5E-412A-4E0C-B284-B3DC44AB14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48" y="603315"/>
              <a:ext cx="300881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E29DE0-0B5D-4332-AD66-907778B8A266}"/>
              </a:ext>
            </a:extLst>
          </p:cNvPr>
          <p:cNvSpPr/>
          <p:nvPr userDrawn="1"/>
        </p:nvSpPr>
        <p:spPr bwMode="auto">
          <a:xfrm>
            <a:off x="0" y="344091"/>
            <a:ext cx="475060" cy="379809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3" y="284731"/>
            <a:ext cx="6568400" cy="430277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114291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33" lvl="1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498" lvl="2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664" lvl="3" indent="-31747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829" lvl="4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2995" lvl="5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160" lvl="6" indent="-31747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326" lvl="7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493" lvl="8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1" name="Google Shape;19;p4">
            <a:extLst>
              <a:ext uri="{FF2B5EF4-FFF2-40B4-BE49-F238E27FC236}">
                <a16:creationId xmlns:a16="http://schemas.microsoft.com/office/drawing/2014/main" id="{146D0DC2-A9C5-4906-BBA1-D9B4EC99110A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0F635E-869B-47ED-AF74-310CA59CBEC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675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7C11FE0-448C-40B3-B57E-60276E81CD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123" y="353617"/>
            <a:ext cx="1359694" cy="31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374E402-44E0-4CA8-AC9F-64A40BF0ED53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279" y="260747"/>
            <a:ext cx="0" cy="494109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9">
            <a:extLst>
              <a:ext uri="{FF2B5EF4-FFF2-40B4-BE49-F238E27FC236}">
                <a16:creationId xmlns:a16="http://schemas.microsoft.com/office/drawing/2014/main" id="{1237E552-84D7-4F0C-B193-5656D1A2A12C}"/>
              </a:ext>
            </a:extLst>
          </p:cNvPr>
          <p:cNvGrpSpPr>
            <a:grpSpLocks/>
          </p:cNvGrpSpPr>
          <p:nvPr userDrawn="1"/>
        </p:nvGrpSpPr>
        <p:grpSpPr bwMode="auto">
          <a:xfrm flipH="1">
            <a:off x="606029" y="708423"/>
            <a:ext cx="3336131" cy="92869"/>
            <a:chOff x="1125606" y="603315"/>
            <a:chExt cx="1911723" cy="0"/>
          </a:xfrm>
        </p:grpSpPr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727BEC7D-712C-4BE8-A453-73CA3DCDB11C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473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AE8AD1B6-4559-407F-B40D-7A964D708E03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00" y="603315"/>
              <a:ext cx="4025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4C6ACF38-4DD7-42D7-94EA-B05A72094F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48" y="603315"/>
              <a:ext cx="300881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DFEBE53-61D8-407B-950B-D6A46803AFA7}"/>
              </a:ext>
            </a:extLst>
          </p:cNvPr>
          <p:cNvSpPr/>
          <p:nvPr userDrawn="1"/>
        </p:nvSpPr>
        <p:spPr bwMode="auto">
          <a:xfrm>
            <a:off x="0" y="344091"/>
            <a:ext cx="475060" cy="379809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800"/>
          </a:p>
        </p:txBody>
      </p:sp>
      <p:pic>
        <p:nvPicPr>
          <p:cNvPr id="11" name="Рисунок 14">
            <a:extLst>
              <a:ext uri="{FF2B5EF4-FFF2-40B4-BE49-F238E27FC236}">
                <a16:creationId xmlns:a16="http://schemas.microsoft.com/office/drawing/2014/main" id="{41FD4884-C83C-4A2F-AE42-9A1D396A28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103" y="2100263"/>
            <a:ext cx="3465910" cy="351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3" y="284731"/>
            <a:ext cx="6568400" cy="430277"/>
          </a:xfrm>
          <a:prstGeom prst="rect">
            <a:avLst/>
          </a:prstGeom>
        </p:spPr>
        <p:txBody>
          <a:bodyPr spcFirstLastPara="1" anchor="ctr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>
            <a:normAutofit/>
          </a:bodyPr>
          <a:lstStyle>
            <a:lvl1pPr marL="114291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33" lvl="1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498" lvl="2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664" lvl="3" indent="-31747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829" lvl="4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2995" lvl="5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160" lvl="6" indent="-31747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326" lvl="7" indent="-31747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493" lvl="8" indent="-31747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2" name="Google Shape;19;p4">
            <a:extLst>
              <a:ext uri="{FF2B5EF4-FFF2-40B4-BE49-F238E27FC236}">
                <a16:creationId xmlns:a16="http://schemas.microsoft.com/office/drawing/2014/main" id="{62EAD9BB-1718-4EC3-8968-BDC9CCC58141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A67F13F-3A38-4F8C-9775-018B51CF5E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02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62" r:id="rId2"/>
    <p:sldLayoutId id="2147483665" r:id="rId3"/>
    <p:sldLayoutId id="2147483657" r:id="rId4"/>
    <p:sldLayoutId id="2147483664" r:id="rId5"/>
    <p:sldLayoutId id="2147483661" r:id="rId6"/>
    <p:sldLayoutId id="2147483666" r:id="rId7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Google Shape;6;p1">
            <a:extLst>
              <a:ext uri="{FF2B5EF4-FFF2-40B4-BE49-F238E27FC236}">
                <a16:creationId xmlns:a16="http://schemas.microsoft.com/office/drawing/2014/main" id="{90ED4AA9-CAE6-45B4-9887-9BFCDE053B4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11944" y="445294"/>
            <a:ext cx="8520113" cy="572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/>
          </a:p>
        </p:txBody>
      </p:sp>
      <p:sp>
        <p:nvSpPr>
          <p:cNvPr id="4099" name="Google Shape;7;p1">
            <a:extLst>
              <a:ext uri="{FF2B5EF4-FFF2-40B4-BE49-F238E27FC236}">
                <a16:creationId xmlns:a16="http://schemas.microsoft.com/office/drawing/2014/main" id="{FA1BB1E2-2F12-4A20-ACEB-E2180C93D06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311944" y="1152525"/>
            <a:ext cx="8520113" cy="341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altLang="ru-RU"/>
          </a:p>
        </p:txBody>
      </p:sp>
      <p:sp>
        <p:nvSpPr>
          <p:cNvPr id="8" name="Google Shape;8;p1">
            <a:extLst>
              <a:ext uri="{FF2B5EF4-FFF2-40B4-BE49-F238E27FC236}">
                <a16:creationId xmlns:a16="http://schemas.microsoft.com/office/drawing/2014/main" id="{7A856DA8-1B1D-4EDD-BF56-F39043482AE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472487" y="4663679"/>
            <a:ext cx="548879" cy="39290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  <a:normAutofit/>
          </a:bodyPr>
          <a:lstStyle>
            <a:lvl1pPr algn="r" eaLnBrk="1" hangingPunct="1">
              <a:defRPr sz="975">
                <a:solidFill>
                  <a:srgbClr val="595959"/>
                </a:solidFill>
                <a:latin typeface="Arial" panose="020B0604020202020204" pitchFamily="34" charset="0"/>
              </a:defRPr>
            </a:lvl1pPr>
          </a:lstStyle>
          <a:p>
            <a:fld id="{7DE5F2EA-84D4-4200-9A39-BFA103A562E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2438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 bwMode="auto">
          <a:xfrm rot="10800000">
            <a:off x="5502467" y="1288"/>
            <a:ext cx="573213" cy="5142212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80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5540057" y="0"/>
            <a:ext cx="175800" cy="5143500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618401" y="2057400"/>
            <a:ext cx="0" cy="1440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B3B828A-4E25-5D39-C993-30948485D234}"/>
              </a:ext>
            </a:extLst>
          </p:cNvPr>
          <p:cNvSpPr txBox="1"/>
          <p:nvPr/>
        </p:nvSpPr>
        <p:spPr bwMode="auto">
          <a:xfrm>
            <a:off x="692947" y="2028372"/>
            <a:ext cx="47412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chemeClr val="bg1"/>
                </a:solidFill>
              </a:rPr>
              <a:t>Преподавание предмета «Математика» в рамках программы начального общего образования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5647601" y="252097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553980" y="1428332"/>
            <a:ext cx="3584636" cy="465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FD1329-F9B8-E6E9-F200-F0376D3AB0F2}"/>
              </a:ext>
            </a:extLst>
          </p:cNvPr>
          <p:cNvSpPr txBox="1"/>
          <p:nvPr/>
        </p:nvSpPr>
        <p:spPr>
          <a:xfrm>
            <a:off x="2865165" y="3705475"/>
            <a:ext cx="2674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Янычева Галина Владимировна, тьютор ЦНППМ (г. Ивантеевка) КУРО, автор методических пособий по математике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FAB78776-F562-0FB7-B6FB-BC309D3BD6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>
            <a:normAutofit fontScale="32500" lnSpcReduction="20000"/>
          </a:bodyPr>
          <a:lstStyle/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класс (октябрь)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496E0FD-55A6-48EF-95EB-4607093B84E3}"/>
              </a:ext>
            </a:extLst>
          </p:cNvPr>
          <p:cNvSpPr/>
          <p:nvPr/>
        </p:nvSpPr>
        <p:spPr>
          <a:xfrm>
            <a:off x="485775" y="1663809"/>
            <a:ext cx="828674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Число 0. Цифра 0. Особенности нуля при сложении и вычитании. </a:t>
            </a:r>
          </a:p>
          <a:p>
            <a:endParaRPr lang="ru-RU" sz="2400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Компоненты действия сложения: слагаемые и сумма. </a:t>
            </a:r>
          </a:p>
          <a:p>
            <a:endParaRPr lang="ru-RU" sz="2400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Знакомство с текстовой задачей. Структура задачи: условие, вопрос, решение, ответ. </a:t>
            </a:r>
            <a:endParaRPr lang="ru-RU" sz="2400" b="1" dirty="0">
              <a:solidFill>
                <a:srgbClr val="031E58"/>
              </a:solidFill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1010760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класс (октябрь)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D3DDA5-22FF-4063-A115-E37BBDF67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7" y="1027272"/>
            <a:ext cx="2740764" cy="36526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64053F-ABCF-4738-9BBC-D0C4B68FC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906" y="1027271"/>
            <a:ext cx="2738188" cy="36526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3F51CB-17C6-45C6-A692-EBBD1D401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931" y="1027271"/>
            <a:ext cx="2740764" cy="365263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154055-1630-43D6-8790-A3CC3BE09656}"/>
              </a:ext>
            </a:extLst>
          </p:cNvPr>
          <p:cNvSpPr/>
          <p:nvPr/>
        </p:nvSpPr>
        <p:spPr>
          <a:xfrm>
            <a:off x="359923" y="2310139"/>
            <a:ext cx="7762673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0. Цифра 0. Особенности нуля при сложении и вычитании. </a:t>
            </a:r>
          </a:p>
        </p:txBody>
      </p:sp>
    </p:spTree>
    <p:extLst>
      <p:ext uri="{BB962C8B-B14F-4D97-AF65-F5344CB8AC3E}">
        <p14:creationId xmlns:p14="http://schemas.microsoft.com/office/powerpoint/2010/main" val="4011017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класс (октябрь)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CDB052-7E1E-4CEA-AEDE-61F7B272D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71" y="1000997"/>
            <a:ext cx="2986608" cy="398027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2121C91-4FC0-427E-9B09-291C624BB794}"/>
              </a:ext>
            </a:extLst>
          </p:cNvPr>
          <p:cNvSpPr/>
          <p:nvPr/>
        </p:nvSpPr>
        <p:spPr>
          <a:xfrm>
            <a:off x="2285999" y="2202418"/>
            <a:ext cx="660508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действия сложения: </a:t>
            </a:r>
          </a:p>
          <a:p>
            <a:pPr algn="r"/>
            <a:r>
              <a:rPr lang="ru-RU" sz="24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слагаемые и сумма. </a:t>
            </a: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939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класс (октябрь)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97D72F-232F-49F5-AC18-4823A8980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61" y="973506"/>
            <a:ext cx="2615566" cy="348578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168EE8-920C-42F0-9858-B53D602CB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359" y="973505"/>
            <a:ext cx="2615567" cy="348578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93B26A-CFC9-4A3F-A36D-F64B775B0A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791" y="973505"/>
            <a:ext cx="2613109" cy="3485784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134E63E-AB14-47E6-AEB8-0BECD0F98231}"/>
              </a:ext>
            </a:extLst>
          </p:cNvPr>
          <p:cNvSpPr/>
          <p:nvPr/>
        </p:nvSpPr>
        <p:spPr>
          <a:xfrm>
            <a:off x="290361" y="2310139"/>
            <a:ext cx="80462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текстовой задачей. Структура задачи: условие, вопрос, решение, ответ. </a:t>
            </a:r>
            <a:endParaRPr lang="ru-RU" sz="2000" b="1" dirty="0">
              <a:solidFill>
                <a:srgbClr val="031E58"/>
              </a:solidFill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2565924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 (октябрь)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A5247C8-A0DF-41E8-A320-92352B347398}"/>
              </a:ext>
            </a:extLst>
          </p:cNvPr>
          <p:cNvSpPr/>
          <p:nvPr/>
        </p:nvSpPr>
        <p:spPr>
          <a:xfrm>
            <a:off x="428017" y="2094697"/>
            <a:ext cx="82393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4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действий 1 и 2 ступени в выражениях со скобками и без скобок.</a:t>
            </a:r>
          </a:p>
          <a:p>
            <a:pPr marL="514350" indent="-514350">
              <a:buAutoNum type="arabicPeriod"/>
            </a:pPr>
            <a:endParaRPr lang="ru-RU" sz="2400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sz="24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 с разными величинами.</a:t>
            </a:r>
          </a:p>
        </p:txBody>
      </p:sp>
    </p:spTree>
    <p:extLst>
      <p:ext uri="{BB962C8B-B14F-4D97-AF65-F5344CB8AC3E}">
        <p14:creationId xmlns:p14="http://schemas.microsoft.com/office/powerpoint/2010/main" val="1296707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 (октябрь)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4FEE7B-C0EB-41AE-BB9C-33BFBB4DB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6" y="1037694"/>
            <a:ext cx="2886074" cy="386050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7940F3-D6CB-4984-A9FE-2349BE57A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455" y="1037694"/>
            <a:ext cx="2962970" cy="390844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F2EA6C7-7E7E-4A8E-B34E-8AC865D3C00E}"/>
              </a:ext>
            </a:extLst>
          </p:cNvPr>
          <p:cNvSpPr/>
          <p:nvPr/>
        </p:nvSpPr>
        <p:spPr>
          <a:xfrm>
            <a:off x="6448425" y="1802309"/>
            <a:ext cx="241934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действий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и 2 ступени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выражениях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скобками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без скобок.</a:t>
            </a:r>
          </a:p>
          <a:p>
            <a:endParaRPr lang="ru-RU" sz="2000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68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 (октябрь)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52F9C8-E432-4C70-BE86-063E8F677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24" y="1137055"/>
            <a:ext cx="2570895" cy="340576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EE101F-3FA1-44DD-BC88-38D7ADB6E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589" y="1137055"/>
            <a:ext cx="2650479" cy="34962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F2C4DA-6C2C-40DD-B096-57797CC26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074" y="1137055"/>
            <a:ext cx="2650478" cy="349624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DC66548-B691-454C-A9C1-3E83DBF1748F}"/>
              </a:ext>
            </a:extLst>
          </p:cNvPr>
          <p:cNvSpPr/>
          <p:nvPr/>
        </p:nvSpPr>
        <p:spPr>
          <a:xfrm>
            <a:off x="390525" y="2417862"/>
            <a:ext cx="775335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 с разными величинами.</a:t>
            </a:r>
            <a:endParaRPr lang="ru-RU" sz="2000" b="1" dirty="0">
              <a:solidFill>
                <a:srgbClr val="031E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79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 (октябрь)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BAB05E-6830-4B3C-9F10-FCF44095C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86" y="1125200"/>
            <a:ext cx="2887314" cy="373187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D998D0-8363-48E2-9386-04C528312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629" y="1152319"/>
            <a:ext cx="2887313" cy="376676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A172865-5C67-4760-A644-0CBDB3667C03}"/>
              </a:ext>
            </a:extLst>
          </p:cNvPr>
          <p:cNvSpPr/>
          <p:nvPr/>
        </p:nvSpPr>
        <p:spPr>
          <a:xfrm>
            <a:off x="2286000" y="1771531"/>
            <a:ext cx="67689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УУД: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регулятивные,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познавательные,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предметного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содержания.</a:t>
            </a:r>
          </a:p>
        </p:txBody>
      </p:sp>
    </p:spTree>
    <p:extLst>
      <p:ext uri="{BB962C8B-B14F-4D97-AF65-F5344CB8AC3E}">
        <p14:creationId xmlns:p14="http://schemas.microsoft.com/office/powerpoint/2010/main" val="2997641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класс (октябрь)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A5247C8-A0DF-41E8-A320-92352B347398}"/>
              </a:ext>
            </a:extLst>
          </p:cNvPr>
          <p:cNvSpPr/>
          <p:nvPr/>
        </p:nvSpPr>
        <p:spPr>
          <a:xfrm>
            <a:off x="238125" y="1085850"/>
            <a:ext cx="84292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Единицы времени. Таблица единиц времени. 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Решение задач на определение продолжительности, начала или конца события. 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Решение уравнений сложной структуры.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Элементы финансовой грамотности.</a:t>
            </a:r>
          </a:p>
        </p:txBody>
      </p:sp>
    </p:spTree>
    <p:extLst>
      <p:ext uri="{BB962C8B-B14F-4D97-AF65-F5344CB8AC3E}">
        <p14:creationId xmlns:p14="http://schemas.microsoft.com/office/powerpoint/2010/main" val="3349321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класс (октябрь)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D4639B-5809-4D80-9219-CF2A95899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55" y="992789"/>
            <a:ext cx="2643126" cy="35333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AFFF33-16C8-46CF-84DE-11DF900B4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007" y="992789"/>
            <a:ext cx="2652720" cy="353339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AB8432-A7E1-4496-8F92-22BC17838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554" y="992789"/>
            <a:ext cx="2652719" cy="353339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D4F452A-872F-42EC-A4E5-BE2FCC1E28C4}"/>
              </a:ext>
            </a:extLst>
          </p:cNvPr>
          <p:cNvSpPr/>
          <p:nvPr/>
        </p:nvSpPr>
        <p:spPr>
          <a:xfrm>
            <a:off x="838200" y="2417862"/>
            <a:ext cx="72421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31E5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Единицы времени. Таблица единиц времени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2580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класс (октябрь)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8476AA-4033-4260-8EAA-A4C1E899D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99" y="1193800"/>
            <a:ext cx="2773939" cy="369038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173A24-1A5D-4C3D-AC5D-3114F5B00B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702" y="1173386"/>
            <a:ext cx="2785909" cy="371080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8E155B-F755-4772-B425-4DF8B11EE4BD}"/>
              </a:ext>
            </a:extLst>
          </p:cNvPr>
          <p:cNvSpPr/>
          <p:nvPr/>
        </p:nvSpPr>
        <p:spPr>
          <a:xfrm>
            <a:off x="2285999" y="1986975"/>
            <a:ext cx="676895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определение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продолжительности,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начала или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конца события. </a:t>
            </a:r>
          </a:p>
        </p:txBody>
      </p:sp>
    </p:spTree>
    <p:extLst>
      <p:ext uri="{BB962C8B-B14F-4D97-AF65-F5344CB8AC3E}">
        <p14:creationId xmlns:p14="http://schemas.microsoft.com/office/powerpoint/2010/main" val="1002238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267C7F11-E4A2-E523-B019-CBAE6FF063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9358" y="259311"/>
            <a:ext cx="6768955" cy="56991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класс (октябрь)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A79C46-E6CC-4B3D-89B6-4A6AF195E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47" y="1047115"/>
            <a:ext cx="2873753" cy="383707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6555F2-7734-41B1-A19C-532705E8E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469" y="1121179"/>
            <a:ext cx="2819985" cy="376301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59EB041-2FD9-4934-BD06-83DCDE6D297B}"/>
              </a:ext>
            </a:extLst>
          </p:cNvPr>
          <p:cNvSpPr/>
          <p:nvPr/>
        </p:nvSpPr>
        <p:spPr>
          <a:xfrm>
            <a:off x="6781800" y="2094697"/>
            <a:ext cx="2209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уравнений 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сложной</a:t>
            </a:r>
          </a:p>
          <a:p>
            <a:pPr algn="r"/>
            <a:r>
              <a:rPr lang="ru-RU" sz="2000" b="1" dirty="0">
                <a:solidFill>
                  <a:srgbClr val="031E5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структуры.</a:t>
            </a:r>
          </a:p>
        </p:txBody>
      </p:sp>
    </p:spTree>
    <p:extLst>
      <p:ext uri="{BB962C8B-B14F-4D97-AF65-F5344CB8AC3E}">
        <p14:creationId xmlns:p14="http://schemas.microsoft.com/office/powerpoint/2010/main" val="3129805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CE49142E-88B5-4C2C-99BC-47EB0BCAEF13}"/>
              </a:ext>
            </a:extLst>
          </p:cNvPr>
          <p:cNvSpPr/>
          <p:nvPr/>
        </p:nvSpPr>
        <p:spPr bwMode="auto">
          <a:xfrm rot="10800000">
            <a:off x="5502467" y="1288"/>
            <a:ext cx="573213" cy="5142212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5" rtl="0">
              <a:defRPr/>
            </a:pPr>
            <a:endParaRPr lang="ru-RU" sz="8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2A21A16-C009-427C-A0C6-74809DB7446D}"/>
              </a:ext>
            </a:extLst>
          </p:cNvPr>
          <p:cNvSpPr/>
          <p:nvPr/>
        </p:nvSpPr>
        <p:spPr bwMode="auto">
          <a:xfrm>
            <a:off x="5539978" y="0"/>
            <a:ext cx="176213" cy="5143500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5" rtl="0">
              <a:defRPr/>
            </a:pPr>
            <a:endParaRPr lang="ru-RU" sz="105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66566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DEAA721-037D-4EAC-9A1A-48B21AE7A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06" y="732235"/>
            <a:ext cx="26146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C1AE92-4E83-4C7D-A2AE-7E3A29108FCB}"/>
              </a:ext>
            </a:extLst>
          </p:cNvPr>
          <p:cNvSpPr txBox="1"/>
          <p:nvPr/>
        </p:nvSpPr>
        <p:spPr bwMode="auto">
          <a:xfrm>
            <a:off x="553641" y="1428751"/>
            <a:ext cx="3584636" cy="46512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355" rtl="0">
              <a:lnSpc>
                <a:spcPct val="115000"/>
              </a:lnSpc>
              <a:defRPr/>
            </a:pPr>
            <a:r>
              <a:rPr lang="ru-RU" sz="1100" dirty="0">
                <a:solidFill>
                  <a:srgbClr val="FFFFFF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 defTabSz="914355" rtl="0">
              <a:lnSpc>
                <a:spcPct val="115000"/>
              </a:lnSpc>
              <a:defRPr/>
            </a:pPr>
            <a:r>
              <a:rPr lang="ru-RU" sz="1100" dirty="0">
                <a:solidFill>
                  <a:srgbClr val="FFFFFF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622A7C-E402-4051-B392-EC476F115EBF}"/>
              </a:ext>
            </a:extLst>
          </p:cNvPr>
          <p:cNvSpPr txBox="1"/>
          <p:nvPr/>
        </p:nvSpPr>
        <p:spPr bwMode="auto">
          <a:xfrm>
            <a:off x="6724650" y="1037035"/>
            <a:ext cx="1561646" cy="335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355" rtl="0">
              <a:lnSpc>
                <a:spcPct val="115000"/>
              </a:lnSpc>
              <a:defRPr/>
            </a:pPr>
            <a:r>
              <a:rPr lang="ru-RU" sz="1500" dirty="0">
                <a:ea typeface="MS Mincho" panose="02020609040205080304" pitchFamily="49" charset="-128"/>
                <a:cs typeface="Times New Roman" panose="02020603050405020304" pitchFamily="18" charset="0"/>
              </a:rPr>
              <a:t>Ссылка на тест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6345A1-C376-4B29-8016-4A7DCE0274AD}"/>
              </a:ext>
            </a:extLst>
          </p:cNvPr>
          <p:cNvSpPr txBox="1"/>
          <p:nvPr/>
        </p:nvSpPr>
        <p:spPr bwMode="auto">
          <a:xfrm>
            <a:off x="2272681" y="3273029"/>
            <a:ext cx="2411238" cy="335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defTabSz="914355" rtl="0">
              <a:lnSpc>
                <a:spcPct val="115000"/>
              </a:lnSpc>
              <a:defRPr/>
            </a:pPr>
            <a:r>
              <a:rPr lang="ru-RU" sz="1500" dirty="0">
                <a:solidFill>
                  <a:srgbClr val="FFFFFF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C9F6DC-4B56-4E59-84C9-97A560514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850" y="1372255"/>
            <a:ext cx="2437245" cy="24372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307</Words>
  <Application>Microsoft Office PowerPoint</Application>
  <PresentationFormat>Экран (16:9)</PresentationFormat>
  <Paragraphs>104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MS Mincho</vt:lpstr>
      <vt:lpstr>Arial</vt:lpstr>
      <vt:lpstr>Calibri</vt:lpstr>
      <vt:lpstr>system-ui</vt:lpstr>
      <vt:lpstr>Times New Roman</vt:lpstr>
      <vt:lpstr>Simple Light</vt:lpstr>
      <vt:lpstr>1_Simple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Цветков Илья Алексеевич</dc:creator>
  <cp:lastModifiedBy>CNPPM-1</cp:lastModifiedBy>
  <cp:revision>59</cp:revision>
  <cp:lastPrinted>2025-12-05T09:25:59Z</cp:lastPrinted>
  <dcterms:modified xsi:type="dcterms:W3CDTF">2026-09-15T07:08:52Z</dcterms:modified>
</cp:coreProperties>
</file>