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2" r:id="rId3"/>
    <p:sldId id="270" r:id="rId4"/>
    <p:sldId id="274" r:id="rId5"/>
    <p:sldId id="271" r:id="rId6"/>
    <p:sldId id="267" r:id="rId7"/>
    <p:sldId id="273" r:id="rId8"/>
    <p:sldId id="275" r:id="rId9"/>
    <p:sldId id="280" r:id="rId10"/>
    <p:sldId id="276" r:id="rId11"/>
    <p:sldId id="277" r:id="rId12"/>
    <p:sldId id="281" r:id="rId13"/>
    <p:sldId id="278" r:id="rId14"/>
    <p:sldId id="279" r:id="rId15"/>
    <p:sldId id="284" r:id="rId16"/>
    <p:sldId id="283" r:id="rId17"/>
    <p:sldId id="285" r:id="rId18"/>
    <p:sldId id="286" r:id="rId19"/>
    <p:sldId id="287" r:id="rId20"/>
    <p:sldId id="288" r:id="rId21"/>
    <p:sldId id="289" r:id="rId22"/>
    <p:sldId id="290" r:id="rId23"/>
    <p:sldId id="269" r:id="rId24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B77"/>
    <a:srgbClr val="152D5D"/>
    <a:srgbClr val="EF8600"/>
    <a:srgbClr val="031E58"/>
    <a:srgbClr val="031E57"/>
    <a:srgbClr val="85EBFF"/>
    <a:srgbClr val="0093B0"/>
    <a:srgbClr val="767F82"/>
    <a:srgbClr val="4285F4"/>
    <a:srgbClr val="69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46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59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162696" y="333001"/>
            <a:ext cx="374394" cy="422535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8" y="259311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5" r:id="rId3"/>
    <p:sldLayoutId id="2147483657" r:id="rId4"/>
    <p:sldLayoutId id="2147483664" r:id="rId5"/>
    <p:sldLayoutId id="2147483661" r:id="rId6"/>
    <p:sldLayoutId id="2147483666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gavrilova_mm@school-president.ru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B3B828A-4E25-5D39-C993-30948485D234}"/>
              </a:ext>
            </a:extLst>
          </p:cNvPr>
          <p:cNvSpPr txBox="1"/>
          <p:nvPr/>
        </p:nvSpPr>
        <p:spPr bwMode="auto">
          <a:xfrm>
            <a:off x="692948" y="2028372"/>
            <a:ext cx="47000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«РУССКИЙ ЯЗЫК КАК НАЦИОНАЛЬНОЕ ДОСТОЯНИЕ»</a:t>
            </a:r>
          </a:p>
          <a:p>
            <a:pPr>
              <a:defRPr/>
            </a:pPr>
            <a:endParaRPr lang="ru-RU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53980" y="1428332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FD1329-F9B8-E6E9-F200-F0376D3AB0F2}"/>
              </a:ext>
            </a:extLst>
          </p:cNvPr>
          <p:cNvSpPr txBox="1"/>
          <p:nvPr/>
        </p:nvSpPr>
        <p:spPr>
          <a:xfrm>
            <a:off x="2408792" y="3672593"/>
            <a:ext cx="2984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Гаврилова Марина Михайловна, учитель начальных классов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АНО «Школа «ПРЕЗИДЕНТ»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sz="2000" b="1" dirty="0"/>
              <a:t>НАЦИОНАЛЬНОЕ ДОСТОЯНИЕ </a:t>
            </a:r>
            <a:r>
              <a:rPr lang="ru-RU" sz="2000" b="1" i="1" dirty="0"/>
              <a:t>—  это безраздельно принадлежащая народу (нации) универсальная совокупность материальных и духовных ценностей, которая имеет исключительную важность для страны, составляет основу её культуры и истории, а также передаётся из поколения в поколение.</a:t>
            </a:r>
          </a:p>
          <a:p>
            <a:pPr algn="ctr"/>
            <a:r>
              <a:rPr lang="ru-RU" sz="2000" b="1" u="sng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Главные виды ценностей:</a:t>
            </a:r>
          </a:p>
          <a:p>
            <a:pPr algn="ctr"/>
            <a:r>
              <a:rPr lang="ru-RU" sz="2000" b="1" dirty="0"/>
              <a:t>Духовные и культурные ценности:</a:t>
            </a:r>
            <a:r>
              <a:rPr lang="ru-RU" sz="2000" dirty="0"/>
              <a:t> государственный язык, традиции, произведения искусства, научные достижения и историческая память народа. </a:t>
            </a:r>
            <a:endParaRPr lang="ru-RU" sz="2000" b="1" dirty="0"/>
          </a:p>
          <a:p>
            <a:pPr algn="ctr"/>
            <a:endParaRPr lang="ru-RU" sz="2000" u="sng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  <a:p>
            <a:pPr lvl="0" algn="just"/>
            <a:r>
              <a:rPr lang="ru-RU" sz="2000" b="1" dirty="0"/>
              <a:t>Материальные объекты:</a:t>
            </a:r>
            <a:r>
              <a:rPr lang="ru-RU" sz="2000" dirty="0"/>
              <a:t> природные богатства (земля, вода, полезные ископаемые), уникальные исторические памятники, архитектурные комплексы и инфраструктура особой важности.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ЧТО ЗНАЧИТ «НАЦИОНАЛЬНОЕ ДОСТОЯНИЕ»?</a:t>
            </a:r>
          </a:p>
        </p:txBody>
      </p:sp>
    </p:spTree>
    <p:extLst>
      <p:ext uri="{BB962C8B-B14F-4D97-AF65-F5344CB8AC3E}">
        <p14:creationId xmlns:p14="http://schemas.microsoft.com/office/powerpoint/2010/main" val="374669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18746" y="422031"/>
            <a:ext cx="4185139" cy="38246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i="1" dirty="0"/>
              <a:t>«Русский язык для нас – язык государственный, </a:t>
            </a:r>
          </a:p>
          <a:p>
            <a:pPr algn="ctr"/>
            <a:r>
              <a:rPr lang="ru-RU" sz="1800" b="1" i="1" dirty="0"/>
              <a:t>язык межнационального общения. Его ничем заменить нельзя . Он естественный духовный каркас всей нашей многонациональной страны».</a:t>
            </a:r>
          </a:p>
          <a:p>
            <a:pPr algn="r"/>
            <a:endParaRPr lang="ru-RU" sz="1800" b="1" dirty="0"/>
          </a:p>
          <a:p>
            <a:pPr algn="r"/>
            <a:r>
              <a:rPr lang="ru-RU" sz="1800" b="1" dirty="0"/>
              <a:t>В.В. Путин </a:t>
            </a:r>
          </a:p>
        </p:txBody>
      </p:sp>
    </p:spTree>
    <p:extLst>
      <p:ext uri="{BB962C8B-B14F-4D97-AF65-F5344CB8AC3E}">
        <p14:creationId xmlns:p14="http://schemas.microsoft.com/office/powerpoint/2010/main" val="280700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2836" y="272561"/>
            <a:ext cx="1521069" cy="128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ПРОГРАММА</a:t>
            </a:r>
          </a:p>
          <a:p>
            <a:pPr algn="ctr"/>
            <a:r>
              <a:rPr lang="ru-RU" b="1" dirty="0"/>
              <a:t> «</a:t>
            </a:r>
            <a:r>
              <a:rPr lang="ru-RU" b="1" i="1" dirty="0"/>
              <a:t>РУССКИЙ ЯЗЫК</a:t>
            </a:r>
            <a:r>
              <a:rPr lang="ru-RU" b="1" dirty="0"/>
              <a:t>»</a:t>
            </a:r>
            <a:r>
              <a:rPr lang="ru-RU" b="1" i="1" dirty="0"/>
              <a:t> </a:t>
            </a:r>
          </a:p>
          <a:p>
            <a:pPr algn="ctr"/>
            <a:r>
              <a:rPr lang="ru-RU" b="1" dirty="0"/>
              <a:t>1-4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44711" y="272561"/>
            <a:ext cx="1600200" cy="128807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ВНЕУРОЧНАЯ</a:t>
            </a:r>
          </a:p>
          <a:p>
            <a:pPr algn="ctr"/>
            <a:r>
              <a:rPr lang="ru-RU" b="1" dirty="0"/>
              <a:t>ДЕЯТЕЛЬ-НОСТЬ</a:t>
            </a:r>
            <a:r>
              <a:rPr lang="ru-RU" sz="1200" dirty="0"/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02415" y="3670790"/>
            <a:ext cx="1465386" cy="11034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РАЗГОВОР О ВАЖНОМ»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280736" y="1644161"/>
            <a:ext cx="2508745" cy="1591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«РУССКИЙ ЯЗЫК КАК НАЦИОНАЛЬНОЕ</a:t>
            </a:r>
          </a:p>
          <a:p>
            <a:pPr algn="ctr"/>
            <a:r>
              <a:rPr lang="ru-RU" b="1" dirty="0"/>
              <a:t>ДОСТОЯНИЕ» </a:t>
            </a:r>
          </a:p>
        </p:txBody>
      </p:sp>
      <p:sp>
        <p:nvSpPr>
          <p:cNvPr id="7" name="Стрелка вниз 6"/>
          <p:cNvSpPr/>
          <p:nvPr/>
        </p:nvSpPr>
        <p:spPr>
          <a:xfrm rot="7973223">
            <a:off x="1145927" y="1776093"/>
            <a:ext cx="269627" cy="342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3709688">
            <a:off x="3654670" y="1782997"/>
            <a:ext cx="269627" cy="34290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2400295" y="3266344"/>
            <a:ext cx="269627" cy="3429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856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СОДЕРЖАТЕЛЬНЫЕ КОМПОНЕНТЫ ФГОС И ФОП</a:t>
            </a:r>
            <a:br>
              <a:rPr lang="ru-RU" b="1" dirty="0"/>
            </a:br>
            <a:r>
              <a:rPr lang="ru-RU" b="1" dirty="0"/>
              <a:t> (НАЧАЛЬНАЯ ШКОЛА):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57197" indent="-342900" algn="ctr">
              <a:buAutoNum type="arabicPeriod"/>
            </a:pPr>
            <a:endParaRPr lang="ru-RU" sz="2000" b="1" dirty="0"/>
          </a:p>
          <a:p>
            <a:pPr marL="457197" indent="-342900" algn="ctr">
              <a:buAutoNum type="arabicPeriod"/>
            </a:pPr>
            <a:endParaRPr lang="ru-RU" sz="2000" b="1" dirty="0"/>
          </a:p>
          <a:p>
            <a:pPr marL="457197" indent="-342900" algn="ctr">
              <a:buAutoNum type="arabicPeriod"/>
            </a:pPr>
            <a:endParaRPr lang="ru-RU" sz="2000" b="1" dirty="0"/>
          </a:p>
          <a:p>
            <a:pPr marL="457197" indent="-342900" algn="ctr">
              <a:buAutoNum type="arabicPeriod"/>
            </a:pPr>
            <a:r>
              <a:rPr lang="ru-RU" sz="2000" b="1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РУССКИЙ ЯЗЫК КАК ГЛАВНОЕ СРЕДСТВО ОБЩЕНИЯ</a:t>
            </a:r>
          </a:p>
          <a:p>
            <a:pPr marL="457197" indent="-342900" algn="ctr">
              <a:buAutoNum type="arabicPeriod"/>
            </a:pPr>
            <a:r>
              <a:rPr lang="ru-RU" sz="2000" b="1" dirty="0"/>
              <a:t>РУССКИЙ ЯЗЫК КАК ЯВЛЕНИЕ НАЦИОНАЛЬНОЙ КУЛЬТУРЫ</a:t>
            </a:r>
          </a:p>
          <a:p>
            <a:pPr marL="457197" indent="-342900" algn="ctr">
              <a:buAutoNum type="arabicPeriod"/>
            </a:pPr>
            <a:r>
              <a:rPr lang="ru-RU" sz="2000" b="1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РУССКИЙ КАК ГОСУДАРСТВЕННЫЙ ЯЗЫК</a:t>
            </a:r>
          </a:p>
          <a:p>
            <a:pPr marL="457197" indent="-342900" algn="ctr">
              <a:buAutoNum type="arabicPeriod"/>
            </a:pPr>
            <a:r>
              <a:rPr lang="ru-RU" sz="2000" b="1" dirty="0"/>
              <a:t>РУССКИЙ КАК НАЦИОНАЛЬНЫЙ ЯЗЫК И ЯЗЫК МЕЖНАЦИОНАЛЬНОГО ОБЩЕНИЯ</a:t>
            </a:r>
          </a:p>
          <a:p>
            <a:pPr marL="457197" indent="-342900">
              <a:buAutoNum type="arabicPeriod"/>
            </a:pPr>
            <a:endParaRPr lang="ru-RU" dirty="0"/>
          </a:p>
          <a:p>
            <a:r>
              <a:rPr lang="ru-RU" dirty="0"/>
              <a:t> </a:t>
            </a:r>
          </a:p>
          <a:p>
            <a:pPr marL="457197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25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>
            <a:normAutofit/>
          </a:bodyPr>
          <a:lstStyle/>
          <a:p>
            <a:r>
              <a:rPr lang="ru-RU" b="1" dirty="0"/>
              <a:t>«РУССКИЙ ЯЗЫК КАК ГЛАВНОЕ СРЕДСТВО ОБЩЕНИЯ»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59422" y="1099037"/>
            <a:ext cx="7280031" cy="1116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«КОММУНИКАТИВНАЯ ПРИРОДА РЕЧИ</a:t>
            </a:r>
            <a:r>
              <a:rPr lang="ru-RU" dirty="0"/>
              <a:t>: </a:t>
            </a:r>
          </a:p>
          <a:p>
            <a:pPr algn="ctr"/>
            <a:r>
              <a:rPr lang="ru-RU" sz="1600" dirty="0"/>
              <a:t>это её изначальное свойство служить средством общения, передачи информации и взаимодействия между людьми»</a:t>
            </a:r>
            <a:endParaRPr lang="ru-RU" dirty="0"/>
          </a:p>
          <a:p>
            <a:pPr algn="ctr"/>
            <a:r>
              <a:rPr lang="ru-RU" dirty="0"/>
              <a:t>		</a:t>
            </a:r>
            <a:r>
              <a:rPr lang="ru-RU" sz="1200" i="1" dirty="0"/>
              <a:t>Словарь Ожегова, Ушакова, Кузнецова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9420" y="2321169"/>
            <a:ext cx="2901463" cy="118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СУЩНОСТЬ:</a:t>
            </a:r>
          </a:p>
          <a:p>
            <a:pPr algn="ctr"/>
            <a:r>
              <a:rPr lang="ru-RU" dirty="0"/>
              <a:t>-НАЗНАЧЕНИЕ</a:t>
            </a:r>
          </a:p>
          <a:p>
            <a:pPr algn="ctr"/>
            <a:r>
              <a:rPr lang="ru-RU" dirty="0"/>
              <a:t>-АДРЕСОВАННОСТЬ</a:t>
            </a:r>
          </a:p>
          <a:p>
            <a:pPr algn="ctr"/>
            <a:r>
              <a:rPr lang="ru-RU" dirty="0"/>
              <a:t>-ДВУСТОРОННОСТЬ</a:t>
            </a:r>
          </a:p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88423" y="2321169"/>
            <a:ext cx="3851030" cy="118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ОСНОВНЫЕ ПРОЯВЛЕНИЯ:</a:t>
            </a:r>
          </a:p>
          <a:p>
            <a:pPr algn="ctr"/>
            <a:r>
              <a:rPr lang="ru-RU" dirty="0"/>
              <a:t>-ПЕРЕДАЧА ОПЫТА</a:t>
            </a:r>
          </a:p>
          <a:p>
            <a:pPr algn="ctr"/>
            <a:r>
              <a:rPr lang="ru-RU" dirty="0"/>
              <a:t>-СОВМЕСТНАЯ ДЕЯТЕЛЬНОСТЬ</a:t>
            </a:r>
          </a:p>
          <a:p>
            <a:pPr algn="ctr"/>
            <a:r>
              <a:rPr lang="ru-RU" dirty="0"/>
              <a:t>-ВЗАИМОПОНИМАНИЕ</a:t>
            </a:r>
          </a:p>
          <a:p>
            <a:pPr algn="ctr"/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18085" y="3613638"/>
            <a:ext cx="3921368" cy="1099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РЕЧЕВОЙ ЭТИКЕТ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5736453" y="3442188"/>
            <a:ext cx="484632" cy="3429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01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423" y="259311"/>
            <a:ext cx="7165731" cy="569913"/>
          </a:xfrm>
        </p:spPr>
        <p:txBody>
          <a:bodyPr>
            <a:noAutofit/>
          </a:bodyPr>
          <a:lstStyle/>
          <a:p>
            <a:r>
              <a:rPr lang="ru-RU" sz="1700" b="1" dirty="0"/>
              <a:t>«РУССКИЙ ЯЗЫК КАК ЯВЛЕНИЕ НАЦИОНАЛЬНОЙ КУЛЬТУРЫ»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59423" y="1503485"/>
            <a:ext cx="7280031" cy="2628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  <a:p>
            <a:pPr algn="ctr"/>
            <a:r>
              <a:rPr lang="ru-RU" sz="2000" b="1" dirty="0"/>
              <a:t>ОСНОВНЫЕ ПОНЯТИЯ:</a:t>
            </a:r>
          </a:p>
          <a:p>
            <a:pPr algn="ctr"/>
            <a:r>
              <a:rPr lang="ru-RU" sz="2000" b="1" dirty="0"/>
              <a:t> </a:t>
            </a:r>
          </a:p>
          <a:p>
            <a:pPr algn="ctr"/>
            <a:r>
              <a:rPr lang="ru-RU" sz="2000" dirty="0"/>
              <a:t>КУЛЬТУРА, НАЦИОНАЛЬНАЯ КУЛЬТУРА, КУЛЬТУРА КАК ТЕХНОЛОГИЯ, КУЛЬТУРНЫЙ ЧЕЛОВЕК , ЯЗЫКОВОЕ НАЦИОНАЛЬНОЕ НАСЛЕДИЕ</a:t>
            </a:r>
          </a:p>
        </p:txBody>
      </p:sp>
    </p:spTree>
    <p:extLst>
      <p:ext uri="{BB962C8B-B14F-4D97-AF65-F5344CB8AC3E}">
        <p14:creationId xmlns:p14="http://schemas.microsoft.com/office/powerpoint/2010/main" val="43429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КУЛЬТУРА  (задание из пособия)</a:t>
            </a:r>
          </a:p>
        </p:txBody>
      </p:sp>
      <p:pic>
        <p:nvPicPr>
          <p:cNvPr id="1026" name="Picture 2" descr="C:\Users\usersp\Downloads\IMG_948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07"/>
          <a:stretch/>
        </p:blipFill>
        <p:spPr bwMode="auto">
          <a:xfrm>
            <a:off x="307731" y="1122091"/>
            <a:ext cx="8563707" cy="343232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010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519248" y="246186"/>
            <a:ext cx="4281854" cy="1125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КУЛЬТУРА </a:t>
            </a:r>
            <a:r>
              <a:rPr lang="ru-RU" dirty="0"/>
              <a:t>- совокупность производственных, общественных и духовных достижений людей </a:t>
            </a:r>
          </a:p>
          <a:p>
            <a:r>
              <a:rPr lang="ru-RU" dirty="0"/>
              <a:t>		(из словаря Ожегова).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19248" y="1849317"/>
            <a:ext cx="4281854" cy="1125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КУЛЬТУРА </a:t>
            </a:r>
            <a:r>
              <a:rPr lang="ru-RU" dirty="0"/>
              <a:t>- совокупность достижений человеческого общества в производственной, общественной и духовной жизни</a:t>
            </a:r>
          </a:p>
          <a:p>
            <a:r>
              <a:rPr lang="ru-RU" dirty="0"/>
              <a:t>		(из словаря Кузнецова).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92517" y="3329355"/>
            <a:ext cx="4281854" cy="1125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КУЛЬТУРА </a:t>
            </a:r>
            <a:r>
              <a:rPr lang="ru-RU" dirty="0"/>
              <a:t>- совокупность человеческих достижений в подчинении природы, в технике,  образовании, общественном строе</a:t>
            </a:r>
          </a:p>
          <a:p>
            <a:r>
              <a:rPr lang="ru-RU" dirty="0"/>
              <a:t>		(из словаря Ушакова). </a:t>
            </a:r>
          </a:p>
        </p:txBody>
      </p:sp>
    </p:spTree>
    <p:extLst>
      <p:ext uri="{BB962C8B-B14F-4D97-AF65-F5344CB8AC3E}">
        <p14:creationId xmlns:p14="http://schemas.microsoft.com/office/powerpoint/2010/main" val="309257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/>
              <a:t>КУЛЬТУРА</a:t>
            </a:r>
            <a:r>
              <a:rPr lang="ru-RU" b="1" dirty="0"/>
              <a:t> – ЭТО СИСТЕМА МЕР, НАПРАВЛЕННАЯ </a:t>
            </a:r>
            <a:r>
              <a:rPr lang="ru-RU" b="1" u="sng" dirty="0"/>
              <a:t>НА УЛУЧШЕНИЕ ИСХОДНЫХ КАЧЕСТВ ПРЕДМЕТА</a:t>
            </a:r>
            <a:r>
              <a:rPr lang="ru-RU" b="1" dirty="0"/>
              <a:t>. ОНА В КЛЮЧАЕТ САМ ПРЕОБРАЗОВАННЫЙ ПРЕДМЕТ, А ТАКЖЕ </a:t>
            </a:r>
            <a:r>
              <a:rPr lang="ru-RU" b="1" u="sng" dirty="0"/>
              <a:t>ТЕХНОЛОГИЮ И ИНСТРУМЕНТЫ</a:t>
            </a:r>
            <a:r>
              <a:rPr lang="ru-RU" b="1" dirty="0"/>
              <a:t>, С ПОМОЩЬЮ КОТОРЫХ ОН БЫЛ УЛУЧШЕН.</a:t>
            </a:r>
          </a:p>
          <a:p>
            <a:endParaRPr lang="ru-RU" dirty="0"/>
          </a:p>
          <a:p>
            <a:pPr algn="just"/>
            <a:r>
              <a:rPr lang="ru-RU" i="1" dirty="0"/>
              <a:t>(Слово происходит от латинского </a:t>
            </a:r>
            <a:r>
              <a:rPr lang="ru-RU" i="1" dirty="0" err="1"/>
              <a:t>cultura</a:t>
            </a:r>
            <a:r>
              <a:rPr lang="ru-RU" i="1" dirty="0"/>
              <a:t>, что означает возделывание, обработку, а также воспитание и развитие. Древнеримский оратор Цицерон применил это понятие к развитию человеческой души)</a:t>
            </a:r>
            <a:endParaRPr lang="ru-RU" dirty="0"/>
          </a:p>
          <a:p>
            <a:pPr algn="just"/>
            <a:r>
              <a:rPr lang="ru-RU" b="1" dirty="0"/>
              <a:t>ТЕХНОЛОГИЯ КУЛЬТУРЫ –</a:t>
            </a:r>
            <a:r>
              <a:rPr lang="ru-RU" dirty="0"/>
              <a:t> ЭТО ТО, КАКИМ СПОСОБОМ И С ПОМОЩЬЮ КАКИХ ИНСТРУМЕНТОВ МЫ МОЖЕМ ДОСТИГНУТЬ ПОСТАВЛЕННОЙ ЦЕЛИ.</a:t>
            </a:r>
          </a:p>
          <a:p>
            <a:pPr algn="ctr"/>
            <a:r>
              <a:rPr lang="ru-RU" sz="1800" b="1" dirty="0"/>
              <a:t>КУЛЬТУРА</a:t>
            </a:r>
            <a:r>
              <a:rPr lang="ru-RU" b="1" dirty="0"/>
              <a:t> – ЭТО ПРЕДМЕТЫ,</a:t>
            </a:r>
            <a:r>
              <a:rPr lang="ru-RU" dirty="0"/>
              <a:t>СОЗДАННЫЕ ЧЕЛОВЕКОМ, А ТАКЖЕ </a:t>
            </a:r>
            <a:r>
              <a:rPr lang="ru-RU" b="1" dirty="0"/>
              <a:t>ТЕХНОЛОГИИ И ИНСТРУМЕНТЫ,</a:t>
            </a:r>
            <a:r>
              <a:rPr lang="ru-RU" dirty="0"/>
              <a:t>КОТОРЫЕ ПОМОГАЮТ СОЗДАВАТЬ НОВЫЕ И СОВЕРШЕНСТВОВАТЬ УЖЕ СОЗДАННЫЕ ПРЕДМЕТЫ.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КУЛЬТУРА</a:t>
            </a:r>
          </a:p>
        </p:txBody>
      </p:sp>
    </p:spTree>
    <p:extLst>
      <p:ext uri="{BB962C8B-B14F-4D97-AF65-F5344CB8AC3E}">
        <p14:creationId xmlns:p14="http://schemas.microsoft.com/office/powerpoint/2010/main" val="3339031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/>
              <a:t>НАЦИОНАЛЬНАЯ КУЛЬТУРА</a:t>
            </a:r>
            <a:r>
              <a:rPr lang="ru-RU" dirty="0"/>
              <a:t>— это совокупность духовных и материальных ценностей, традиций, языка, норм поведения и верований, которые объединяют людей в рамках одной нации или государства и отличают их от других сообществ.</a:t>
            </a:r>
          </a:p>
          <a:p>
            <a:pPr algn="just"/>
            <a:endParaRPr lang="ru-RU" b="1" dirty="0"/>
          </a:p>
          <a:p>
            <a:pPr algn="ctr"/>
            <a:r>
              <a:rPr lang="ru-RU" b="1" dirty="0"/>
              <a:t>ОСНОВНЫЕ КОМПОНЕНТЫ:</a:t>
            </a:r>
          </a:p>
          <a:p>
            <a:pPr algn="just"/>
            <a:r>
              <a:rPr lang="ru-RU" b="1" u="sng" dirty="0"/>
              <a:t>Язык</a:t>
            </a:r>
            <a:r>
              <a:rPr lang="ru-RU" b="1" dirty="0"/>
              <a:t>:</a:t>
            </a:r>
            <a:r>
              <a:rPr lang="ru-RU" dirty="0"/>
              <a:t> Главное средство общения, сохранения и передачи культурного опыта от поколения к поколению.</a:t>
            </a:r>
          </a:p>
          <a:p>
            <a:pPr algn="just"/>
            <a:r>
              <a:rPr lang="ru-RU" b="1" u="sng" dirty="0"/>
              <a:t>Традиции и обычаи:</a:t>
            </a:r>
            <a:r>
              <a:rPr lang="ru-RU" u="sng" dirty="0"/>
              <a:t> </a:t>
            </a:r>
            <a:r>
              <a:rPr lang="ru-RU" dirty="0"/>
              <a:t>Устойчивые формы поведения, обряды, праздники и фольклор, отражающие исторический опыт народа.</a:t>
            </a:r>
          </a:p>
          <a:p>
            <a:pPr algn="just"/>
            <a:r>
              <a:rPr lang="ru-RU" b="1" u="sng" dirty="0"/>
              <a:t>Национальный характер:</a:t>
            </a:r>
            <a:r>
              <a:rPr lang="ru-RU" u="sng" dirty="0"/>
              <a:t> </a:t>
            </a:r>
            <a:r>
              <a:rPr lang="ru-RU" dirty="0"/>
              <a:t>Психологический склад и особенности восприятия мира, сформированные под влиянием истории и географии.</a:t>
            </a:r>
          </a:p>
          <a:p>
            <a:pPr algn="just"/>
            <a:r>
              <a:rPr lang="ru-RU" b="1" u="sng" dirty="0"/>
              <a:t>Материальная и духовная среда:</a:t>
            </a:r>
            <a:r>
              <a:rPr lang="ru-RU" u="sng" dirty="0"/>
              <a:t> </a:t>
            </a:r>
            <a:r>
              <a:rPr lang="ru-RU" dirty="0"/>
              <a:t>Искусство, литература, архитектура, а также система социальных норм и ценностей. 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НАЦИОНАЛЬНАЯ КУЛЬТУРА</a:t>
            </a:r>
          </a:p>
        </p:txBody>
      </p:sp>
    </p:spTree>
    <p:extLst>
      <p:ext uri="{BB962C8B-B14F-4D97-AF65-F5344CB8AC3E}">
        <p14:creationId xmlns:p14="http://schemas.microsoft.com/office/powerpoint/2010/main" val="14518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РУССКИЙ ЯЗЫК КАК ЯВЛЕНИЕ НАЦИОНАЛЬНОЙ КУЛЬТУРЫ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800" b="1" dirty="0"/>
              <a:t>КУЛЬТУРА</a:t>
            </a:r>
            <a:r>
              <a:rPr lang="ru-RU" b="1" dirty="0"/>
              <a:t> – ЭТО ПРЕДМЕТЫ,</a:t>
            </a:r>
            <a:r>
              <a:rPr lang="ru-RU" dirty="0"/>
              <a:t>СОЗДАННЫЕ ЧЕЛОВЕКОМ, А ТАКЖЕ </a:t>
            </a:r>
            <a:r>
              <a:rPr lang="ru-RU" b="1" dirty="0"/>
              <a:t>ТЕХНОЛОГИИ И ИНСТРУМЕНТЫ,</a:t>
            </a:r>
            <a:r>
              <a:rPr lang="ru-RU" dirty="0"/>
              <a:t>КОТОРЫЕ ПОМОГАЮТ СОЗДАВАТЬ НОВЫЕ И СОВЕРШЕНСТВОВАТЬ УЖЕ СОЗДАННЫЕ ПРЕДМЕТЫ</a:t>
            </a:r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r>
              <a:rPr lang="ru-RU" b="1" u="sng" dirty="0"/>
              <a:t>ЯЗЫК</a:t>
            </a:r>
            <a:r>
              <a:rPr lang="ru-RU" b="1" dirty="0"/>
              <a:t>, </a:t>
            </a:r>
            <a:r>
              <a:rPr lang="ru-RU" b="1" u="sng" dirty="0"/>
              <a:t>КАК ЯВЛЕНИЕ КУЛЬТУРЫ </a:t>
            </a:r>
            <a:r>
              <a:rPr lang="ru-RU" b="1" dirty="0"/>
              <a:t>ДОЛЖЕН СОДЕРЖАТЬ ТО, ЧТО МОЖНО НАЗВАТЬ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ПРЕДМЕТАМИ</a:t>
            </a:r>
            <a:r>
              <a:rPr lang="ru-RU" b="1" dirty="0"/>
              <a:t>, А ТАКЖЕ ИМЕТЬ СОБСТВЕННЫЕ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ТЕХНОЛОГИИ </a:t>
            </a:r>
            <a:r>
              <a:rPr lang="ru-RU" b="1" dirty="0"/>
              <a:t>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ИНСТРУМЕНТЫ</a:t>
            </a:r>
            <a:r>
              <a:rPr lang="ru-RU" b="1" dirty="0"/>
              <a:t> ИХ УСОВЕРШЕНСТВОВАНИЯ.</a:t>
            </a:r>
          </a:p>
        </p:txBody>
      </p:sp>
      <p:sp>
        <p:nvSpPr>
          <p:cNvPr id="4" name="Овал 3"/>
          <p:cNvSpPr/>
          <p:nvPr/>
        </p:nvSpPr>
        <p:spPr>
          <a:xfrm>
            <a:off x="3112477" y="2356338"/>
            <a:ext cx="2523392" cy="5627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А ЗНАЧИТ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14400" y="4237892"/>
            <a:ext cx="7447085" cy="3956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 КАКИМИ ПРЕДМЕТАМИ ИМЕЕТ ДЕЛО ЯЗЫК?</a:t>
            </a:r>
          </a:p>
        </p:txBody>
      </p:sp>
    </p:spTree>
    <p:extLst>
      <p:ext uri="{BB962C8B-B14F-4D97-AF65-F5344CB8AC3E}">
        <p14:creationId xmlns:p14="http://schemas.microsoft.com/office/powerpoint/2010/main" val="2246128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РУССКИЙ ЯЗЫК КАК ЯВЛЕНИЕ НАЦИОНАЛЬНОЙ КУЛЬТУРЫ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marL="457197" indent="-342900">
              <a:buAutoNum type="arabicParenR"/>
            </a:pPr>
            <a:r>
              <a:rPr lang="ru-RU" b="1" dirty="0"/>
              <a:t>СГРУППИРОВАНЫ ПО ЧАСТЯМ РЕЧИ</a:t>
            </a:r>
          </a:p>
          <a:p>
            <a:pPr marL="457197" indent="-342900">
              <a:buAutoNum type="arabicParenR"/>
            </a:pPr>
            <a:r>
              <a:rPr lang="ru-RU" b="1" dirty="0"/>
              <a:t>ПРОАНАЛИЗИРОВАНЫ НА ПРЕДМЕТ ПРОИСХОЖДЕНИЯ</a:t>
            </a:r>
          </a:p>
          <a:p>
            <a:pPr marL="457197" indent="-342900">
              <a:buAutoNum type="arabicParenR"/>
            </a:pPr>
            <a:r>
              <a:rPr lang="ru-RU" b="1" dirty="0"/>
              <a:t>ИЗУЧЕНЫ С ПОЗИЦИИ КАК СЛОВО ОБРАЗОВАНО</a:t>
            </a:r>
          </a:p>
          <a:p>
            <a:pPr marL="457197" indent="-342900">
              <a:buAutoNum type="arabicParenR"/>
            </a:pPr>
            <a:r>
              <a:rPr lang="ru-RU" b="1" dirty="0"/>
              <a:t>СИСТЕМАТИЗИРОВАНЫ , ИСХОДЯ ИЗ ПРАВОПИСАНИЯ, ПРОИЗНОШЕНИЯ, ОБЬЯСНЕНИЯ ЗНАЧЕНИЙ</a:t>
            </a:r>
          </a:p>
          <a:p>
            <a:pPr marL="457197" indent="-342900">
              <a:buAutoNum type="arabicParenR"/>
            </a:pPr>
            <a:r>
              <a:rPr lang="ru-RU" b="1" dirty="0"/>
              <a:t>СОБРАНЫ В СЛОВАРИ РАЗНОГО НАЗНАЧЕНИЯ</a:t>
            </a:r>
          </a:p>
        </p:txBody>
      </p:sp>
      <p:sp>
        <p:nvSpPr>
          <p:cNvPr id="6" name="Овал 5"/>
          <p:cNvSpPr/>
          <p:nvPr/>
        </p:nvSpPr>
        <p:spPr>
          <a:xfrm>
            <a:off x="2919046" y="1274885"/>
            <a:ext cx="2268416" cy="7649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СЛОВА:</a:t>
            </a:r>
          </a:p>
        </p:txBody>
      </p:sp>
      <p:sp>
        <p:nvSpPr>
          <p:cNvPr id="7" name="Овал 6"/>
          <p:cNvSpPr/>
          <p:nvPr/>
        </p:nvSpPr>
        <p:spPr>
          <a:xfrm>
            <a:off x="1239715" y="4000500"/>
            <a:ext cx="5943600" cy="5978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СЛОВАРИ ПОМОГАЮТ ОБНАРУЖИТЬ ЯЗЫКОВЫЕ ЗАКОНОМЕРНОСТИ</a:t>
            </a:r>
          </a:p>
        </p:txBody>
      </p:sp>
    </p:spTree>
    <p:extLst>
      <p:ext uri="{BB962C8B-B14F-4D97-AF65-F5344CB8AC3E}">
        <p14:creationId xmlns:p14="http://schemas.microsoft.com/office/powerpoint/2010/main" val="189628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2052" name="Picture 4" descr="C:\Users\usersp\Downloads\IMG_948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53262" r="3608"/>
          <a:stretch/>
        </p:blipFill>
        <p:spPr bwMode="auto">
          <a:xfrm>
            <a:off x="4044463" y="2672860"/>
            <a:ext cx="4774223" cy="1969476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sersp\Downloads\IMG_948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r="3608" b="46390"/>
          <a:stretch/>
        </p:blipFill>
        <p:spPr bwMode="auto">
          <a:xfrm>
            <a:off x="477715" y="202771"/>
            <a:ext cx="4774223" cy="2259076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532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423" y="259311"/>
            <a:ext cx="7165731" cy="569913"/>
          </a:xfrm>
        </p:spPr>
        <p:txBody>
          <a:bodyPr>
            <a:noAutofit/>
          </a:bodyPr>
          <a:lstStyle/>
          <a:p>
            <a:r>
              <a:rPr lang="ru-RU" sz="1700" b="1" dirty="0"/>
              <a:t>«РУССКИЙ ЯЗЫК КАК ГОСУДАРСТВЕННЫЙ ЯЗЫК»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02323" y="1516674"/>
            <a:ext cx="7280031" cy="2628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  <a:p>
            <a:pPr algn="ctr"/>
            <a:r>
              <a:rPr lang="ru-RU" sz="2000" b="1" dirty="0"/>
              <a:t>ОСНОВНЫЕ ПОНЯТИЯ:</a:t>
            </a:r>
          </a:p>
          <a:p>
            <a:pPr algn="ctr"/>
            <a:r>
              <a:rPr lang="ru-RU" sz="2000" b="1" dirty="0"/>
              <a:t> </a:t>
            </a:r>
          </a:p>
          <a:p>
            <a:pPr algn="ctr"/>
            <a:r>
              <a:rPr lang="ru-RU" sz="2000" dirty="0"/>
              <a:t>СТИЛИ РЕЧИ, ОФИЦИАЛЬНО-ДЕЛОВОЙ СТИЛЬ, ЖАНРЫ</a:t>
            </a:r>
          </a:p>
        </p:txBody>
      </p:sp>
    </p:spTree>
    <p:extLst>
      <p:ext uri="{BB962C8B-B14F-4D97-AF65-F5344CB8AC3E}">
        <p14:creationId xmlns:p14="http://schemas.microsoft.com/office/powerpoint/2010/main" val="270464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000" b="1" dirty="0"/>
              <a:t>ГОСУДАРСТВЕННЫЕ СИМВОЛЫ: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«РУССКИЙ ЯЗЫК КАК ГОСУДАРСТВЕННЫЙ ЯЗЫК»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3446585" y="168566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1763385" y="168566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051824" y="168566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585439" y="168566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62751" y="2980588"/>
            <a:ext cx="1485900" cy="1301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ФЛАГ</a:t>
            </a:r>
          </a:p>
        </p:txBody>
      </p:sp>
      <p:sp>
        <p:nvSpPr>
          <p:cNvPr id="9" name="Овал 8"/>
          <p:cNvSpPr/>
          <p:nvPr/>
        </p:nvSpPr>
        <p:spPr>
          <a:xfrm>
            <a:off x="2945951" y="2945423"/>
            <a:ext cx="1485900" cy="1301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ГЕРБ</a:t>
            </a:r>
          </a:p>
        </p:txBody>
      </p:sp>
      <p:sp>
        <p:nvSpPr>
          <p:cNvPr id="10" name="Овал 9"/>
          <p:cNvSpPr/>
          <p:nvPr/>
        </p:nvSpPr>
        <p:spPr>
          <a:xfrm>
            <a:off x="4551190" y="2945423"/>
            <a:ext cx="1485900" cy="1301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ГИМН</a:t>
            </a:r>
          </a:p>
        </p:txBody>
      </p:sp>
      <p:sp>
        <p:nvSpPr>
          <p:cNvPr id="11" name="Овал 10"/>
          <p:cNvSpPr/>
          <p:nvPr/>
        </p:nvSpPr>
        <p:spPr>
          <a:xfrm>
            <a:off x="6190313" y="2919045"/>
            <a:ext cx="1485900" cy="13012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ЯЗЫК</a:t>
            </a:r>
          </a:p>
        </p:txBody>
      </p:sp>
    </p:spTree>
    <p:extLst>
      <p:ext uri="{BB962C8B-B14F-4D97-AF65-F5344CB8AC3E}">
        <p14:creationId xmlns:p14="http://schemas.microsoft.com/office/powerpoint/2010/main" val="4008103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ОФИЦИАЛЬНО-ДЕЛОВОЙ СТИЛЬ- </a:t>
            </a:r>
          </a:p>
          <a:p>
            <a:pPr algn="ctr"/>
            <a:r>
              <a:rPr lang="ru-RU" sz="1800" dirty="0"/>
              <a:t>функциональный стиль речи, который используют в сфере правовых отношений, управления, бизнеса и делопроизводства для передачи точной информации.</a:t>
            </a:r>
            <a:r>
              <a:rPr lang="ru-RU" dirty="0"/>
              <a:t> </a:t>
            </a:r>
          </a:p>
          <a:p>
            <a:pPr algn="ctr"/>
            <a:endParaRPr lang="ru-RU" dirty="0"/>
          </a:p>
          <a:p>
            <a:pPr algn="ctr"/>
            <a:r>
              <a:rPr lang="ru-RU" sz="1600" b="1" dirty="0"/>
              <a:t>ЭТОТ СТИЛЬ ОБЕСПЕЧИВАЕТ СВЯЗИ ГРАЖДАН И ГОСУДАРСТВА.</a:t>
            </a:r>
          </a:p>
          <a:p>
            <a:pPr algn="ctr"/>
            <a:endParaRPr lang="ru-RU" sz="1600" b="1" dirty="0"/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ОФИЦИАЛЬНО-ДЕЛОВОЙ СТИЛЬ ТРЕБУЕТ</a:t>
            </a:r>
            <a:r>
              <a:rPr lang="ru-RU" sz="1600" b="1" dirty="0"/>
              <a:t>, ЧТОБЫ </a:t>
            </a:r>
            <a:r>
              <a:rPr lang="ru-RU" sz="1600" b="1" u="sng" dirty="0"/>
              <a:t>ЯЗЫК УСТНОГО И ПИСЬМЕННОГО</a:t>
            </a:r>
            <a:r>
              <a:rPr lang="ru-RU" sz="1600" b="1" dirty="0"/>
              <a:t> СООБЩЕНИЯ БЫЛ ПРОСТЫМ И СТРОГИМ, ДОСТУПНЫМ И ПОНЯТНЫМ ВСЕМ. В НЁМ </a:t>
            </a:r>
            <a:r>
              <a:rPr lang="ru-RU" sz="1600" b="1" u="sng" dirty="0"/>
              <a:t>НЕ МОЖЕТ БЫТЬ РАЗГОВОРНЫХ ВЫРАЖЕНИЙ И ПРОСТОРЕЧНЫХ СЛОВ, А ТАКЖЕ ЭМОЦИОНАЛЬНО ОКРАШЕННЫХ СЛОВ.</a:t>
            </a:r>
          </a:p>
          <a:p>
            <a:pPr algn="ctr"/>
            <a:endParaRPr lang="ru-RU" sz="16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«РУССКИЙ ЯЗЫК КАК ГОСУДАРСТВЕННЫЙ ЯЗЫК»</a:t>
            </a:r>
          </a:p>
        </p:txBody>
      </p:sp>
    </p:spTree>
    <p:extLst>
      <p:ext uri="{BB962C8B-B14F-4D97-AF65-F5344CB8AC3E}">
        <p14:creationId xmlns:p14="http://schemas.microsoft.com/office/powerpoint/2010/main" val="687092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</p:spPr>
        <p:txBody>
          <a:bodyPr/>
          <a:lstStyle/>
          <a:p>
            <a:pPr algn="ctr"/>
            <a:r>
              <a:rPr lang="ru-RU" b="1" dirty="0"/>
              <a:t>ПРЕДЛАГАЕМ ДЕТЯМ ВЫПОЛНИТЬ СЛЕДУЮЩЕЕ ЗАДАНИЕ:</a:t>
            </a:r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«РУССКИЙ ЯЗЫК КАК ГОСУДАРСТВЕННЫЙ ЯЗЫК»</a:t>
            </a:r>
          </a:p>
        </p:txBody>
      </p:sp>
      <p:pic>
        <p:nvPicPr>
          <p:cNvPr id="3074" name="Picture 2" descr="C:\Users\usersp\Downloads\IMG_948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b="14275"/>
          <a:stretch/>
        </p:blipFill>
        <p:spPr bwMode="auto">
          <a:xfrm>
            <a:off x="369275" y="1737725"/>
            <a:ext cx="8423031" cy="1972630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57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</p:spPr>
        <p:txBody>
          <a:bodyPr/>
          <a:lstStyle/>
          <a:p>
            <a:pPr algn="ctr"/>
            <a:r>
              <a:rPr lang="ru-RU" sz="1800" b="1" dirty="0"/>
              <a:t>ЖАНРЫ ОФИЦИАЛЬНО-ДЕЛОВОГО СТИЛЯ  (В ПИСЬМЕННОЙ РЕЧИ):</a:t>
            </a:r>
          </a:p>
          <a:p>
            <a:pPr algn="ctr"/>
            <a:r>
              <a:rPr lang="ru-RU" sz="1600" b="1" u="sng" dirty="0">
                <a:solidFill>
                  <a:schemeClr val="accent1">
                    <a:lumMod val="50000"/>
                  </a:schemeClr>
                </a:solidFill>
              </a:rPr>
              <a:t>СО СТОРОНЫ ГОСУДАРСТВА: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*ЗАКОНЫ И ДОГОВОРЫ</a:t>
            </a:r>
          </a:p>
          <a:p>
            <a:pPr algn="ctr"/>
            <a:r>
              <a:rPr lang="ru-RU" b="1" dirty="0"/>
              <a:t>*УКАЗЫ И ПРИКАЗЫ</a:t>
            </a:r>
          </a:p>
          <a:p>
            <a:pPr algn="ctr"/>
            <a:r>
              <a:rPr lang="ru-RU" b="1" dirty="0"/>
              <a:t>*ОБЬЯВЛЕНИЯ, ПОСТАНОВЛЕНИЯ, ИНСТРУКЦИИ, СПРАВКИ</a:t>
            </a:r>
          </a:p>
          <a:p>
            <a:pPr algn="ctr"/>
            <a:endParaRPr lang="ru-RU" b="1" dirty="0"/>
          </a:p>
          <a:p>
            <a:pPr algn="ctr"/>
            <a:r>
              <a:rPr lang="ru-RU" sz="1600" b="1" u="sng" dirty="0">
                <a:solidFill>
                  <a:schemeClr val="accent1">
                    <a:lumMod val="50000"/>
                  </a:schemeClr>
                </a:solidFill>
              </a:rPr>
              <a:t>СО СТОРОНЫ ГРАЖДАН:</a:t>
            </a:r>
          </a:p>
          <a:p>
            <a:pPr algn="ctr"/>
            <a:r>
              <a:rPr lang="ru-RU" b="1" dirty="0"/>
              <a:t>-ЗАЯВЛЕНИЯ, ЗАЯВКИ</a:t>
            </a:r>
          </a:p>
          <a:p>
            <a:pPr algn="ctr"/>
            <a:r>
              <a:rPr lang="ru-RU" b="1" dirty="0"/>
              <a:t>-ЖАЛОБЫ</a:t>
            </a:r>
          </a:p>
          <a:p>
            <a:pPr algn="ctr"/>
            <a:r>
              <a:rPr lang="ru-RU" b="1" dirty="0"/>
              <a:t>-ОТЧЁТЫ</a:t>
            </a:r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«РУССКИЙ ЯЗЫК КАК ГОСУДАРСТВЕННЫЙ ЯЗЫК»</a:t>
            </a:r>
          </a:p>
        </p:txBody>
      </p:sp>
    </p:spTree>
    <p:extLst>
      <p:ext uri="{BB962C8B-B14F-4D97-AF65-F5344CB8AC3E}">
        <p14:creationId xmlns:p14="http://schemas.microsoft.com/office/powerpoint/2010/main" val="64392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</p:spPr>
        <p:txBody>
          <a:bodyPr/>
          <a:lstStyle/>
          <a:p>
            <a:pPr algn="ctr"/>
            <a:r>
              <a:rPr lang="ru-RU" b="1" dirty="0"/>
              <a:t>ПРЕДЛАГАЕМ ДЕТЯМ ВЫПОЛНИТЬ СЛЕДУЮЩЕЕ ЗАДАНИЕ:</a:t>
            </a:r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«РУССКИЙ ЯЗЫК КАК ГОСУДАРСТВЕННЫЙ ЯЗЫК"</a:t>
            </a:r>
          </a:p>
        </p:txBody>
      </p:sp>
      <p:pic>
        <p:nvPicPr>
          <p:cNvPr id="1026" name="Picture 2" descr="C:\Users\usersp\Downloads\IMG_9502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b="22849"/>
          <a:stretch/>
        </p:blipFill>
        <p:spPr bwMode="auto">
          <a:xfrm>
            <a:off x="1767255" y="1828113"/>
            <a:ext cx="5662246" cy="2743887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104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b="1" dirty="0"/>
              <a:t>«РУССКИЙ КАК НАЦИОНАЛЬНЫЙ ЯЗЫК   И </a:t>
            </a:r>
          </a:p>
          <a:p>
            <a:pPr algn="ctr"/>
            <a:r>
              <a:rPr lang="ru-RU" b="1" dirty="0"/>
              <a:t>ЯЗЫК МЕЖНАЦИОНАЛЬНОГО ОБЩЕНИЯ»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80291" y="1433145"/>
            <a:ext cx="7882731" cy="3030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ОСНОВНЫЕ ПОНЯТИЯ: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НАЦИОНАЛЬНЫЙ ЯЗЫК, СТИЛИ РЕЧИ, ЖАНРЫ, НАЦИОНАЛЬНЫЕ ЯЗЫКОВЫЕ СИМВОЛЫ</a:t>
            </a:r>
          </a:p>
        </p:txBody>
      </p:sp>
    </p:spTree>
    <p:extLst>
      <p:ext uri="{BB962C8B-B14F-4D97-AF65-F5344CB8AC3E}">
        <p14:creationId xmlns:p14="http://schemas.microsoft.com/office/powerpoint/2010/main" val="1282364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b="1" dirty="0"/>
              <a:t>«РУССКИЙ КАК НАЦИОНАЛЬНЫЙ ЯЗЫК   И </a:t>
            </a:r>
          </a:p>
          <a:p>
            <a:pPr algn="ctr"/>
            <a:r>
              <a:rPr lang="ru-RU" b="1" dirty="0"/>
              <a:t>ЯЗЫК МЕЖНАЦИОНАЛЬНОГО ОБЩЕНИЯ»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b="1" dirty="0"/>
              <a:t>1).РУССКИЙ ЯЗЫК ОБЕСПЕЧИВАЕТ КУЛЬТУРНОЕ ЕДИНСТВО НАРОДОВ, ТО ЕСТЬ ОБЪЕДИНЯЕТ ГРАЖДАН </a:t>
            </a:r>
            <a:r>
              <a:rPr lang="ru-RU" b="1" u="sng" dirty="0"/>
              <a:t>ВО ВСЕХ СФЕРАХ ЖИЗНИ</a:t>
            </a:r>
            <a:r>
              <a:rPr lang="ru-RU" b="1" dirty="0"/>
              <a:t>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2).РУССКИЙ ЯЗЫК ЯВЛЯЕТСЯ ОБЩИМ ЯЗЫКОМ ДЛЯ ВСЕХ НАРОДНОСТЕЙ, НАСЕЛЯЮЩИХ НАШУ РОДИНУ(У ВСЕХ ДЕТЕЙ, ПРОЖИВАЮЩИХ НА ТЕРРИТОРИИ НАШЕЙ СТРАНЫ ОБУЧЕНИЕ ВЕДЕТСЯ НА РУССКОМ ЯЗЫКЕ).</a:t>
            </a:r>
          </a:p>
          <a:p>
            <a:pPr algn="just"/>
            <a:r>
              <a:rPr lang="ru-RU" b="1" dirty="0">
                <a:solidFill>
                  <a:schemeClr val="bg2"/>
                </a:solidFill>
              </a:rPr>
              <a:t>3). В СИТУАЦИЯХ МЕЖНАЦИОНАЛЬНОГО ОБЩЕНИЯ МОЖЕТ ИСПОЛЬЗОВАТЬСЯ РАЗГОВОРНЫЙ СТИЛЬ РЕЧИ, НАУЧНО-ПОПУЛЯРНЫЙ СТИЛЬ, ХУДОЖЕСТВЕННЫЙ СТИЛЬ РЕЧИ.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4). РУССКИЙ ЯЗЫК КАК НАЦИОНАЛЬНЫЙ ОБЛАДАЕТ ОГРОМНОЙ ИСТОРИКО-КУЛЬТУРНОЙ ЦЕННОСТЬЮ. ОН ЯВЛЯЕТСЯ ГЛАВНЫМ СРЕДСТВОМ ОБЩЕНИЯ , ХРАНИТЕЛЕМ ОБЩЕЙ ПАМЯТИ. ОН СВЯЗЫВАЕТ ПОКОЛЕНИЯ МЕЖДУ СОБОЙ, ОБЪЕДИНЯЕТ ЛЮДЕЙ ВО ВСЕХ СФЕРАХ ЖИЗНИ. ОН ОБЕСПЕЧИВАЕТ КУЛЬТУРНОЕ ЕДИНСТВО НАРОДА, ПОЭТОМУ ЯВЛЯЕТСЯ СИМВОЛОМ  НАЦИИ И НАЦИОНАЛЬНОГО ЕДИНСТВА.</a:t>
            </a:r>
          </a:p>
        </p:txBody>
      </p:sp>
    </p:spTree>
    <p:extLst>
      <p:ext uri="{BB962C8B-B14F-4D97-AF65-F5344CB8AC3E}">
        <p14:creationId xmlns:p14="http://schemas.microsoft.com/office/powerpoint/2010/main" val="570281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СПАСИБО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02182" y="1758291"/>
            <a:ext cx="50615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Гаврилова Марина Михайловна</a:t>
            </a:r>
            <a:r>
              <a:rPr lang="ru-RU" sz="1800" dirty="0"/>
              <a:t>, </a:t>
            </a:r>
          </a:p>
          <a:p>
            <a:pPr algn="ctr"/>
            <a:r>
              <a:rPr lang="ru-RU" sz="1800" dirty="0"/>
              <a:t>член</a:t>
            </a:r>
            <a:r>
              <a:rPr lang="en-US" sz="1800" dirty="0"/>
              <a:t> </a:t>
            </a:r>
            <a:r>
              <a:rPr lang="ru-RU" sz="1800" dirty="0"/>
              <a:t>регионального методического совета, учитель начальных классов АНО «Школа «Президент»</a:t>
            </a:r>
          </a:p>
          <a:p>
            <a:pPr algn="ctr"/>
            <a:r>
              <a:rPr lang="ru-RU" sz="1800" i="1" dirty="0"/>
              <a:t>8 965 322 75 24</a:t>
            </a:r>
            <a:endParaRPr lang="en-US" sz="1800" i="1" dirty="0"/>
          </a:p>
          <a:p>
            <a:pPr algn="ctr"/>
            <a:r>
              <a:rPr lang="en-US" sz="1800" i="1" dirty="0">
                <a:hlinkClick r:id="rId2"/>
              </a:rPr>
              <a:t>gavrilova_mm@school-president.ru</a:t>
            </a:r>
            <a:endParaRPr lang="ru-RU" sz="1800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830E2C-354E-427E-B9B2-E7C186298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36" y="1758291"/>
            <a:ext cx="1980623" cy="19806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3A5654-B48F-4F31-B420-7254D3887737}"/>
              </a:ext>
            </a:extLst>
          </p:cNvPr>
          <p:cNvSpPr txBox="1"/>
          <p:nvPr/>
        </p:nvSpPr>
        <p:spPr>
          <a:xfrm>
            <a:off x="1063407" y="1450514"/>
            <a:ext cx="1904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Ссылка на тест</a:t>
            </a:r>
          </a:p>
        </p:txBody>
      </p:sp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3483</TotalTime>
  <Words>1054</Words>
  <Application>Microsoft Office PowerPoint</Application>
  <PresentationFormat>Экран (16:9)</PresentationFormat>
  <Paragraphs>172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MS Mincho</vt:lpstr>
      <vt:lpstr>Arial</vt:lpstr>
      <vt:lpstr>Calibri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СОДЕРЖАТЕЛЬНЫЕ КОМПОНЕНТЫ ФГОС И ФОП  (НАЧАЛЬНАЯ ШКОЛА):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РУССКИЙ ЯЗЫК КАК ЯВЛЕНИЕ НАЦИОНАЛЬНОЙ КУЛЬТУРЫ</vt:lpstr>
      <vt:lpstr>РУССКИЙ ЯЗЫК КАК ЯВЛЕНИЕ НАЦИОНАЛЬНОЙ КУЛЬТУРЫ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CNPPM-1</cp:lastModifiedBy>
  <cp:revision>92</cp:revision>
  <cp:lastPrinted>2025-12-05T09:25:59Z</cp:lastPrinted>
  <dcterms:modified xsi:type="dcterms:W3CDTF">2026-09-04T09:06:31Z</dcterms:modified>
</cp:coreProperties>
</file>