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2" r:id="rId4"/>
  </p:sldMasterIdLst>
  <p:notesMasterIdLst>
    <p:notesMasterId r:id="rId33"/>
  </p:notesMasterIdLst>
  <p:sldIdLst>
    <p:sldId id="300" r:id="rId5"/>
    <p:sldId id="269" r:id="rId6"/>
    <p:sldId id="301" r:id="rId7"/>
    <p:sldId id="302" r:id="rId8"/>
    <p:sldId id="303" r:id="rId9"/>
    <p:sldId id="3093" r:id="rId10"/>
    <p:sldId id="3094" r:id="rId11"/>
    <p:sldId id="261" r:id="rId12"/>
    <p:sldId id="3097" r:id="rId13"/>
    <p:sldId id="3098" r:id="rId14"/>
    <p:sldId id="3099" r:id="rId15"/>
    <p:sldId id="3100" r:id="rId16"/>
    <p:sldId id="3101" r:id="rId17"/>
    <p:sldId id="3102" r:id="rId18"/>
    <p:sldId id="3103" r:id="rId19"/>
    <p:sldId id="3104" r:id="rId20"/>
    <p:sldId id="3105" r:id="rId21"/>
    <p:sldId id="3106" r:id="rId22"/>
    <p:sldId id="3107" r:id="rId23"/>
    <p:sldId id="3108" r:id="rId24"/>
    <p:sldId id="3109" r:id="rId25"/>
    <p:sldId id="3110" r:id="rId26"/>
    <p:sldId id="3112" r:id="rId27"/>
    <p:sldId id="3117" r:id="rId28"/>
    <p:sldId id="3114" r:id="rId29"/>
    <p:sldId id="3118" r:id="rId30"/>
    <p:sldId id="3119" r:id="rId31"/>
    <p:sldId id="312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1" autoAdjust="0"/>
    <p:restoredTop sz="94660"/>
  </p:normalViewPr>
  <p:slideViewPr>
    <p:cSldViewPr snapToGrid="0">
      <p:cViewPr varScale="1">
        <p:scale>
          <a:sx n="77" d="100"/>
          <a:sy n="77" d="100"/>
        </p:scale>
        <p:origin x="61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9C443-4AF6-4407-B658-E32A620C7BE9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818CC-7D23-4EFD-9684-35F1ECAA17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13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0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36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45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15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8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17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92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528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89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7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906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0464C-2644-5729-F086-945ACFC86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AC1753-B16A-3A42-FE5F-9B9B2F9E6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25F9E-889C-2EFC-9456-ED02A506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614FC-3A38-EEBF-99F3-739B2478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84B8C-F135-49BA-3C4B-0D249C5F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220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4CA97-5123-30FB-7926-02158BA7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488DA-7237-0939-FA70-9D0110A07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A8CAE-543A-7838-47DB-30ED7682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F6974-3EA2-C62F-5C9D-F15DCC41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89F8BC-035B-1277-1C70-C2F909FF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02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E39BB-E525-3C0B-D91C-B2F2C95F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2F62D-D392-4248-6C02-C3C19B35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F748C-287E-4FE1-9432-75D17D56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42557-0F46-86DE-94A2-0638A689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40900C-3FC0-4AA6-768F-D4F51A93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95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9F09A-FBE6-E0E7-77D4-ECD6A55B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6ED73-2872-F732-AF91-B955ACFDC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3013F3-35D6-548C-F9B7-FF675BAF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DCC4E9-3345-0B52-EC3C-33BB2F73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50CE74-6169-677A-483D-00CFBF61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D93BE-2E56-8F4E-9CAD-14FD47B5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70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2EAD9-C199-EF66-879F-B955E5DE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2E34C-E40B-8CDB-8530-A89337793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8EF6B-E9E0-CFD7-6CBF-268A84822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9ADB9E-0995-A7FF-354B-342B4C0DB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250F2A-0E3F-5100-3207-8C4E1331A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9EDFBE-0FAE-BB7D-3850-06B5600D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DAC951-A48D-00D4-5622-EAA8AB4D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D9FDB5-57FE-E57D-EB55-A35EABF5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50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D1A7A-2440-9AD3-608A-B76C194E2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B175D3-582C-5197-5041-7F15CC4C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303BE5-3A62-EEF2-38ED-858A442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E526D2-9842-0D78-5B7A-4C85D88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106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61F028-CAE3-A185-5BC1-BEF0269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786D55-7D0A-0B0F-97BA-28EEFE3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8ADE04-F50C-B75C-3EF1-F4FEA3B6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20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EED0E-0F61-DEF2-412D-7D1D3FB3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CE58F-1A7F-2699-215F-A2B2C0DDB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8AA56D-D041-1BF4-8282-D43225004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54C1F-019A-9205-201D-B8F0BC2A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B2CE1-B052-4A49-A8E2-A84588D0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ADCEE-6640-C8F0-484E-7D165D3B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351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F7AF9-D649-121C-69CC-32F9E2FC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E3F32B-31A9-1278-FADE-DE035E943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B7FC81-88AE-A7B3-D34C-C6F65A92F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358AE9-8785-10C2-6304-A2163CC38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B2BA7-AFDC-0ECF-D898-3DE90CDE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F8BD56-EBA4-B65D-A2D8-BD707FDF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175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A953D-5D87-C0F1-7A0C-2DC6D71A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A0D575-C7C8-25C3-DA26-5D3DE0BFD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E9032C-E75E-E33D-87AF-1D732F92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8286B8-5388-45C3-3AB8-44342CC8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DA0C6-53E9-2B1A-8FF5-945D4D15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466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1F7CA-3EE5-7D4A-F302-CFEDC33A9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624B8C-2A8C-248B-4CC6-EF8D97179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1B99F9-4643-DA46-3D51-188832D3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08F89-2629-9783-28A9-D1C4B575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C4780-A833-AD47-55E9-E41B130B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219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67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6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64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7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801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2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38" y="345749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19512690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0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2" y="345749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1790395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613575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7" y="2800897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201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4023360"/>
            <a:ext cx="2839915" cy="283464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16802" y="1"/>
            <a:ext cx="4775199" cy="6857999"/>
          </a:xfrm>
        </p:spPr>
        <p:txBody>
          <a:bodyPr anchor="ctr"/>
          <a:lstStyle>
            <a:lvl1pPr marL="152392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052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60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75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3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40" y="345750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923938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1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3" y="345750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22384624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579075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6" y="2800898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2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73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B954D-AF4E-0151-7BE3-EDEF9D93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37D179-1883-5592-F426-98DB5202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806FC-CCB5-3B54-7F7A-977793365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8EB75-A2CA-4516-B89F-F04F3D1B1A84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22CC9-B2B9-695E-E178-D1942311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584E2B-C4D8-53D7-5181-C4D4A74FE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86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6482673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6802554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3%D0%B5%D1%80%D0%B1_%D0%A0%D0%BE%D1%81%D1%81%D0%B8%D0%B8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s://klike.net/3524-kartinki-flag-rossii-35-foto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824535" y="2743202"/>
            <a:ext cx="0" cy="19207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824535" y="2743200"/>
            <a:ext cx="0" cy="2605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738640" y="1904443"/>
            <a:ext cx="4605748" cy="598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lnSpc>
                <a:spcPct val="115000"/>
              </a:lnSpc>
            </a:pPr>
            <a:r>
              <a:rPr lang="ru-RU" sz="1467" dirty="0">
                <a:solidFill>
                  <a:prstClr val="white"/>
                </a:solidFill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defTabSz="914377">
              <a:lnSpc>
                <a:spcPct val="115000"/>
              </a:lnSpc>
            </a:pPr>
            <a:r>
              <a:rPr lang="ru-RU" sz="1467" dirty="0">
                <a:solidFill>
                  <a:prstClr val="white"/>
                </a:solidFill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923932" y="2704496"/>
            <a:ext cx="5639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Преподавание предмета «Окружающий мир» в рамках программы начального общего образования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8EB49-61EF-D9E6-879A-E4217F9CF8E8}"/>
              </a:ext>
            </a:extLst>
          </p:cNvPr>
          <p:cNvSpPr txBox="1"/>
          <p:nvPr/>
        </p:nvSpPr>
        <p:spPr bwMode="auto">
          <a:xfrm>
            <a:off x="4876469" y="5771393"/>
            <a:ext cx="337317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ru-RU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28.08.2026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B62759-DE6E-32F7-A026-B1B97E408152}"/>
              </a:ext>
            </a:extLst>
          </p:cNvPr>
          <p:cNvSpPr txBox="1"/>
          <p:nvPr/>
        </p:nvSpPr>
        <p:spPr bwMode="auto">
          <a:xfrm>
            <a:off x="2622365" y="4432276"/>
            <a:ext cx="4292598" cy="1528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ru-RU" sz="1867" kern="0" dirty="0">
                <a:solidFill>
                  <a:srgbClr val="FFFFFF"/>
                </a:solidFill>
                <a:latin typeface="Arial"/>
                <a:cs typeface="Arial"/>
              </a:rPr>
              <a:t>Мошнина Рауза </a:t>
            </a:r>
            <a:r>
              <a:rPr lang="ru-RU" sz="1867" kern="0" dirty="0" err="1">
                <a:solidFill>
                  <a:srgbClr val="FFFFFF"/>
                </a:solidFill>
                <a:latin typeface="Arial"/>
                <a:cs typeface="Arial"/>
              </a:rPr>
              <a:t>Шамилевна</a:t>
            </a:r>
            <a:r>
              <a:rPr lang="ru-RU" sz="1867" kern="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</a:p>
          <a:p>
            <a:pPr defTabSz="1219170">
              <a:defRPr/>
            </a:pPr>
            <a:r>
              <a:rPr lang="ru-RU" sz="1867" kern="0" dirty="0">
                <a:solidFill>
                  <a:srgbClr val="FFFFFF"/>
                </a:solidFill>
                <a:latin typeface="Arial"/>
                <a:cs typeface="Arial"/>
              </a:rPr>
              <a:t>канд. пед. наук, профессор, заведующий кафедрой естественно-математических дисциплин</a:t>
            </a:r>
          </a:p>
          <a:p>
            <a:pPr defTabSz="1219170">
              <a:defRPr/>
            </a:pPr>
            <a:endParaRPr lang="ru-RU" sz="1867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848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Модели распределения содержания учебных предметов при реализации эффективной начальной школы</a:t>
            </a:r>
          </a:p>
        </p:txBody>
      </p:sp>
      <p:pic>
        <p:nvPicPr>
          <p:cNvPr id="3" name="Google Shape;139;p6">
            <a:extLst>
              <a:ext uri="{FF2B5EF4-FFF2-40B4-BE49-F238E27FC236}">
                <a16:creationId xmlns:a16="http://schemas.microsoft.com/office/drawing/2014/main" id="{46D82DC1-67E1-7922-C16D-8B86A037622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7534" y="1862666"/>
            <a:ext cx="9815223" cy="3720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B2107C-4FA9-93F0-F402-988F66FBB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E82BA319-C72F-9396-FA34-C275F8914B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ЭНШ Окружающий мир. 1-й год обучения</a:t>
            </a: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D60C03AE-E8F9-7628-A82F-7860DFA36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24" y="1927654"/>
            <a:ext cx="10797293" cy="381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69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83D549-19AF-C6E0-FEF6-E0E3393B9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03F7A340-B49A-8A5A-5E4D-9E5AB5A10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ЭНШ Окружающий мир. 1-й год обучения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24CD9-34EB-D255-9937-2786D7F33085}"/>
              </a:ext>
            </a:extLst>
          </p:cNvPr>
          <p:cNvSpPr txBox="1"/>
          <p:nvPr/>
        </p:nvSpPr>
        <p:spPr>
          <a:xfrm>
            <a:off x="3048000" y="13155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(2 часа в неделю, всего 68 часов)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МЕТОДИЧЕСКИЕ РЕКОМЕНДАЦИИ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A4213D9-B1B2-3987-8ABF-937EB2D12DBE}"/>
              </a:ext>
            </a:extLst>
          </p:cNvPr>
          <p:cNvSpPr txBox="1">
            <a:spLocks/>
          </p:cNvSpPr>
          <p:nvPr/>
        </p:nvSpPr>
        <p:spPr>
          <a:xfrm>
            <a:off x="964276" y="2427316"/>
            <a:ext cx="10389524" cy="3749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Методические рекомендации разработаны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в рамках проекта «Эффективная начальная школа».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В соответствии с п.3 части 1 статьи 34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Федерального закона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от 29 декабря 2012 г. №273 «Об образовании в Российской Федерации»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Проект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«Эффективная начальная школа» направлен на обеспечение условий для развития и обучения детей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с высоким уровнем развития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параметров дошкольной зрелости, 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ускоренное обучение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в начальной школе и предполагает освоение образовательной программы начального общего образования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за 3 года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2301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69249-0754-95E1-7C1D-AA3C4F2F1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2052C8CD-98EC-6441-61D3-405C1C88D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ЭНШ Окружающий мир. 1-й год обучения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8B6752-4C20-C4C2-C280-32E74BE971F9}"/>
              </a:ext>
            </a:extLst>
          </p:cNvPr>
          <p:cNvSpPr txBox="1"/>
          <p:nvPr/>
        </p:nvSpPr>
        <p:spPr>
          <a:xfrm>
            <a:off x="3048000" y="13155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(2 часа в неделю, всего 68 часов)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МЕТОДИЧЕСКИЕ РЕКОМЕНДАЦИИ</a:t>
            </a:r>
            <a:endParaRPr lang="ru-RU" dirty="0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8C24D46-9C39-3928-2EEE-EF1D7046B00F}"/>
              </a:ext>
            </a:extLst>
          </p:cNvPr>
          <p:cNvSpPr txBox="1">
            <a:spLocks/>
          </p:cNvSpPr>
          <p:nvPr/>
        </p:nvSpPr>
        <p:spPr>
          <a:xfrm>
            <a:off x="838200" y="2347184"/>
            <a:ext cx="10515600" cy="350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Методические рекомендации подготовлены в соответствии с учебным пособием «Окружающий мир» автора А. А. Плешакова.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Первый год обучения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Целью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 настоящих Методических рекомендаций является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оказание методической помощи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учителю в продуктивном конструировании и эффективной реализации образовательного процесса по предмету «Окружающий мир» в условиях ускоренного обучения в трехлетней начальной школе.</a:t>
            </a:r>
          </a:p>
        </p:txBody>
      </p:sp>
    </p:spTree>
    <p:extLst>
      <p:ext uri="{BB962C8B-B14F-4D97-AF65-F5344CB8AC3E}">
        <p14:creationId xmlns:p14="http://schemas.microsoft.com/office/powerpoint/2010/main" val="2502509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9BBA10-B144-32B9-D1FA-CCDB402F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123"/>
            <a:ext cx="8552483" cy="573703"/>
          </a:xfrm>
        </p:spPr>
        <p:txBody>
          <a:bodyPr>
            <a:noAutofit/>
          </a:bodyPr>
          <a:lstStyle/>
          <a:p>
            <a:pPr>
              <a:defRPr sz="1800" b="0">
                <a:solidFill>
                  <a:srgbClr val="000000"/>
                </a:solidFill>
              </a:defRPr>
            </a:pPr>
            <a:r>
              <a:rPr lang="ru-RU" sz="2000" b="1" cap="none" dirty="0">
                <a:solidFill>
                  <a:srgbClr val="002060"/>
                </a:solidFill>
                <a:latin typeface="+mj-lt"/>
              </a:rPr>
              <a:t>Дидактический аппарат методических рекомендаций выстроен по единой схеме 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АПРИ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AA8F07-F781-EFAF-C353-49D1543D73C8}"/>
              </a:ext>
            </a:extLst>
          </p:cNvPr>
          <p:cNvSpPr txBox="1">
            <a:spLocks/>
          </p:cNvSpPr>
          <p:nvPr/>
        </p:nvSpPr>
        <p:spPr>
          <a:xfrm>
            <a:off x="838200" y="1527538"/>
            <a:ext cx="10515600" cy="448563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А</a:t>
            </a:r>
            <a:r>
              <a:rPr lang="ru-RU" sz="2000" dirty="0">
                <a:solidFill>
                  <a:sysClr val="windowText" lastClr="000000"/>
                </a:solidFill>
              </a:rPr>
              <a:t>ктуализация имеющихся знаний по теме: вопросы и задания, позволяющие выявить и экстраполировать предварительные знания отдельных учеников на класс в целом, выравнивание стартового уровня готовности к изучению нового.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П</a:t>
            </a:r>
            <a:r>
              <a:rPr lang="ru-RU" sz="2000" dirty="0">
                <a:solidFill>
                  <a:sysClr val="windowText" lastClr="000000"/>
                </a:solidFill>
              </a:rPr>
              <a:t>роблема, обсуждаемая на уроке: фиксация границы (предела) имеющихся знаний, их недостаточности, формулирование вопросов, еще не имеющих ответов у учащихся.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Р</a:t>
            </a:r>
            <a:r>
              <a:rPr lang="ru-RU" sz="2000" dirty="0">
                <a:solidFill>
                  <a:sysClr val="windowText" lastClr="000000"/>
                </a:solidFill>
              </a:rPr>
              <a:t>ешение проблемы, обсуждаемой на уроке: последовательное развертывание содержания темы урока учителем на основе самостоятельной учебной деятельности учащихся с пособием (учебником) и другими дидактическими материалами, предлагаемыми учителем, поиск ответа на поставленные вопросы, индивидуально, в парах, в группе, фронтально.</a:t>
            </a:r>
          </a:p>
          <a:p>
            <a:pPr marL="357188" marR="0" lvl="0" indent="-3571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ysClr val="windowText" lastClr="000000"/>
                </a:solidFill>
              </a:rPr>
              <a:t>И</a:t>
            </a:r>
            <a:r>
              <a:rPr lang="ru-RU" sz="2000" dirty="0">
                <a:solidFill>
                  <a:sysClr val="windowText" lastClr="000000"/>
                </a:solidFill>
              </a:rPr>
              <a:t>тоги и выводы урока: представление проблемы в решенном виде, ответов на проблемные вопросы разными способами: вербально (устно и письменно), в моделях, рисунках, таблицах и т.п.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49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B28F0-92DE-0A46-FDA0-6A215DACD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9DF96-E0B4-E5B8-F7A8-B7E868787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575"/>
            <a:ext cx="8552483" cy="573703"/>
          </a:xfrm>
        </p:spPr>
        <p:txBody>
          <a:bodyPr>
            <a:noAutofit/>
          </a:bodyPr>
          <a:lstStyle/>
          <a:p>
            <a:pPr>
              <a:defRPr sz="1800" b="0">
                <a:solidFill>
                  <a:srgbClr val="000000"/>
                </a:solidFill>
              </a:defRPr>
            </a:pPr>
            <a:r>
              <a:rPr lang="ru-RU" sz="2000" b="1" cap="none" dirty="0">
                <a:solidFill>
                  <a:srgbClr val="002060"/>
                </a:solidFill>
                <a:latin typeface="+mj-lt"/>
              </a:rPr>
              <a:t>МЕТОДИЧЕСКИЕ РЕКОМЕНДАЦИИ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865A99-41E4-A451-E711-B55F02674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09" t="22654" r="17136" b="9930"/>
          <a:stretch/>
        </p:blipFill>
        <p:spPr>
          <a:xfrm>
            <a:off x="1172591" y="1149150"/>
            <a:ext cx="9711432" cy="546765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7235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E1D35-7E26-57B5-5EB8-44A6E80C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Мы будем изучать это в сентябре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D10E6B-F11F-A391-162E-2FCDB7B6C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1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«Родная страна» (3 ч)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Родина — Россия. 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мы знаем о Москве? 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Проектное задание </a:t>
            </a:r>
          </a:p>
          <a:p>
            <a:pPr marL="0" indent="0">
              <a:buNone/>
            </a:pPr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«Моя малая Родина».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AF5D02-4FE2-5D77-D25E-F0D1058D8E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27937" y="2755315"/>
            <a:ext cx="5697732" cy="35966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A4D875-9D1F-0779-5992-E69E4F870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198652" y="1482182"/>
            <a:ext cx="2673406" cy="30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1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28E7F-3EF8-197D-C629-086072CC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0A96A-C7EB-F894-227D-6FF53B714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Наша Родина — Россия </a:t>
            </a: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C246BA2E-C6D4-4B07-B80A-2D81318B3E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299526"/>
              </p:ext>
            </p:extLst>
          </p:nvPr>
        </p:nvGraphicFramePr>
        <p:xfrm>
          <a:off x="292443" y="1228442"/>
          <a:ext cx="11607114" cy="5382451"/>
        </p:xfrm>
        <a:graphic>
          <a:graphicData uri="http://schemas.openxmlformats.org/drawingml/2006/table">
            <a:tbl>
              <a:tblPr firstRow="1" firstCol="1" bandRow="1"/>
              <a:tblGrid>
                <a:gridCol w="11607114">
                  <a:extLst>
                    <a:ext uri="{9D8B030D-6E8A-4147-A177-3AD203B41FA5}">
                      <a16:colId xmlns:a16="http://schemas.microsoft.com/office/drawing/2014/main" val="307615507"/>
                    </a:ext>
                  </a:extLst>
                </a:gridCol>
              </a:tblGrid>
              <a:tr h="46977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диалог. – Сегодня мы будем говорить о нашей стране. Кто знает, как она называется?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-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Почему ребята по-разному назвали нашу страну? Какое название правильное?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Р.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Объяснение учителя. У нашей страны два правильных названия: полное и краткое. Полное название Российская Федерация, краткое Россия. Знает ли кто-нибудь, что такое федерация? Учитель зачитывает вслух текст абзаца на ст. 10. - Назовите города, области или республики Российской Федерации, о которых вы знаете.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Важно обратить внимание на то, чтобы дети называли только субъекты РФ. Ошибки нужно доброжелательно исправлять.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диалог. - Кроме названия каждую страну узнают по ее флагу и гербу. Как выглядит флаг Российской Федерации? Работа с иллюстрацией на ст.10. Упражнения на запоминание порядка цветных полос на флаге РФ, узнавание флага РФ среди похожих (красно-бело-синих) флагов.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иллюстрацией герба РФ на ст.10. Словарная работа со словом «герб»: на гербе´, с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гербо´м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 герба´, о гербе´. Учитель дает описание герба РФ: на красном поле расположен золотой двуглавый орел о трех коронах с гербом Москвы в центре. По ходу описания дети указкой показывают элементы герба в учебнике.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скипетре и державе в 1 классе лучше не говорить, чтобы не перегрузить урок новыми терминами.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Сегодня мы узнаем еще одно новое слово. Это слово «гимн». Гимн – это торжественная песня о стране. У каждой страны свой гимн. При исполнении гимна все встают, даже когда исполняют гимн другой страны. Так проявляется уважение к каждой стране мира.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Прослушивание аудиозаписи гимна РФ. 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(Дети прослушивают гимн РФ стоя, с уважением.)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Словарная работа по склонению слова «гимн».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Выполнение задания на ст.11.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текстом и заданием на ст.12. – Обратите внимание на костюмы, обувь и головные уборы разных народов нашей страны. Кто из них живет на севере нашей большой сраны, где даже летом бывает холодно? Где расположен этот рисунок? (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нижний ряд, третий рисунок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 А кто живет ближе к югу, где тепло не только летом, но и зимой? Где расположен этот рисунок? (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верхний ряд третий рисунок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текстом на ст.13. Словарная работа по произношению и значению слова «традиции». Составление в парах вопросов и ответов к ним по иллюстрациям на ст. 13 и 14.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И.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Устные ответы на вопросы в конце параграфа. Изображение и демонстрация учащимися своих достижений на уроке (рисунок, цветной маркер и проч.)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12" marR="500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666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05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D37033-B8EF-893B-DB39-593501233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24416-7B3A-2D53-6843-78FB7918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Что мы знаем о Москве?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7D1F1D8-FC70-DF3B-6C5A-08E0B1A9B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2404"/>
            <a:ext cx="10515600" cy="494952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А. 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Вспомните, как выглядит герб России. Что находится в центре герба? (Герб Москвы).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П.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Почему в центре герба там, где у двуглавого орла расположено сердце, находится герб Москвы?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Р. 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Учебный диалог на тему «Москва – столица России» для выявления отличительных признаков столицы (</a:t>
            </a:r>
            <a:r>
              <a:rPr lang="ru-RU" sz="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место работы президента, правительства и государственной думы РФ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Виртуальная экскурсия по Москве, просмотр видеофрагментов о достопримечательностях Москвы в соответствии с иллюстрациями на ст.16.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Просмотр и обсуждение иллюстраций в группах по 4 – 5 человек. Сообщения от групп по выбранной иллюстрации (3 – 4 предложения).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Виртуальная экскурсия в Сколково. Работа со значением слова «технопарк». Иллюстрирование на тему «Как я представляю Сколково».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И. </a:t>
            </a:r>
            <a:r>
              <a:rPr lang="ru-RU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Выставка рисунков с авторскими комментариями. Ответы на вопросы в конце параграфа. Изображение и демонстрация учащимися своих достижений на уроке (рисунок, цветной маркер и проч.)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3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ADF46-3457-DB1C-175F-A417C7644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24060-2174-8EC9-1934-556A91B50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Проектное задание «Моя малая Родина»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1E53AADD-6257-96E3-99F3-6412FBBC3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880" y="1479898"/>
            <a:ext cx="10796239" cy="46859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А. Учебный диалог на тему «Что я знаю о Москве». – С какими достопримечательностями столицы вы уже знакомы? 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П. Что такое достопримечательности? Только ли в Москве есть достопримечательности?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Р. Продолжаем знакомство с достопримечательностями столицы. Просмотр и обсуждение иллюстраций на ст.18. – Что такое достопримечательности? Работа со значением и произношением слова достопримечательности (Интересные красивые места, которые не встречаются в других городах или странах).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Просмотр и обсуждение иллюстраций на ст.19-20. – Достопримечательности каких городов вы рассмотрели? Назовите эти достопримечательности. Достопримечательности каких сел вы рассмотрели? Назовите эти достопримечательности.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Беседа на тему «Есть ли достопримечательности в нашем городе (селе)?». Выдвижение гипотез, обсуждение, совместный выбор достопримечательностей родного края. Подготовка иллюстрированных сообщений о достопримечательностях родного края.</a:t>
            </a:r>
          </a:p>
          <a:p>
            <a:pPr marL="0" indent="0" algn="just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И. Возвращение к ст.9. - Как называется раздел, который мы изучали? Проверим, как мы изучили этот раздел. Последовательное предъявление учителем вопросов по изученному разделу. Например: выбери из нескольких флагов флаг РФ; выбери из нескольких гербов герб РФ; выбери из трех музыкальных фрагментов гимн РФ; как граждане страны выражают свое уважение к ее символам? приведи примеры 3 народов РФ; выбери из предложенных иллюстраций достопримечательности Москвы. Обобщение полученных результатов по ответам на вопросы. Изображение и демонстрация учащимися своих достижений на уроке (рисунок, цветной маркер и проч.)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149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38A28-409C-02BA-DB50-5E5AC023B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30203-8E36-698D-EC7F-F18B2FD68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Мы будем изучать это в сентябре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6D070F3A-B26A-10A4-3A57-72D85A78B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954" y="154265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«Общение» (4 ч)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 и твои друзья. 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школе. 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Проектное задание </a:t>
            </a:r>
          </a:p>
          <a:p>
            <a:pPr marL="0" indent="0">
              <a:buNone/>
            </a:pPr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«Мой класс и моя школа».</a:t>
            </a:r>
          </a:p>
          <a:p>
            <a:r>
              <a:rPr lang="ru-RU" sz="2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дружная семья.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D055A3-2927-499D-8142-A8A4E2E637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447" t="28867" r="32063" b="41359"/>
          <a:stretch/>
        </p:blipFill>
        <p:spPr>
          <a:xfrm>
            <a:off x="6096000" y="1829510"/>
            <a:ext cx="5424256" cy="20418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2F0E07-5B5E-5200-EA61-5BA207CEC7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24030" t="43236" r="31625" b="26084"/>
          <a:stretch/>
        </p:blipFill>
        <p:spPr>
          <a:xfrm>
            <a:off x="6113754" y="4010196"/>
            <a:ext cx="5406502" cy="210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46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228338-53FE-3BE6-A193-E86C180F2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4AEC9-F9D4-6E1E-EBCC-FA68FE1F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Ты и твои друзья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A263D9F-AF3E-8234-9AD3-876929EE3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719" y="1251469"/>
            <a:ext cx="11567984" cy="52625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Есть ли у тебя друзья? Как их зовут? Что вы делаете вместе?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Всех ли своих знакомых мы называем друзьями? Что значит быть другом? Как сохранить дружбу?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Работа с текстом и иллюстрацией на ст.22. Экспромт-инсценировка на тему «Друзья пришли на день рождения», повторить 2-3 раза с разными группами детей по 5 человек. Особе внимание обращать на тон, мимику и содержание поздравлений, при необходимости корректировать. В завершении инсценировки «хозяйка» предлагает гостям выбрать игрушки на ст. 23.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Критический анализ содержания нижней иллюстрации на ст.23. Кто ведет себя за столом правильно? (Попугай).  Кто ведет себя неправильно? Дайте советы ребятам, чтобы они исправились.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Работу со ст. 24 и 25 лучше проводить в сокращенном варианте: каждой группе предложить по 1 пословице и дать время на обсуждение ее значения. Затем заслушать мнение каждой группы, при необходимости провести коррекцию. Пословицы: Дружба дороже денег. Друг познается в беде. Нет друга – ищи, а нашел – береги.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Учебный диалог на тему «Как беречь друзей?» - Какие волшебные слова помогут нам сохранить дружбу? Работа в парах по иллюстрациям на ст.26. Заслушивание диалогов, коррекция, повтор.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Беседа об особенностях поведения девочек и мальчиков. Целесообразно ввести понятие «мужское поведение». Критический анализ содержания иллюстраций на ст. 27. - Можно ли сказать, что мальчики на рисунках ведут себя «по-мужски»? Захочет ли кто-то дружить с таким мальчиком?</a:t>
            </a:r>
          </a:p>
          <a:p>
            <a:pPr marL="0" indent="0" algn="just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Проверим, чему мы научились на уроке. Покажите смайликами, знаете ли вы ответы на следующие вопросы. Что значит быть другом? Как сохранить дружбу? Какие слова называют волшебными и почему? Чем отличается правильное поведение мальчиков и девочек? Дети демонстрируют оценку своих достижений с помощью смайликов, учитель предлагает озвучить свои версии тех, кто показывает зеленые смайлики. При необходимости проводится коррекция.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17AE54-E1C2-3EB4-D706-415A1A8DC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7157F-9CCF-A46A-55E9-AD05ADC0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6636755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В школе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645F76C-6873-2D38-872D-B6C81B4EA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751" y="1235675"/>
            <a:ext cx="11401168" cy="5081331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А.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 – Что такое класс? Сколько значений у этого слова?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П. 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Когда класс – это класс!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Р.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 Комментированное чтение учителем текста на ст.28. После чтения каждого абзаца проводится обсуждение его содержания применительно к своему классу.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Дидактическая игра «К кому как обращаться?»: на вы – на ты, по имени – по отчеству. Дети хлопками по одному или по два (можно иначе) отвечают на вопросы учителя.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Работа с фотографиями на ст.29. – Когда сделаны эти фотографии (на уроке или на перемене)? Что делают дети на фотографиях? Можно ли сказать, что они помогают друг другу? Почему?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заданий 2 и 3 на ст.29.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Работу по ст. 30 лучше проводить на примере своего класса. – Рассмотрите наш класс. Расскажите о назначении каждого предмета в нашем классе. Что бы вы хотели изменить в нашем классе? Почему? Выполнение в парах задания на ст.30.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. – Ответим все вместе на вопрос: Когда класс – это класс! Для этого расшифруем и прокомментируем схему. Заслушиваются и обсуждаются версии детей. Делается общий вывод.</a:t>
            </a:r>
          </a:p>
          <a:p>
            <a:pPr marL="0" indent="0" algn="ctr">
              <a:buNone/>
            </a:pPr>
            <a:r>
              <a:rPr lang="ru-RU" sz="3800" dirty="0">
                <a:latin typeface="Arial" panose="020B0604020202020204" pitchFamily="34" charset="0"/>
                <a:cs typeface="Arial" panose="020B0604020202020204" pitchFamily="34" charset="0"/>
              </a:rPr>
              <a:t>Класс!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Класс - это дружный коллектив. В классе все помогают друг другу. В классе все вещи на своих местах, чисто и красиво. В классе не только вместе учатся, но и отмечают общие праздники.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На этом уроке моделирование проводится в качестве подготовки к составлению генеалогического древа (родословной) на следующих уроках. 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A2ABD0-66B6-1951-F8E1-D5A1B39BD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47"/>
          <a:stretch/>
        </p:blipFill>
        <p:spPr>
          <a:xfrm>
            <a:off x="4442744" y="4552126"/>
            <a:ext cx="2956816" cy="73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42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8C9068-0DB0-5B24-D4C1-9B040CEEF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03919-5C31-C9D8-EECC-08582613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Проектное задание «Мой класс и моя школа»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0F9963C-9F23-5E1B-84F7-6D445791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5" y="1598141"/>
            <a:ext cx="11681255" cy="457882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проведения этого урока потребуется большая подготовительная работа. Необходимо подготовить фотографии детей класса, начиная с 1 сентября. Удобнее сделать электронный фотоальбом, а затем распечатать и собрать их в соответствии со схемой.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А. –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Можно ли сказать про наш класс – класс!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П.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доказать, что наш класс – класс?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Р.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с заданиями на ст.32. – Что предлагает нам сделать автор пособия? Для чего мы будем делать этот альбом? Демонстрация итоговой схемы прошлого урока. Динамическое моделирование по схеме с использованием фотографий класса. Учитель демонстрирует имеющиеся фотографии класса (</a:t>
            </a:r>
            <a:r>
              <a:rPr lang="ru-RU" sz="1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быстрое пролистывание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Отбор фотографий по отдельным направлениям схемы: все вместе; помогаем друг другу; наш красивый класс; наши праздники. Повторный отбор фотографий, остаются только три лучшие фотографии по каждому направлению. Фиксация модели альбома на доске. Составление подписей или комментариев к фотографиям.</a:t>
            </a:r>
          </a:p>
          <a:p>
            <a:pPr marL="0" indent="0">
              <a:buNone/>
            </a:pPr>
            <a:r>
              <a:rPr lang="ru-RU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И.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Демонстрация итогового варианта модели «Наш класс – класс!». Оценка альбома по критерию: те, кто будут рассматривать наш альбом, захотят учиться в нашем классе? Обоснование оценки.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014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339F4-63BE-C0D2-3AFF-434BCB3BE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68269-0183-9A81-50F9-74BAD2CF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Наша дружная семья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1897072-0AE7-499B-864F-C348FEDD2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19" y="1292311"/>
            <a:ext cx="11878962" cy="499895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А.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с иллюстрацией на ст.34. – Как можно назвать этот рисунок? Что на нем изображено? Работа по вопросам пособия.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П.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Что такое родословная?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Р.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с текстом и иллюстрациями на ст.35 и 36. – Можно ли сказать, что на всех фотографиях изображены разные семьи? Почему? Как называют членов таких семей?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с текстом на ст. 36. Учитель зачитывает текст вслух. – Есть ли похожие традиции в вашей семье? Откуда берутся традиции?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фронтально со схемой на ст. 39. </a:t>
            </a:r>
            <a:r>
              <a:rPr lang="ru-RU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Обратить внимание на значение слова «поколение». Проиллюстрировать на схеме.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Закрепление полученных знаний о родословной в парной работе на ст.40. Самостоятельное составление своей родословной (2-3 поколения), окончание работы дома.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И. </a:t>
            </a: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Динамическое моделирование по теме «Семья»: составление модели и ее комментирование.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Семья – это самые близкие люди, которые окружают нас. Все члены семьи любят и заботятся друг о друге. Все члены семьи собираются в одном доме и хранят семейные традиции. У каждой семьи есть своя родословная.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Рекомендации для работы дома: вместе с родителями продолжить составлять свою родословную, узнать как можно больше о старших членах семьи, подготовить сообщение по своей родословной.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E266DE8-EF11-4BF9-A601-30C3465E1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246" y="3960733"/>
            <a:ext cx="2712955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86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7534B-A5CF-939A-0332-AD68BA478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B2800-A8C9-F066-C23A-221025CC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Вкладка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85EB34-A6C2-63E4-D8CC-9371EBEE7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236" y="1385648"/>
            <a:ext cx="9529441" cy="5472352"/>
          </a:xfrm>
          <a:prstGeom prst="rect">
            <a:avLst/>
          </a:prstGeom>
        </p:spPr>
      </p:pic>
      <p:sp>
        <p:nvSpPr>
          <p:cNvPr id="7" name="Стрелка углом вверх 4">
            <a:extLst>
              <a:ext uri="{FF2B5EF4-FFF2-40B4-BE49-F238E27FC236}">
                <a16:creationId xmlns:a16="http://schemas.microsoft.com/office/drawing/2014/main" id="{EB366685-661C-BF76-E5D3-122973F4358D}"/>
              </a:ext>
            </a:extLst>
          </p:cNvPr>
          <p:cNvSpPr/>
          <p:nvPr/>
        </p:nvSpPr>
        <p:spPr>
          <a:xfrm flipV="1">
            <a:off x="3246120" y="689058"/>
            <a:ext cx="5205497" cy="1119501"/>
          </a:xfrm>
          <a:prstGeom prst="bentUpArrow">
            <a:avLst>
              <a:gd name="adj1" fmla="val 12748"/>
              <a:gd name="adj2" fmla="val 25000"/>
              <a:gd name="adj3" fmla="val 2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661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12D6D-3E7A-9425-6C95-ED6BF965E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85F07-E04A-4085-7762-795CE472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Вкладка «Посмотреть всё»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6837FA-088D-1A33-03D6-517479083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41" y="1386803"/>
            <a:ext cx="11197318" cy="5127229"/>
          </a:xfrm>
          <a:prstGeom prst="rect">
            <a:avLst/>
          </a:prstGeom>
        </p:spPr>
      </p:pic>
      <p:sp>
        <p:nvSpPr>
          <p:cNvPr id="4" name="Скругленный прямоугольник 6">
            <a:extLst>
              <a:ext uri="{FF2B5EF4-FFF2-40B4-BE49-F238E27FC236}">
                <a16:creationId xmlns:a16="http://schemas.microsoft.com/office/drawing/2014/main" id="{3DB73183-DAB2-BDB7-BCA6-066104AB39FB}"/>
              </a:ext>
            </a:extLst>
          </p:cNvPr>
          <p:cNvSpPr/>
          <p:nvPr/>
        </p:nvSpPr>
        <p:spPr>
          <a:xfrm>
            <a:off x="1066800" y="5957455"/>
            <a:ext cx="2092036" cy="63730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712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35629-22C1-19F5-C37B-FAEFE374B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C4CB09-E232-3B50-9A79-5B1262918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10" y="1375386"/>
            <a:ext cx="3740052" cy="3589648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9EFC17B-D114-D94B-66C2-EF60FFAAA078}"/>
              </a:ext>
            </a:extLst>
          </p:cNvPr>
          <p:cNvSpPr/>
          <p:nvPr/>
        </p:nvSpPr>
        <p:spPr>
          <a:xfrm>
            <a:off x="737937" y="1577255"/>
            <a:ext cx="2905985" cy="168442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503572-0632-F730-E185-37627480F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922" y="2951748"/>
            <a:ext cx="4081218" cy="3633812"/>
          </a:xfrm>
          <a:prstGeom prst="rect">
            <a:avLst/>
          </a:prstGeom>
        </p:spPr>
      </p:pic>
      <p:sp>
        <p:nvSpPr>
          <p:cNvPr id="10" name="Скругленный прямоугольник 11">
            <a:extLst>
              <a:ext uri="{FF2B5EF4-FFF2-40B4-BE49-F238E27FC236}">
                <a16:creationId xmlns:a16="http://schemas.microsoft.com/office/drawing/2014/main" id="{413B4A10-B89B-5242-D6F8-62E800BCA566}"/>
              </a:ext>
            </a:extLst>
          </p:cNvPr>
          <p:cNvSpPr/>
          <p:nvPr/>
        </p:nvSpPr>
        <p:spPr>
          <a:xfrm>
            <a:off x="4190717" y="3986028"/>
            <a:ext cx="2630905" cy="33018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B6D7AC-9967-055D-E0AC-44AC1B4BA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3480" y="1344699"/>
            <a:ext cx="3670725" cy="5240861"/>
          </a:xfrm>
          <a:prstGeom prst="rect">
            <a:avLst/>
          </a:prstGeom>
        </p:spPr>
      </p:pic>
      <p:sp>
        <p:nvSpPr>
          <p:cNvPr id="12" name="Скругленный прямоугольник 15">
            <a:extLst>
              <a:ext uri="{FF2B5EF4-FFF2-40B4-BE49-F238E27FC236}">
                <a16:creationId xmlns:a16="http://schemas.microsoft.com/office/drawing/2014/main" id="{578F7CCF-ECA9-B1A0-0FBC-DA74B098FF03}"/>
              </a:ext>
            </a:extLst>
          </p:cNvPr>
          <p:cNvSpPr/>
          <p:nvPr/>
        </p:nvSpPr>
        <p:spPr>
          <a:xfrm>
            <a:off x="7878479" y="1230062"/>
            <a:ext cx="3439886" cy="119309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236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2EC05-93AE-8AAF-CCE6-BED4ED59D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BB422-8742-6314-9E0C-31113B61C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Выбор фильтров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00735D-3B15-ACF9-BEA3-CDF1C66CE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83" y="1250597"/>
            <a:ext cx="11197973" cy="5501393"/>
          </a:xfrm>
          <a:prstGeom prst="rect">
            <a:avLst/>
          </a:prstGeom>
        </p:spPr>
      </p:pic>
      <p:sp>
        <p:nvSpPr>
          <p:cNvPr id="6" name="Стрелка углом вверх 6">
            <a:extLst>
              <a:ext uri="{FF2B5EF4-FFF2-40B4-BE49-F238E27FC236}">
                <a16:creationId xmlns:a16="http://schemas.microsoft.com/office/drawing/2014/main" id="{97FE1683-A9A5-EEB8-476A-54B606D5228E}"/>
              </a:ext>
            </a:extLst>
          </p:cNvPr>
          <p:cNvSpPr/>
          <p:nvPr/>
        </p:nvSpPr>
        <p:spPr>
          <a:xfrm rot="5400000">
            <a:off x="-23116" y="1964334"/>
            <a:ext cx="2244439" cy="731520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094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7AEAA-9C3B-11AF-3C93-E56AF5613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047FD-4C72-ADF7-5CA2-3AAE73A51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Выбор фильтров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E49F99-7247-9BC7-8FA1-8D044E14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68" y="143681"/>
            <a:ext cx="8111486" cy="4526889"/>
          </a:xfrm>
          <a:prstGeom prst="rect">
            <a:avLst/>
          </a:prstGeom>
        </p:spPr>
      </p:pic>
      <p:sp>
        <p:nvSpPr>
          <p:cNvPr id="4" name="Стрелка углом вверх 8">
            <a:extLst>
              <a:ext uri="{FF2B5EF4-FFF2-40B4-BE49-F238E27FC236}">
                <a16:creationId xmlns:a16="http://schemas.microsoft.com/office/drawing/2014/main" id="{87C1786B-4274-49BF-8E19-5D5AB5B41C3E}"/>
              </a:ext>
            </a:extLst>
          </p:cNvPr>
          <p:cNvSpPr/>
          <p:nvPr/>
        </p:nvSpPr>
        <p:spPr>
          <a:xfrm rot="5400000">
            <a:off x="4429214" y="4858707"/>
            <a:ext cx="885334" cy="951947"/>
          </a:xfrm>
          <a:prstGeom prst="bent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id="{0D1428F3-D77A-8D01-D7F3-50FAD6765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47855" y="4319703"/>
            <a:ext cx="6525491" cy="23946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607BA3-3FD8-1490-32A7-082D6E2F2C5C}"/>
              </a:ext>
            </a:extLst>
          </p:cNvPr>
          <p:cNvSpPr txBox="1"/>
          <p:nvPr/>
        </p:nvSpPr>
        <p:spPr>
          <a:xfrm>
            <a:off x="2677423" y="4991167"/>
            <a:ext cx="171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Прокрутка вниз</a:t>
            </a:r>
          </a:p>
        </p:txBody>
      </p:sp>
    </p:spTree>
    <p:extLst>
      <p:ext uri="{BB962C8B-B14F-4D97-AF65-F5344CB8AC3E}">
        <p14:creationId xmlns:p14="http://schemas.microsoft.com/office/powerpoint/2010/main" val="3424028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C94C2-ED93-7337-7173-7B6DF78EB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FDF0A-83AB-ADA1-BE3E-A2094580F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ЭНШ Окружающий мир. 2-й год обучения</a:t>
            </a:r>
          </a:p>
        </p:txBody>
      </p:sp>
      <p:pic>
        <p:nvPicPr>
          <p:cNvPr id="9" name="Объект 4">
            <a:extLst>
              <a:ext uri="{FF2B5EF4-FFF2-40B4-BE49-F238E27FC236}">
                <a16:creationId xmlns:a16="http://schemas.microsoft.com/office/drawing/2014/main" id="{A163D5E2-5F7E-4571-A0F9-947C35EB5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2692" y="1235132"/>
            <a:ext cx="6186616" cy="5278900"/>
          </a:xfrm>
        </p:spPr>
      </p:pic>
    </p:spTree>
    <p:extLst>
      <p:ext uri="{BB962C8B-B14F-4D97-AF65-F5344CB8AC3E}">
        <p14:creationId xmlns:p14="http://schemas.microsoft.com/office/powerpoint/2010/main" val="3599347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809AF7-01B1-E924-AF5B-501C28909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id="{60AD19CB-7CA6-4AF1-2D8D-D608BF674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7465"/>
          <a:stretch>
            <a:fillRect/>
          </a:stretch>
        </p:blipFill>
        <p:spPr>
          <a:xfrm>
            <a:off x="1530197" y="1440180"/>
            <a:ext cx="8520772" cy="103449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3FBB9D-AE97-4272-0E34-244C83EE2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699" y="2474673"/>
            <a:ext cx="8424270" cy="3952276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821E21-67CB-0E4F-6E72-821BF32B6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Проверяемые требования к результатам освоения основной образовательной программы (3 класс)</a:t>
            </a:r>
          </a:p>
        </p:txBody>
      </p:sp>
    </p:spTree>
    <p:extLst>
      <p:ext uri="{BB962C8B-B14F-4D97-AF65-F5344CB8AC3E}">
        <p14:creationId xmlns:p14="http://schemas.microsoft.com/office/powerpoint/2010/main" val="3538064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90B34F-C1FD-3143-CE7E-172FAC062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B010AC-5D1C-C9DD-10C8-DFBCDE9D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Проверяемые элементы содержания (3 класс)</a:t>
            </a:r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34A9B70D-B3A2-FD30-12FA-349CDD46F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056"/>
          <a:stretch>
            <a:fillRect/>
          </a:stretch>
        </p:blipFill>
        <p:spPr>
          <a:xfrm>
            <a:off x="780500" y="1531620"/>
            <a:ext cx="10383413" cy="4696662"/>
          </a:xfrm>
        </p:spPr>
      </p:pic>
    </p:spTree>
    <p:extLst>
      <p:ext uri="{BB962C8B-B14F-4D97-AF65-F5344CB8AC3E}">
        <p14:creationId xmlns:p14="http://schemas.microsoft.com/office/powerpoint/2010/main" val="82881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1DED3-4D52-38F6-95A4-24BDEDFE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B6A93-A64B-C3DF-2923-715DC464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8240752" cy="768002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/>
                <a:cs typeface="Arial"/>
              </a:rPr>
              <a:t>ЭНШ Окружающий мир. 3-й год обучения (4 класс)</a:t>
            </a:r>
          </a:p>
        </p:txBody>
      </p:sp>
      <p:pic>
        <p:nvPicPr>
          <p:cNvPr id="3" name="Объект 6">
            <a:extLst>
              <a:ext uri="{FF2B5EF4-FFF2-40B4-BE49-F238E27FC236}">
                <a16:creationId xmlns:a16="http://schemas.microsoft.com/office/drawing/2014/main" id="{781D3C8A-6CD6-8063-DECA-16F4D70C3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5569"/>
          <a:stretch/>
        </p:blipFill>
        <p:spPr>
          <a:xfrm>
            <a:off x="3107631" y="1243706"/>
            <a:ext cx="5976737" cy="4448434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249254-C023-E6B1-CAEE-CBD655CE1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631" y="5692140"/>
            <a:ext cx="5617024" cy="82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32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442E4D-A5BB-21F4-7C37-8FDB27EC1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0959D8C-2A5F-C0C5-33ED-6E95BA8E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Проверяемые требования к результатам освоения основной образовательной программы (4 класс)</a:t>
            </a:r>
          </a:p>
        </p:txBody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6DB04A24-53D6-69E0-F2CC-9295CE2EF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705" b="2223"/>
          <a:stretch>
            <a:fillRect/>
          </a:stretch>
        </p:blipFill>
        <p:spPr>
          <a:xfrm>
            <a:off x="2018473" y="1111970"/>
            <a:ext cx="7866357" cy="4311376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116078-FD0F-AA01-E7FA-0AFF4EC78B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08" b="27158"/>
          <a:stretch/>
        </p:blipFill>
        <p:spPr>
          <a:xfrm>
            <a:off x="2307169" y="5430205"/>
            <a:ext cx="7577661" cy="142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48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B4E77-C53A-545D-BE52-5C296D15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9A50840-DBFC-B081-D6EE-41878DBD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343968"/>
            <a:ext cx="7649737" cy="76800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Проверяемые элементы содержания (4 класс)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D91CF327-92E1-9F2A-5194-92A6DAACE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547"/>
          <a:stretch>
            <a:fillRect/>
          </a:stretch>
        </p:blipFill>
        <p:spPr>
          <a:xfrm>
            <a:off x="2166723" y="1111970"/>
            <a:ext cx="7357903" cy="5643021"/>
          </a:xfrm>
        </p:spPr>
      </p:pic>
    </p:spTree>
    <p:extLst>
      <p:ext uri="{BB962C8B-B14F-4D97-AF65-F5344CB8AC3E}">
        <p14:creationId xmlns:p14="http://schemas.microsoft.com/office/powerpoint/2010/main" val="832060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D36B9F-8222-BED6-AAE8-8779242C750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AF0C897-6288-D2F8-0828-B831D3C2CBCB}"/>
              </a:ext>
            </a:extLst>
          </p:cNvPr>
          <p:cNvSpPr/>
          <p:nvPr/>
        </p:nvSpPr>
        <p:spPr bwMode="auto">
          <a:xfrm rot="10800000">
            <a:off x="7336623" y="1717"/>
            <a:ext cx="764284" cy="6856283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buClr>
                <a:srgbClr val="000000"/>
              </a:buClr>
              <a:defRPr/>
            </a:pPr>
            <a:endParaRPr lang="ru-RU" sz="1067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88D8F82-8194-8774-2E86-EEDE25C8EB7A}"/>
              </a:ext>
            </a:extLst>
          </p:cNvPr>
          <p:cNvSpPr/>
          <p:nvPr/>
        </p:nvSpPr>
        <p:spPr bwMode="auto">
          <a:xfrm>
            <a:off x="7386743" y="0"/>
            <a:ext cx="234400" cy="68580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buClr>
                <a:srgbClr val="000000"/>
              </a:buClr>
              <a:defRPr/>
            </a:pPr>
            <a:endParaRPr lang="ru-RU" sz="1400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FA332AC-EBA6-433D-70B3-AAB741A50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3BA2C-477C-E228-128C-0AD5EEFF731D}"/>
              </a:ext>
            </a:extLst>
          </p:cNvPr>
          <p:cNvSpPr txBox="1"/>
          <p:nvPr/>
        </p:nvSpPr>
        <p:spPr bwMode="auto">
          <a:xfrm>
            <a:off x="738640" y="1904444"/>
            <a:ext cx="4724370" cy="589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40">
              <a:lnSpc>
                <a:spcPct val="115000"/>
              </a:lnSpc>
              <a:buClr>
                <a:srgbClr val="000000"/>
              </a:buClr>
              <a:defRPr/>
            </a:pPr>
            <a:r>
              <a:rPr lang="ru-RU" sz="1467" kern="0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defTabSz="1219140">
              <a:lnSpc>
                <a:spcPct val="115000"/>
              </a:lnSpc>
              <a:buClr>
                <a:srgbClr val="000000"/>
              </a:buClr>
              <a:defRPr/>
            </a:pPr>
            <a:r>
              <a:rPr lang="ru-RU" sz="1467" kern="0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0C25AF-2F11-1A2C-B017-2B71266DD674}"/>
              </a:ext>
            </a:extLst>
          </p:cNvPr>
          <p:cNvSpPr txBox="1"/>
          <p:nvPr/>
        </p:nvSpPr>
        <p:spPr bwMode="auto">
          <a:xfrm>
            <a:off x="8966067" y="1382746"/>
            <a:ext cx="2016899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40">
              <a:lnSpc>
                <a:spcPct val="115000"/>
              </a:lnSpc>
              <a:buClr>
                <a:srgbClr val="000000"/>
              </a:buClr>
              <a:defRPr/>
            </a:pPr>
            <a:r>
              <a:rPr lang="ru-RU" sz="2000" kern="0" dirty="0"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Ссылка на тест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9DD8A6-F2BE-8B52-A936-D0966E2B3E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94" y="1758476"/>
            <a:ext cx="3341047" cy="3341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12B591-BA8A-ACF5-8F9E-6C59604E015B}"/>
              </a:ext>
            </a:extLst>
          </p:cNvPr>
          <p:cNvSpPr txBox="1"/>
          <p:nvPr/>
        </p:nvSpPr>
        <p:spPr bwMode="auto">
          <a:xfrm>
            <a:off x="3100825" y="4364037"/>
            <a:ext cx="3143810" cy="416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9140">
              <a:lnSpc>
                <a:spcPct val="115000"/>
              </a:lnSpc>
              <a:buClr>
                <a:srgbClr val="000000"/>
              </a:buClr>
              <a:defRPr/>
            </a:pPr>
            <a:r>
              <a:rPr lang="ru-RU" sz="2000" kern="0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6825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2458</Words>
  <Application>Microsoft Office PowerPoint</Application>
  <PresentationFormat>Широкоэкранный</PresentationFormat>
  <Paragraphs>118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Calibri Light</vt:lpstr>
      <vt:lpstr>Times New Roman</vt:lpstr>
      <vt:lpstr>Тема Office</vt:lpstr>
      <vt:lpstr>1_Тема Office</vt:lpstr>
      <vt:lpstr>Simple Light</vt:lpstr>
      <vt:lpstr>1_Simple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Дидактический аппарат методических рекомендаций выстроен по единой схеме АПРИ</vt:lpstr>
      <vt:lpstr>МЕТОДИЧЕСКИЕ РЕКОМЕНДАЦИИ</vt:lpstr>
      <vt:lpstr>Мы будем изучать это в сентябре</vt:lpstr>
      <vt:lpstr>Наша Родина — Россия </vt:lpstr>
      <vt:lpstr>Что мы знаем о Москве? </vt:lpstr>
      <vt:lpstr>Проектное задание «Моя малая Родина»</vt:lpstr>
      <vt:lpstr>Мы будем изучать это в сентябре</vt:lpstr>
      <vt:lpstr>Ты и твои друзья</vt:lpstr>
      <vt:lpstr>В школе</vt:lpstr>
      <vt:lpstr>Проектное задание «Мой класс и моя школа»</vt:lpstr>
      <vt:lpstr>Наша дружная семья</vt:lpstr>
      <vt:lpstr>Вкладка</vt:lpstr>
      <vt:lpstr>Вкладка «Посмотреть всё»</vt:lpstr>
      <vt:lpstr>Презентация PowerPoint</vt:lpstr>
      <vt:lpstr>Выбор фильтров</vt:lpstr>
      <vt:lpstr>Выбор фильтров</vt:lpstr>
      <vt:lpstr>ЭНШ Окружающий мир. 2-й год обучения</vt:lpstr>
      <vt:lpstr>Проверяемые требования к результатам освоения основной образовательной программы (3 класс)</vt:lpstr>
      <vt:lpstr>Проверяемые элементы содержания (3 класс)</vt:lpstr>
      <vt:lpstr>ЭНШ Окружающий мир. 3-й год обучения (4 класс)</vt:lpstr>
      <vt:lpstr>Проверяемые требования к результатам освоения основной образовательной программы (4 класс)</vt:lpstr>
      <vt:lpstr>Проверяемые элементы содержания (4 класс)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 Мигеева</dc:creator>
  <cp:lastModifiedBy>Наталья Яковлева</cp:lastModifiedBy>
  <cp:revision>50</cp:revision>
  <dcterms:created xsi:type="dcterms:W3CDTF">2021-08-23T14:20:13Z</dcterms:created>
  <dcterms:modified xsi:type="dcterms:W3CDTF">2026-08-28T11:17:24Z</dcterms:modified>
</cp:coreProperties>
</file>