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7" r:id="rId2"/>
    <p:sldMasterId id="2147483709" r:id="rId3"/>
    <p:sldMasterId id="2147483716" r:id="rId4"/>
  </p:sldMasterIdLst>
  <p:sldIdLst>
    <p:sldId id="279" r:id="rId5"/>
    <p:sldId id="272" r:id="rId6"/>
    <p:sldId id="273" r:id="rId7"/>
    <p:sldId id="274" r:id="rId8"/>
    <p:sldId id="275" r:id="rId9"/>
    <p:sldId id="276" r:id="rId10"/>
    <p:sldId id="278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99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0464C-2644-5729-F086-945ACFC863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9AC1753-B16A-3A42-FE5F-9B9B2F9E65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B925F9E-889C-2EFC-9456-ED02A506B2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96614FC-3A38-EEBF-99F3-739B24783A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184B8C-F135-49BA-3C4B-0D249C5F4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68736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B4CA97-5123-30FB-7926-02158BA74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6488DA-7237-0939-FA70-9D0110A07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3EA8CAE-543A-7838-47DB-30ED768299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1F6974-3EA2-C62F-5C9D-F15DCC417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789F8BC-035B-1277-1C70-C2F909FFE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7179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CE39BB-E525-3C0B-D91C-B2F2C95F2A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B2F62D-D392-4248-6C02-C3C19B3584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8F748C-287E-4FE1-9432-75D17D5687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642557-0F46-86DE-94A2-0638A68908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40900C-3FC0-4AA6-768F-D4F51A933F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1786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7E9F09A-FBE6-E0E7-77D4-ECD6A55BF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06ED73-2872-F732-AF91-B955ACFDC5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63013F3-35D6-548C-F9B7-FF675BAF74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FDCC4E9-3345-0B52-EC3C-33BB2F732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50CE74-6169-677A-483D-00CFBF61E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91D93BE-2E56-8F4E-9CAD-14FD47B5E7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94856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22EAD9-C199-EF66-879F-B955E5DE3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772E34C-E40B-8CDB-8530-A89337793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B08EF6B-E9E0-CFD7-6CBF-268A848221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59ADB9E-0995-A7FF-354B-342B4C0DBF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5250F2A-0E3F-5100-3207-8C4E1331AF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19EDFBE-0FAE-BB7D-3850-06B5600D3A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0DAC951-A48D-00D4-5622-EAA8AB4D6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1D9FDB5-57FE-E57D-EB55-A35EABF57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5336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7D1A7A-2440-9AD3-608A-B76C194E2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FB175D3-582C-5197-5041-7F15CC4CDF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6303BE5-3A62-EEF2-38ED-858A442EA7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7E526D2-9842-0D78-5B7A-4C85D886ED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6337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B61F028-CAE3-A185-5BC1-BEF0269E0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2786D55-7D0A-0B0F-97BA-28EEFE3F0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8ADE04-F50C-B75C-3EF1-F4FEA3B6E1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6844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18EED0E-0F61-DEF2-412D-7D1D3FB33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6CE58F-1A7F-2699-215F-A2B2C0DDBF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8AA56D-D041-1BF4-8282-D43225004F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654C1F-019A-9205-201D-B8F0BC2AB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4FB2CE1-B052-4A49-A8E2-A84588D04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3FADCEE-6640-C8F0-484E-7D165D3BE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6645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5F7AF9-D649-121C-69CC-32F9E2FCB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7E3F32B-31A9-1278-FADE-DE035E943B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BB7FC81-88AE-A7B3-D34C-C6F65A92F2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1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D358AE9-8785-10C2-6304-A2163CC383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3BB2BA7-AFDC-0ECF-D898-3DE90CDEE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BF8BD56-EBA4-B65D-A2D8-BD707FDFA5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4586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FA953D-5D87-C0F1-7A0C-2DC6D71A2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6A0D575-C7C8-25C3-DA26-5D3DE0BFDF9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CE9032C-E75E-E33D-87AF-1D732F92B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A8286B8-5388-45C3-3AB8-44342CC8F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86DA0C6-53E9-2B1A-8FF5-945D4D158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2703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6B1F7CA-3EE5-7D4A-F302-CFEDC33A93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6"/>
            <a:ext cx="2628900" cy="581183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9624B8C-2A8C-248B-4CC6-EF8D97179E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6"/>
            <a:ext cx="7734300" cy="581183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11B99F9-4643-DA46-3D51-188832D3EA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FC08F89-2629-9783-28A9-D1C4B5755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FC4780-A833-AD47-55E9-E41B130B46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78011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>
  <p:cSld name="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897A92-690F-7B02-961E-6C43576001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3038" y="595115"/>
            <a:ext cx="5592225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927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50220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27356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51757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52955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31113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798879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97272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50401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65338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82104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224135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7416800" cy="68580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4" name="Рисунок 3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1858423"/>
            <a:ext cx="5008879" cy="499957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331697-7B93-F6AA-08B6-FA38556300C5}"/>
              </a:ext>
            </a:extLst>
          </p:cNvPr>
          <p:cNvSpPr/>
          <p:nvPr userDrawn="1"/>
        </p:nvSpPr>
        <p:spPr bwMode="auto">
          <a:xfrm>
            <a:off x="-1" y="-1"/>
            <a:ext cx="7416800" cy="6858000"/>
          </a:xfrm>
          <a:prstGeom prst="rect">
            <a:avLst/>
          </a:prstGeom>
          <a:solidFill>
            <a:srgbClr val="1D325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3" name="Рисунок 2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5B7043-9CCA-E422-AEF3-132D331DE4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879156" y="976324"/>
            <a:ext cx="3486417" cy="81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5087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897A92-690F-7B02-961E-6C4357600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3037" y="595115"/>
            <a:ext cx="5592225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7569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2" y="236100"/>
            <a:ext cx="12191983" cy="954107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31455" y="418861"/>
            <a:ext cx="0" cy="61366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77235"/>
          <a:stretch/>
        </p:blipFill>
        <p:spPr bwMode="auto">
          <a:xfrm>
            <a:off x="216928" y="444002"/>
            <a:ext cx="499192" cy="563380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10604971" y="-396822"/>
            <a:ext cx="954107" cy="2219951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92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1438" y="345749"/>
            <a:ext cx="9025273" cy="759884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3128679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2" y="236100"/>
            <a:ext cx="12191983" cy="954107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15735" y="418861"/>
            <a:ext cx="0" cy="61366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" r="-4085"/>
          <a:stretch/>
        </p:blipFill>
        <p:spPr bwMode="auto">
          <a:xfrm>
            <a:off x="320936" y="492890"/>
            <a:ext cx="1886304" cy="465604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10604971" y="-396822"/>
            <a:ext cx="954107" cy="2219951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92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24232" y="345749"/>
            <a:ext cx="7632481" cy="759884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7824127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632816" y="379639"/>
            <a:ext cx="8757867" cy="57370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133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r>
              <a:rPr lang="ru-RU"/>
              <a:t>Образец заголовка</a:t>
            </a: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92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267" y="471177"/>
            <a:ext cx="1812263" cy="422465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570808" y="347587"/>
            <a:ext cx="0" cy="658928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808507" y="945015"/>
            <a:ext cx="4448189" cy="12299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458047"/>
            <a:ext cx="632816" cy="507413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30899366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632816" y="379639"/>
            <a:ext cx="8757867" cy="57370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133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r>
              <a:rPr lang="ru-RU"/>
              <a:t>Образец заголовка</a:t>
            </a: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92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40" lvl="1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09" lvl="2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78" lvl="3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848" lvl="4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418" lvl="5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987" lvl="6" indent="-423312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557" lvl="7" indent="-423312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126" lvl="8" indent="-423312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267" y="471177"/>
            <a:ext cx="1812263" cy="422465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570808" y="347587"/>
            <a:ext cx="0" cy="658928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808507" y="945015"/>
            <a:ext cx="4448189" cy="12299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458047"/>
            <a:ext cx="632816" cy="507413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C02912-501C-6FFD-E02D-4DB500DD18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92667" y="2800897"/>
            <a:ext cx="4621673" cy="468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8873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7416800" cy="68580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12" name="Рисунок 11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 bwMode="auto">
          <a:xfrm>
            <a:off x="1" y="4023360"/>
            <a:ext cx="2839915" cy="2834640"/>
          </a:xfrm>
          <a:prstGeom prst="rect">
            <a:avLst/>
          </a:prstGeom>
        </p:spPr>
      </p:pic>
      <p:sp>
        <p:nvSpPr>
          <p:cNvPr id="4" name="Рисунок 3">
            <a:extLst>
              <a:ext uri="{FF2B5EF4-FFF2-40B4-BE49-F238E27FC236}">
                <a16:creationId xmlns:a16="http://schemas.microsoft.com/office/drawing/2014/main" id="{96CED2D4-027C-4EF6-EA65-C98D49A2062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16802" y="1"/>
            <a:ext cx="4775199" cy="6857999"/>
          </a:xfrm>
        </p:spPr>
        <p:txBody>
          <a:bodyPr anchor="ctr"/>
          <a:lstStyle>
            <a:lvl1pPr marL="152392" indent="0" algn="ctr">
              <a:buNone/>
              <a:defRPr/>
            </a:lvl1pPr>
          </a:lstStyle>
          <a:p>
            <a:r>
              <a:rPr lang="ru-RU" dirty="0"/>
              <a:t>Вставьте </a:t>
            </a:r>
            <a:r>
              <a:rPr lang="ru-RU" dirty="0" err="1"/>
              <a:t>пикчу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75179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7416800" cy="68580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4" name="Рисунок 3" descr="Изображение выглядит как Графика, снимок экрана, графический дизайн, Красочность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C8090CA-C459-1934-C194-5646C76F35B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" y="1858423"/>
            <a:ext cx="5008879" cy="499957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C331697-7B93-F6AA-08B6-FA38556300C5}"/>
              </a:ext>
            </a:extLst>
          </p:cNvPr>
          <p:cNvSpPr/>
          <p:nvPr userDrawn="1"/>
        </p:nvSpPr>
        <p:spPr bwMode="auto">
          <a:xfrm>
            <a:off x="-1" y="-1"/>
            <a:ext cx="7416800" cy="6858000"/>
          </a:xfrm>
          <a:prstGeom prst="rect">
            <a:avLst/>
          </a:prstGeom>
          <a:solidFill>
            <a:srgbClr val="1D3252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3" name="Рисунок 2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5A5B7043-9CCA-E422-AEF3-132D331DE4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879157" y="976324"/>
            <a:ext cx="3486417" cy="81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40320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Main point" preserve="1" userDrawn="1">
  <p:cSld name="1_Main poi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  <p:sp>
        <p:nvSpPr>
          <p:cNvPr id="5" name="Прямоугольник 4"/>
          <p:cNvSpPr/>
          <p:nvPr userDrawn="1"/>
        </p:nvSpPr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4B897A92-690F-7B02-961E-6C43576001C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233038" y="595115"/>
            <a:ext cx="5592225" cy="5667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790308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3" y="236101"/>
            <a:ext cx="12191983" cy="954107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831455" y="418862"/>
            <a:ext cx="0" cy="61366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77235"/>
          <a:stretch/>
        </p:blipFill>
        <p:spPr bwMode="auto">
          <a:xfrm>
            <a:off x="216928" y="444003"/>
            <a:ext cx="499192" cy="563380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10604972" y="-396821"/>
            <a:ext cx="954107" cy="2219951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88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10" lvl="1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664" lvl="2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18" lvl="3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772" lvl="4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327" lvl="5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880" lvl="6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435" lvl="7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5990" lvl="8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1440" y="345750"/>
            <a:ext cx="9025273" cy="759884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9822135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E7B15E8-1E83-174B-7AD7-8373F6B4BD7D}"/>
              </a:ext>
            </a:extLst>
          </p:cNvPr>
          <p:cNvSpPr/>
          <p:nvPr userDrawn="1"/>
        </p:nvSpPr>
        <p:spPr bwMode="auto">
          <a:xfrm>
            <a:off x="3" y="236101"/>
            <a:ext cx="12191983" cy="954107"/>
          </a:xfrm>
          <a:prstGeom prst="rect">
            <a:avLst/>
          </a:prstGeom>
          <a:solidFill>
            <a:srgbClr val="1D32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/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BE09A521-F48B-F725-09EE-E2D204A34EFB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2215735" y="418862"/>
            <a:ext cx="0" cy="61366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Рисунок 6" descr="Изображение выглядит как Графика, Шрифт, логотип, символ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B9885CB-DEA8-87EB-BE60-0B649BEACA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-3" r="-4085"/>
          <a:stretch/>
        </p:blipFill>
        <p:spPr bwMode="auto">
          <a:xfrm>
            <a:off x="320936" y="492891"/>
            <a:ext cx="1886304" cy="465604"/>
          </a:xfrm>
          <a:prstGeom prst="rect">
            <a:avLst/>
          </a:prstGeom>
        </p:spPr>
      </p:pic>
      <p:pic>
        <p:nvPicPr>
          <p:cNvPr id="8" name="Рисунок 7" descr="Изображение выглядит как снимок экрана, Графика, графический дизайн, искусство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A19BDF96-499B-6C29-1353-40AD0FE1490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 rot="5400000">
            <a:off x="10604972" y="-396821"/>
            <a:ext cx="954107" cy="2219951"/>
          </a:xfrm>
          <a:prstGeom prst="rect">
            <a:avLst/>
          </a:prstGeom>
        </p:spPr>
      </p:pic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88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10" lvl="1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664" lvl="2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18" lvl="3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772" lvl="4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327" lvl="5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880" lvl="6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435" lvl="7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5990" lvl="8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sp>
        <p:nvSpPr>
          <p:cNvPr id="11" name="Текст 10">
            <a:extLst>
              <a:ext uri="{FF2B5EF4-FFF2-40B4-BE49-F238E27FC236}">
                <a16:creationId xmlns:a16="http://schemas.microsoft.com/office/drawing/2014/main" id="{DDF8033F-2108-76DC-3D29-7C08ED120B8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24233" y="345750"/>
            <a:ext cx="7632481" cy="759884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7636185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632817" y="379641"/>
            <a:ext cx="8757867" cy="57370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133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r>
              <a:rPr lang="ru-RU"/>
              <a:t>Образец заголовка</a:t>
            </a: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88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10" lvl="1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664" lvl="2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18" lvl="3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772" lvl="4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327" lvl="5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880" lvl="6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435" lvl="7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5990" lvl="8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269" y="471178"/>
            <a:ext cx="1812263" cy="422465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570808" y="347587"/>
            <a:ext cx="0" cy="658928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808508" y="945017"/>
            <a:ext cx="4448189" cy="12299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458048"/>
            <a:ext cx="632816" cy="507413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110121832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matchingName="Title and body" type="tx" preserve="1" userDrawn="1">
  <p:cSld name="1_Title and bod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 bwMode="auto">
          <a:xfrm>
            <a:off x="632817" y="379641"/>
            <a:ext cx="8757867" cy="573703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sz="2133" cap="all" baseline="0">
                <a:solidFill>
                  <a:srgbClr val="415B77"/>
                </a:solidFill>
                <a:latin typeface="+mn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  <a:r>
              <a:rPr lang="ru-RU"/>
              <a:t>Образец заголовка</a:t>
            </a:r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52388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 sz="1867"/>
            </a:lvl1pPr>
            <a:lvl2pPr marL="1219110" lvl="1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664" lvl="2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218" lvl="3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772" lvl="4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327" lvl="5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6880" lvl="6" indent="-423301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435" lvl="7" indent="-423301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5990" lvl="8" indent="-423301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>
              <a:defRPr/>
            </a:pPr>
            <a:fld id="{00000000-1234-1234-1234-123412341234}" type="slidenum">
              <a:rPr lang="ru"/>
              <a:pPr>
                <a:defRPr/>
              </a:pPr>
              <a:t>‹#›</a:t>
            </a:fld>
            <a:endParaRPr lang="ru"/>
          </a:p>
        </p:txBody>
      </p:sp>
      <p:pic>
        <p:nvPicPr>
          <p:cNvPr id="2" name="Рисунок 1" descr="Изображение выглядит как Графика, Шрифт, снимок экрана, графический дизайн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B111EBC8-B90C-FB0E-9095-2FD3F6B193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36269" y="471178"/>
            <a:ext cx="1812263" cy="422465"/>
          </a:xfrm>
          <a:prstGeom prst="rect">
            <a:avLst/>
          </a:prstGeom>
        </p:spPr>
      </p:pic>
      <p:cxnSp>
        <p:nvCxnSpPr>
          <p:cNvPr id="59" name="Прямая соединительная линия 58">
            <a:extLst>
              <a:ext uri="{FF2B5EF4-FFF2-40B4-BE49-F238E27FC236}">
                <a16:creationId xmlns:a16="http://schemas.microsoft.com/office/drawing/2014/main" id="{892FFE87-84FB-1D0C-85EA-3D8FAB883FA8}"/>
              </a:ext>
            </a:extLst>
          </p:cNvPr>
          <p:cNvCxnSpPr>
            <a:cxnSpLocks/>
          </p:cNvCxnSpPr>
          <p:nvPr userDrawn="1"/>
        </p:nvCxnSpPr>
        <p:spPr bwMode="auto">
          <a:xfrm>
            <a:off x="9570808" y="347587"/>
            <a:ext cx="0" cy="658928"/>
          </a:xfrm>
          <a:prstGeom prst="line">
            <a:avLst/>
          </a:prstGeom>
          <a:ln w="12700">
            <a:solidFill>
              <a:srgbClr val="697A9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6" name="Группа 195">
            <a:extLst>
              <a:ext uri="{FF2B5EF4-FFF2-40B4-BE49-F238E27FC236}">
                <a16:creationId xmlns:a16="http://schemas.microsoft.com/office/drawing/2014/main" id="{E402CF5F-3115-C864-8735-9CA54235346B}"/>
              </a:ext>
            </a:extLst>
          </p:cNvPr>
          <p:cNvGrpSpPr/>
          <p:nvPr userDrawn="1"/>
        </p:nvGrpSpPr>
        <p:grpSpPr>
          <a:xfrm flipH="1">
            <a:off x="808508" y="945017"/>
            <a:ext cx="4448189" cy="122999"/>
            <a:chOff x="1125606" y="603315"/>
            <a:chExt cx="1911723" cy="0"/>
          </a:xfrm>
        </p:grpSpPr>
        <p:cxnSp>
          <p:nvCxnSpPr>
            <p:cNvPr id="197" name="Прямая соединительная линия 196">
              <a:extLst>
                <a:ext uri="{FF2B5EF4-FFF2-40B4-BE49-F238E27FC236}">
                  <a16:creationId xmlns:a16="http://schemas.microsoft.com/office/drawing/2014/main" id="{7ECD95B1-D07E-D92F-ADC6-A86FF886895D}"/>
                </a:ext>
              </a:extLst>
            </p:cNvPr>
            <p:cNvCxnSpPr>
              <a:cxnSpLocks/>
            </p:cNvCxnSpPr>
            <p:nvPr/>
          </p:nvCxnSpPr>
          <p:spPr>
            <a:xfrm>
              <a:off x="1125606" y="603315"/>
              <a:ext cx="1055262" cy="0"/>
            </a:xfrm>
            <a:prstGeom prst="line">
              <a:avLst/>
            </a:prstGeom>
            <a:ln w="28575">
              <a:solidFill>
                <a:srgbClr val="98A8B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8" name="Прямая соединительная линия 197">
              <a:extLst>
                <a:ext uri="{FF2B5EF4-FFF2-40B4-BE49-F238E27FC236}">
                  <a16:creationId xmlns:a16="http://schemas.microsoft.com/office/drawing/2014/main" id="{57E2F6E8-91B4-DCFD-54DE-BBCDAA66D8F8}"/>
                </a:ext>
              </a:extLst>
            </p:cNvPr>
            <p:cNvCxnSpPr>
              <a:cxnSpLocks/>
            </p:cNvCxnSpPr>
            <p:nvPr/>
          </p:nvCxnSpPr>
          <p:spPr>
            <a:xfrm>
              <a:off x="2253425" y="603315"/>
              <a:ext cx="402611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Прямая соединительная линия 198">
              <a:extLst>
                <a:ext uri="{FF2B5EF4-FFF2-40B4-BE49-F238E27FC236}">
                  <a16:creationId xmlns:a16="http://schemas.microsoft.com/office/drawing/2014/main" id="{E3F02597-F662-EAC7-D052-B518715239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36485" y="603315"/>
              <a:ext cx="300844" cy="0"/>
            </a:xfrm>
            <a:prstGeom prst="line">
              <a:avLst/>
            </a:prstGeom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7D400BB-7D09-EFD4-F2AE-553C8B504FCC}"/>
              </a:ext>
            </a:extLst>
          </p:cNvPr>
          <p:cNvSpPr/>
          <p:nvPr userDrawn="1"/>
        </p:nvSpPr>
        <p:spPr>
          <a:xfrm>
            <a:off x="0" y="458048"/>
            <a:ext cx="632816" cy="507413"/>
          </a:xfrm>
          <a:prstGeom prst="rect">
            <a:avLst/>
          </a:prstGeom>
          <a:solidFill>
            <a:srgbClr val="95A1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C02912-501C-6FFD-E02D-4DB500DD18C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592666" y="2800898"/>
            <a:ext cx="4621673" cy="468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25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26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5" Type="http://schemas.openxmlformats.org/officeDocument/2006/relationships/slideLayout" Target="../slideLayouts/slideLayout34.xml"/><Relationship Id="rId4" Type="http://schemas.openxmlformats.org/officeDocument/2006/relationships/slideLayout" Target="../slideLayouts/slideLayout33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C2B954D-AF4E-0151-7BE3-EDEF9D93F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37D179-1883-5592-F426-98DB52022B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34806FC-CCB5-3B54-7F7A-9777933650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622CC9-B2B9-695E-E178-D1942311B3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A584E2B-C4D8-53D7-5181-C4D4A74FE6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202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E96F0B-EFA5-42E9-A775-011AFA926B06}" type="datetimeFigureOut">
              <a:rPr lang="ru-RU" smtClean="0"/>
              <a:pPr/>
              <a:t>28.08.2026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AB169C-1499-470F-A434-F98E1C5BD52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20976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38273446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 bwMode="auto"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 bwMode="auto"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4999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 bwMode="auto"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3">
                <a:solidFill>
                  <a:schemeClr val="dk2"/>
                </a:solidFill>
              </a:defRPr>
            </a:lvl1pPr>
            <a:lvl2pPr lvl="1" algn="r">
              <a:buNone/>
              <a:defRPr sz="1333">
                <a:solidFill>
                  <a:schemeClr val="dk2"/>
                </a:solidFill>
              </a:defRPr>
            </a:lvl2pPr>
            <a:lvl3pPr lvl="2" algn="r">
              <a:buNone/>
              <a:defRPr sz="1333">
                <a:solidFill>
                  <a:schemeClr val="dk2"/>
                </a:solidFill>
              </a:defRPr>
            </a:lvl3pPr>
            <a:lvl4pPr lvl="3" algn="r">
              <a:buNone/>
              <a:defRPr sz="1333">
                <a:solidFill>
                  <a:schemeClr val="dk2"/>
                </a:solidFill>
              </a:defRPr>
            </a:lvl4pPr>
            <a:lvl5pPr lvl="4" algn="r">
              <a:buNone/>
              <a:defRPr sz="1333">
                <a:solidFill>
                  <a:schemeClr val="dk2"/>
                </a:solidFill>
              </a:defRPr>
            </a:lvl5pPr>
            <a:lvl6pPr lvl="5" algn="r">
              <a:buNone/>
              <a:defRPr sz="1333">
                <a:solidFill>
                  <a:schemeClr val="dk2"/>
                </a:solidFill>
              </a:defRPr>
            </a:lvl6pPr>
            <a:lvl7pPr lvl="6" algn="r">
              <a:buNone/>
              <a:defRPr sz="1333">
                <a:solidFill>
                  <a:schemeClr val="dk2"/>
                </a:solidFill>
              </a:defRPr>
            </a:lvl7pPr>
            <a:lvl8pPr lvl="7" algn="r">
              <a:buNone/>
              <a:defRPr sz="1333">
                <a:solidFill>
                  <a:schemeClr val="dk2"/>
                </a:solidFill>
              </a:defRPr>
            </a:lvl8pPr>
            <a:lvl9pPr lvl="8" algn="r">
              <a:buNone/>
              <a:defRPr sz="1333">
                <a:solidFill>
                  <a:schemeClr val="dk2"/>
                </a:solidFill>
              </a:defRPr>
            </a:lvl9pPr>
          </a:lstStyle>
          <a:p>
            <a:pPr>
              <a:defRPr/>
            </a:pPr>
            <a:fld id="{00000000-1234-1234-1234-123412341234}" type="slidenum">
              <a:rPr lang="ru" smtClean="0"/>
              <a:pPr>
                <a:defRPr/>
              </a:pPr>
              <a:t>‹#›</a:t>
            </a:fld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47799178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</p:sldLayoutIdLst>
  <p:hf sldNum="0" hdr="0" ftr="0" dt="0"/>
  <p:txStyles>
    <p:title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defPPr marR="0" lvl="0" algn="l">
        <a:lnSpc>
          <a:spcPct val="100000"/>
        </a:lnSpc>
        <a:spcBef>
          <a:spcPts val="0"/>
        </a:spcBef>
        <a:spcAft>
          <a:spcPts val="0"/>
        </a:spcAft>
      </a:defPPr>
      <a:lvl1pPr marR="0" lvl="0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1pPr>
      <a:lvl2pPr marR="0" lvl="1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2pPr>
      <a:lvl3pPr marR="0" lvl="2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3pPr>
      <a:lvl4pPr marR="0" lvl="3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4pPr>
      <a:lvl5pPr marR="0" lvl="4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5pPr>
      <a:lvl6pPr marR="0" lvl="5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6pPr>
      <a:lvl7pPr marR="0" lvl="6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7pPr>
      <a:lvl8pPr marR="0" lvl="7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8pPr>
      <a:lvl9pPr marR="0" lvl="8" algn="l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321A42-376B-469B-B6EA-D8D27F5643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03437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+mn-lt"/>
              </a:rPr>
              <a:t>Тест к вебинару 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Преподавание предмета «Окружающий мир» в рамках программы начального общего образования</a:t>
            </a: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b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28.08.2026</a:t>
            </a:r>
          </a:p>
        </p:txBody>
      </p:sp>
    </p:spTree>
    <p:extLst>
      <p:ext uri="{BB962C8B-B14F-4D97-AF65-F5344CB8AC3E}">
        <p14:creationId xmlns:p14="http://schemas.microsoft.com/office/powerpoint/2010/main" val="2936091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>
            <a:extLst>
              <a:ext uri="{FF2B5EF4-FFF2-40B4-BE49-F238E27FC236}">
                <a16:creationId xmlns:a16="http://schemas.microsoft.com/office/drawing/2014/main" id="{75712B3D-38AB-8CDB-6BE5-E9CED1EA0F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Какая схема лежит в основе методических рекомендаций по предмету Окружающий мир: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>
                <a:solidFill>
                  <a:srgbClr val="002060"/>
                </a:solidFill>
              </a:rPr>
              <a:t>ИПРИ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>
                <a:solidFill>
                  <a:srgbClr val="002060"/>
                </a:solidFill>
              </a:rPr>
              <a:t>АПРИ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>
                <a:solidFill>
                  <a:srgbClr val="002060"/>
                </a:solidFill>
              </a:rPr>
              <a:t>ПРИО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>
                <a:solidFill>
                  <a:srgbClr val="002060"/>
                </a:solidFill>
              </a:rPr>
              <a:t>ИПРА</a:t>
            </a:r>
          </a:p>
        </p:txBody>
      </p:sp>
    </p:spTree>
    <p:extLst>
      <p:ext uri="{BB962C8B-B14F-4D97-AF65-F5344CB8AC3E}">
        <p14:creationId xmlns:p14="http://schemas.microsoft.com/office/powerpoint/2010/main" val="207002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A1F1731-7CB2-0691-E4AB-6384504E79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2. Что является целью настоящих методических рекомендаций?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>
                <a:solidFill>
                  <a:srgbClr val="002060"/>
                </a:solidFill>
              </a:rPr>
              <a:t>проверка готовности учителя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>
                <a:solidFill>
                  <a:srgbClr val="002060"/>
                </a:solidFill>
              </a:rPr>
              <a:t>оказание методической помощи учителю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>
                <a:solidFill>
                  <a:srgbClr val="002060"/>
                </a:solidFill>
              </a:rPr>
              <a:t>формирование компетенций учителя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>
                <a:solidFill>
                  <a:srgbClr val="002060"/>
                </a:solidFill>
              </a:rPr>
              <a:t>требованием к работе учителя</a:t>
            </a:r>
          </a:p>
          <a:p>
            <a:pPr marL="514350" indent="-514350">
              <a:buFont typeface="+mj-lt"/>
              <a:buAutoNum type="alphaLcParenR"/>
            </a:pPr>
            <a:endParaRPr lang="ru-RU" dirty="0"/>
          </a:p>
          <a:p>
            <a:pPr marL="514350" indent="-514350">
              <a:buFont typeface="+mj-lt"/>
              <a:buAutoNum type="alphaL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4486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38EAF953-BB0F-F31C-D55D-62250FB896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3. На что направлен проект «Эффективная начальная школа»?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>
                <a:solidFill>
                  <a:srgbClr val="002060"/>
                </a:solidFill>
              </a:rPr>
              <a:t> на обеспечение условий для обучения детей с высоким уровнем развития 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>
                <a:solidFill>
                  <a:srgbClr val="002060"/>
                </a:solidFill>
              </a:rPr>
              <a:t>на ускоренное обучение в начальной школе всех детей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>
                <a:solidFill>
                  <a:srgbClr val="002060"/>
                </a:solidFill>
              </a:rPr>
              <a:t>на сокращение числа обучающихся в начальной школе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>
                <a:solidFill>
                  <a:srgbClr val="002060"/>
                </a:solidFill>
              </a:rPr>
              <a:t>на удовлетворение образовательных запросов родителей младших школьников</a:t>
            </a:r>
          </a:p>
        </p:txBody>
      </p:sp>
    </p:spTree>
    <p:extLst>
      <p:ext uri="{BB962C8B-B14F-4D97-AF65-F5344CB8AC3E}">
        <p14:creationId xmlns:p14="http://schemas.microsoft.com/office/powerpoint/2010/main" val="3352000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52E8BBB-7B5C-1F23-DA3A-2A7B930A24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4. Какой метод обучения преобладает на этапе адаптации учащихся к деятельности на уроке (по методическим рекомендациям)?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>
                <a:solidFill>
                  <a:srgbClr val="002060"/>
                </a:solidFill>
              </a:rPr>
              <a:t>Рассказ учителя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>
                <a:solidFill>
                  <a:srgbClr val="002060"/>
                </a:solidFill>
              </a:rPr>
              <a:t>Рассказ ученика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>
                <a:solidFill>
                  <a:srgbClr val="002060"/>
                </a:solidFill>
              </a:rPr>
              <a:t>Беседа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>
                <a:solidFill>
                  <a:srgbClr val="002060"/>
                </a:solidFill>
              </a:rPr>
              <a:t>Проблемная ситуация</a:t>
            </a:r>
          </a:p>
        </p:txBody>
      </p:sp>
    </p:spTree>
    <p:extLst>
      <p:ext uri="{BB962C8B-B14F-4D97-AF65-F5344CB8AC3E}">
        <p14:creationId xmlns:p14="http://schemas.microsoft.com/office/powerpoint/2010/main" val="7606433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60B9A38-C996-FFAB-3711-31FF2A927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002060"/>
                </a:solidFill>
              </a:rPr>
              <a:t>5. Какой компонент в структуре методических рекомендаций совпадает со структурой проектной деятельности?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>
                <a:solidFill>
                  <a:srgbClr val="002060"/>
                </a:solidFill>
              </a:rPr>
              <a:t>Планирование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>
                <a:solidFill>
                  <a:srgbClr val="002060"/>
                </a:solidFill>
              </a:rPr>
              <a:t>Проектирование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>
                <a:solidFill>
                  <a:srgbClr val="002060"/>
                </a:solidFill>
              </a:rPr>
              <a:t>Прогнозирование</a:t>
            </a:r>
          </a:p>
          <a:p>
            <a:pPr marL="514350" indent="-514350">
              <a:buFont typeface="+mj-lt"/>
              <a:buAutoNum type="alphaLcParenR"/>
            </a:pPr>
            <a:r>
              <a:rPr lang="ru-RU" dirty="0">
                <a:solidFill>
                  <a:srgbClr val="002060"/>
                </a:solidFill>
              </a:rPr>
              <a:t>Проблематизация</a:t>
            </a:r>
          </a:p>
          <a:p>
            <a:pPr marL="514350" indent="-514350">
              <a:buFont typeface="+mj-lt"/>
              <a:buAutoNum type="alphaLcParenR"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3520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B2A1938-9F3A-BCEB-3C3B-0A5057A7A7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8641" t="74951" r="12330" b="13916"/>
          <a:stretch/>
        </p:blipFill>
        <p:spPr>
          <a:xfrm>
            <a:off x="5738068" y="1926454"/>
            <a:ext cx="5838414" cy="4049218"/>
          </a:xfrm>
          <a:prstGeom prst="rect">
            <a:avLst/>
          </a:prstGeom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5AA7B8F6-3E49-AFD3-7704-85D88A168560}"/>
              </a:ext>
            </a:extLst>
          </p:cNvPr>
          <p:cNvSpPr/>
          <p:nvPr/>
        </p:nvSpPr>
        <p:spPr>
          <a:xfrm>
            <a:off x="5702342" y="1888724"/>
            <a:ext cx="4311670" cy="26211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53BD4FF6-5C34-D3E1-72A4-F73E249B6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rot="20834529">
            <a:off x="547268" y="2112089"/>
            <a:ext cx="9144000" cy="2038974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Bahnschrift SemiLight" panose="020B0502040204020203" pitchFamily="34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443544928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/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ОМ_28.08.2026</Template>
  <TotalTime>24</TotalTime>
  <Words>152</Words>
  <Application>Microsoft Office PowerPoint</Application>
  <PresentationFormat>Широкоэкранный</PresentationFormat>
  <Paragraphs>27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7</vt:i4>
      </vt:variant>
    </vt:vector>
  </HeadingPairs>
  <TitlesOfParts>
    <vt:vector size="17" baseType="lpstr">
      <vt:lpstr>Aptos</vt:lpstr>
      <vt:lpstr>Aptos Display</vt:lpstr>
      <vt:lpstr>Arial</vt:lpstr>
      <vt:lpstr>Bahnschrift SemiLight</vt:lpstr>
      <vt:lpstr>Calibri</vt:lpstr>
      <vt:lpstr>Calibri Light</vt:lpstr>
      <vt:lpstr>1_Тема Office</vt:lpstr>
      <vt:lpstr>Тема Office</vt:lpstr>
      <vt:lpstr>Simple Light</vt:lpstr>
      <vt:lpstr>1_Simple Light</vt:lpstr>
      <vt:lpstr>Тест к вебинару   Преподавание предмета «Окружающий мир» в рамках программы начального общего образования   28.08.2026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Наталья Яковлева</cp:lastModifiedBy>
  <cp:revision>5</cp:revision>
  <dcterms:created xsi:type="dcterms:W3CDTF">2025-08-27T20:00:23Z</dcterms:created>
  <dcterms:modified xsi:type="dcterms:W3CDTF">2026-08-28T11:36:58Z</dcterms:modified>
</cp:coreProperties>
</file>