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7" r:id="rId2"/>
    <p:sldMasterId id="2147483675" r:id="rId3"/>
  </p:sldMasterIdLst>
  <p:notesMasterIdLst>
    <p:notesMasterId r:id="rId22"/>
  </p:notesMasterIdLst>
  <p:sldIdLst>
    <p:sldId id="284" r:id="rId4"/>
    <p:sldId id="269" r:id="rId5"/>
    <p:sldId id="270" r:id="rId6"/>
    <p:sldId id="267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80" r:id="rId16"/>
    <p:sldId id="279" r:id="rId17"/>
    <p:sldId id="281" r:id="rId18"/>
    <p:sldId id="282" r:id="rId19"/>
    <p:sldId id="285" r:id="rId20"/>
    <p:sldId id="283" r:id="rId21"/>
  </p:sldIdLst>
  <p:sldSz cx="9144000" cy="5143500" type="screen16x9"/>
  <p:notesSz cx="9928225" cy="679767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5B77"/>
    <a:srgbClr val="152D5D"/>
    <a:srgbClr val="EF8600"/>
    <a:srgbClr val="031E58"/>
    <a:srgbClr val="031E57"/>
    <a:srgbClr val="85EBFF"/>
    <a:srgbClr val="0093B0"/>
    <a:srgbClr val="767F82"/>
    <a:srgbClr val="4285F4"/>
    <a:srgbClr val="697A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26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391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238" y="2"/>
            <a:ext cx="430239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C2CCA-76F0-4066-BFE0-59760BB81377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983" y="3271840"/>
            <a:ext cx="7942261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391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238" y="6456363"/>
            <a:ext cx="4302390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3D8F3-60C2-47FF-9C5B-C7DCCB82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1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1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2359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162696" y="333001"/>
            <a:ext cx="374394" cy="422535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578" y="259311"/>
            <a:ext cx="6768955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414593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4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11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2" name="Рисунок 11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3017520"/>
            <a:ext cx="2129936" cy="212598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62601" y="0"/>
            <a:ext cx="3581399" cy="5143499"/>
          </a:xfrm>
        </p:spPr>
        <p:txBody>
          <a:bodyPr anchor="ctr"/>
          <a:lstStyle>
            <a:lvl1pPr marL="114297" indent="0" algn="ctr">
              <a:buNone/>
              <a:defRPr/>
            </a:lvl1pPr>
          </a:lstStyle>
          <a:p>
            <a:r>
              <a:rPr lang="ru-RU" dirty="0"/>
              <a:t>Вставьте </a:t>
            </a:r>
            <a:r>
              <a:rPr lang="ru-RU" dirty="0" err="1"/>
              <a:t>пикчу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2805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7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2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8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17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2" y="177076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23591" y="314146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162696" y="333002"/>
            <a:ext cx="374394" cy="422535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9" y="-297616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4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55" lvl="1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32" lvl="2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09" lvl="3" indent="-31748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886" lvl="4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064" lvl="5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240" lvl="6" indent="-31748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418" lvl="7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595" lvl="8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579" y="259312"/>
            <a:ext cx="6768955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276356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2" y="177076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6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8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9" y="-297616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4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55" lvl="1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32" lvl="2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09" lvl="3" indent="-31748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886" lvl="4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064" lvl="5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240" lvl="6" indent="-31748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418" lvl="7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595" lvl="8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4" y="259312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619887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3" y="284730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4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55" lvl="1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32" lvl="2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09" lvl="3" indent="-31748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886" lvl="4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064" lvl="5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240" lvl="6" indent="-31748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418" lvl="7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595" lvl="8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1" y="353383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1" y="708762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6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915802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3" y="284730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4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55" lvl="1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32" lvl="2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09" lvl="3" indent="-31748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886" lvl="4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064" lvl="5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240" lvl="6" indent="-317484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418" lvl="7" indent="-31748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595" lvl="8" indent="-317484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1" y="353383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1" y="708762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6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0" y="2100673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95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0464C-2644-5729-F086-945ACFC86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AC1753-B16A-3A42-FE5F-9B9B2F9E6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925F9E-889C-2EFC-9456-ED02A506B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6614FC-3A38-EEBF-99F3-739B24783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184B8C-F135-49BA-3C4B-0D249C5F4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985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4CA97-5123-30FB-7926-02158BA74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6488DA-7237-0939-FA70-9D0110A07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EA8CAE-543A-7838-47DB-30ED76829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1F6974-3EA2-C62F-5C9D-F15DCC417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89F8BC-035B-1277-1C70-C2F909FF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543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CE39BB-E525-3C0B-D91C-B2F2C95F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B2F62D-D392-4248-6C02-C3C19B358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F748C-287E-4FE1-9432-75D17D568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42557-0F46-86DE-94A2-0638A6890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40900C-3FC0-4AA6-768F-D4F51A93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350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9F09A-FBE6-E0E7-77D4-ECD6A55BF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06ED73-2872-F732-AF91-B955ACFDC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3013F3-35D6-548C-F9B7-FF675BAF7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DCC4E9-3345-0B52-EC3C-33BB2F732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50CE74-6169-677A-483D-00CFBF61E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1D93BE-2E56-8F4E-9CAD-14FD47B5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825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2EAD9-C199-EF66-879F-B955E5DE3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72E34C-E40B-8CDB-8530-A89337793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08EF6B-E9E0-CFD7-6CBF-268A84822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9ADB9E-0995-A7FF-354B-342B4C0DBF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5250F2A-0E3F-5100-3207-8C4E1331AF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19EDFBE-0FAE-BB7D-3850-06B5600D3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DAC951-A48D-00D4-5622-EAA8AB4D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D9FDB5-57FE-E57D-EB55-A35EABF57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0843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D1A7A-2440-9AD3-608A-B76C194E2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B175D3-582C-5197-5041-7F15CC4CD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6303BE5-3A62-EEF2-38ED-858A442EA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E526D2-9842-0D78-5B7A-4C85D886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8302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B61F028-CAE3-A185-5BC1-BEF0269E0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2786D55-7D0A-0B0F-97BA-28EEFE3F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8ADE04-F50C-B75C-3EF1-F4FEA3B6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129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EED0E-0F61-DEF2-412D-7D1D3FB3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6CE58F-1A7F-2699-215F-A2B2C0DDB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8AA56D-D041-1BF4-8282-D43225004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654C1F-019A-9205-201D-B8F0BC2AB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FB2CE1-B052-4A49-A8E2-A84588D04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FADCEE-6640-C8F0-484E-7D165D3BE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417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F7AF9-D649-121C-69CC-32F9E2FC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7E3F32B-31A9-1278-FADE-DE035E943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B7FC81-88AE-A7B3-D34C-C6F65A92F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358AE9-8785-10C2-6304-A2163CC38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BB2BA7-AFDC-0ECF-D898-3DE90CDEE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F8BD56-EBA4-B65D-A2D8-BD707FDFA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241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FA953D-5D87-C0F1-7A0C-2DC6D71A2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A0D575-C7C8-25C3-DA26-5D3DE0BFD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E9032C-E75E-E33D-87AF-1D732F92B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8286B8-5388-45C3-3AB8-44342CC8F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6DA0C6-53E9-2B1A-8FF5-945D4D158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7803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6B1F7CA-3EE5-7D4A-F302-CFEDC33A9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624B8C-2A8C-248B-4CC6-EF8D97179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1B99F9-4643-DA46-3D51-188832D3E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C08F89-2629-9783-28A9-D1C4B5755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FC4780-A833-AD47-55E9-E41B130B4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0456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8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24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57" r:id="rId3"/>
    <p:sldLayoutId id="2147483664" r:id="rId4"/>
    <p:sldLayoutId id="2147483661" r:id="rId5"/>
    <p:sldLayoutId id="2147483666" r:id="rId6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014293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B954D-AF4E-0151-7BE3-EDEF9D93F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37D179-1883-5592-F426-98DB52022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806FC-CCB5-3B54-7F7A-9777933650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D8EB75-A2CA-4516-B89F-F04F3D1B1A84}" type="datetimeFigureOut">
              <a:rPr lang="ru-RU" smtClean="0"/>
              <a:t>21.08.2026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622CC9-B2B9-695E-E178-D1942311B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584E2B-C4D8-53D7-5181-C4D4A74FE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6182E4-A19D-404A-9E63-811730293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285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618401" y="2057401"/>
            <a:ext cx="0" cy="1440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7" y="732243"/>
            <a:ext cx="2614813" cy="60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553980" y="1428332"/>
            <a:ext cx="3507692" cy="4720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rtl="0">
              <a:lnSpc>
                <a:spcPct val="115000"/>
              </a:lnSpc>
              <a:buClrTx/>
            </a:pPr>
            <a:r>
              <a:rPr lang="ru-RU" sz="1100" kern="1200" dirty="0">
                <a:solidFill>
                  <a:prstClr val="white"/>
                </a:solidFill>
                <a:latin typeface="Aptos" panose="02110004020202020204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 defTabSz="685800" rtl="0">
              <a:lnSpc>
                <a:spcPct val="115000"/>
              </a:lnSpc>
              <a:buClrTx/>
            </a:pPr>
            <a:r>
              <a:rPr lang="ru-RU" sz="1100" kern="1200" dirty="0">
                <a:solidFill>
                  <a:prstClr val="white"/>
                </a:solidFill>
                <a:latin typeface="Aptos" panose="02110004020202020204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E1E5E8-31E4-3D38-264B-85F737BA9CF5}"/>
              </a:ext>
            </a:extLst>
          </p:cNvPr>
          <p:cNvSpPr txBox="1"/>
          <p:nvPr/>
        </p:nvSpPr>
        <p:spPr bwMode="auto">
          <a:xfrm>
            <a:off x="692949" y="2028372"/>
            <a:ext cx="4229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rtl="0">
              <a:buClrTx/>
              <a:defRPr/>
            </a:pPr>
            <a:r>
              <a:rPr lang="ru-RU" sz="18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Преподавание предмета «Математика» в рамках программы начального общего образования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48EB49-61EF-D9E6-879A-E4217F9CF8E8}"/>
              </a:ext>
            </a:extLst>
          </p:cNvPr>
          <p:cNvSpPr txBox="1"/>
          <p:nvPr/>
        </p:nvSpPr>
        <p:spPr bwMode="auto">
          <a:xfrm>
            <a:off x="3657351" y="4328545"/>
            <a:ext cx="25298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rtl="0">
              <a:buClrTx/>
            </a:pPr>
            <a:r>
              <a:rPr lang="ru-RU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21.08.2026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B62759-DE6E-32F7-A026-B1B97E408152}"/>
              </a:ext>
            </a:extLst>
          </p:cNvPr>
          <p:cNvSpPr txBox="1"/>
          <p:nvPr/>
        </p:nvSpPr>
        <p:spPr bwMode="auto">
          <a:xfrm>
            <a:off x="1587834" y="3497944"/>
            <a:ext cx="29841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Янычева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Галина Владимировна, тьютор ЦНППМ (г. Ивантеевка) КУРО</a:t>
            </a:r>
          </a:p>
        </p:txBody>
      </p:sp>
    </p:spTree>
    <p:extLst>
      <p:ext uri="{BB962C8B-B14F-4D97-AF65-F5344CB8AC3E}">
        <p14:creationId xmlns:p14="http://schemas.microsoft.com/office/powerpoint/2010/main" val="269848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Разделы программы по математике: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AECA70-68C1-D232-AAA6-45E2DD81B416}"/>
              </a:ext>
            </a:extLst>
          </p:cNvPr>
          <p:cNvSpPr txBox="1"/>
          <p:nvPr/>
        </p:nvSpPr>
        <p:spPr>
          <a:xfrm>
            <a:off x="468631" y="1245870"/>
            <a:ext cx="7768464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rtl="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ru-RU" sz="1800" dirty="0">
                <a:solidFill>
                  <a:prstClr val="black"/>
                </a:solidFill>
                <a:ea typeface="+mn-ea"/>
              </a:rPr>
              <a:t>Числа и величины </a:t>
            </a:r>
          </a:p>
          <a:p>
            <a:pPr marL="342900" indent="-342900" rtl="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ru-RU" sz="1800" dirty="0">
                <a:solidFill>
                  <a:prstClr val="black"/>
                </a:solidFill>
                <a:ea typeface="+mn-ea"/>
              </a:rPr>
              <a:t>Арифметические действия</a:t>
            </a:r>
          </a:p>
          <a:p>
            <a:pPr marL="342900" indent="-342900" rtl="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ru-RU" sz="1800" dirty="0">
                <a:solidFill>
                  <a:prstClr val="black"/>
                </a:solidFill>
                <a:ea typeface="+mn-ea"/>
              </a:rPr>
              <a:t>Текстовые задачи</a:t>
            </a:r>
          </a:p>
          <a:p>
            <a:pPr marL="342900" indent="-342900" rtl="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ru-RU" sz="1800" dirty="0">
                <a:solidFill>
                  <a:prstClr val="black"/>
                </a:solidFill>
                <a:ea typeface="+mn-ea"/>
              </a:rPr>
              <a:t>Пространственные отношения и геометрические фигуры</a:t>
            </a:r>
          </a:p>
          <a:p>
            <a:pPr marL="342900" indent="-342900" rtl="0">
              <a:lnSpc>
                <a:spcPct val="150000"/>
              </a:lnSpc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ru-RU" sz="1800" dirty="0">
                <a:solidFill>
                  <a:prstClr val="black"/>
                </a:solidFill>
                <a:ea typeface="+mn-ea"/>
              </a:rPr>
              <a:t>Математическая  информация</a:t>
            </a:r>
          </a:p>
        </p:txBody>
      </p:sp>
    </p:spTree>
    <p:extLst>
      <p:ext uri="{BB962C8B-B14F-4D97-AF65-F5344CB8AC3E}">
        <p14:creationId xmlns:p14="http://schemas.microsoft.com/office/powerpoint/2010/main" val="1010760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280F42-3AB6-8EAE-B1DE-4BC75275F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AC68B459-5723-420D-C226-DFF4FB5D24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dirty="0"/>
              <a:t>1 класс (сентябрь)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F81854-B52C-89A4-0FDD-14D24D9A1F5A}"/>
              </a:ext>
            </a:extLst>
          </p:cNvPr>
          <p:cNvSpPr txBox="1"/>
          <p:nvPr/>
        </p:nvSpPr>
        <p:spPr>
          <a:xfrm>
            <a:off x="805297" y="1439934"/>
            <a:ext cx="745011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B0F0"/>
              </a:buClr>
              <a:buFont typeface="+mj-lt"/>
              <a:buAutoNum type="arabicParenR"/>
            </a:pPr>
            <a:r>
              <a:rPr lang="ru-RU" sz="1600" dirty="0">
                <a:latin typeface="+mn-lt"/>
                <a:cs typeface="Times New Roman" panose="02020603050405020304" pitchFamily="18" charset="0"/>
              </a:rPr>
              <a:t>Введение очень сложных геометрических понятий: точка, линия (прямая, кривая, ломаная), многоугольник, круг</a:t>
            </a:r>
          </a:p>
          <a:p>
            <a:pPr marL="342900" indent="-342900">
              <a:buClr>
                <a:srgbClr val="00B0F0"/>
              </a:buClr>
              <a:buFont typeface="+mj-lt"/>
              <a:buAutoNum type="arabicParenR"/>
            </a:pPr>
            <a:endParaRPr lang="ru-RU" sz="1600" dirty="0">
              <a:latin typeface="+mn-lt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00B0F0"/>
              </a:buClr>
              <a:buFont typeface="+mj-lt"/>
              <a:buAutoNum type="arabicParenR"/>
            </a:pPr>
            <a:r>
              <a:rPr lang="ru-RU" sz="1600" dirty="0">
                <a:latin typeface="+mn-lt"/>
                <a:cs typeface="Times New Roman" panose="02020603050405020304" pitchFamily="18" charset="0"/>
              </a:rPr>
              <a:t>Введение первой величины (длина)</a:t>
            </a:r>
          </a:p>
          <a:p>
            <a:pPr marL="342900" indent="-342900">
              <a:buClr>
                <a:srgbClr val="00B0F0"/>
              </a:buClr>
              <a:buFont typeface="+mj-lt"/>
              <a:buAutoNum type="arabicParenR"/>
            </a:pPr>
            <a:endParaRPr lang="ru-RU" sz="1600" dirty="0">
              <a:latin typeface="+mn-lt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00B0F0"/>
              </a:buClr>
              <a:buFont typeface="+mj-lt"/>
              <a:buAutoNum type="arabicParenR"/>
            </a:pPr>
            <a:r>
              <a:rPr lang="ru-RU" sz="1600" dirty="0">
                <a:latin typeface="+mn-lt"/>
                <a:cs typeface="Times New Roman" panose="02020603050405020304" pitchFamily="18" charset="0"/>
              </a:rPr>
              <a:t>Принцип построения натурального ряда чисел: прибавление 1</a:t>
            </a:r>
          </a:p>
          <a:p>
            <a:pPr marL="342900" indent="-342900">
              <a:buClr>
                <a:srgbClr val="00B0F0"/>
              </a:buClr>
              <a:buFont typeface="+mj-lt"/>
              <a:buAutoNum type="arabicParenR"/>
            </a:pPr>
            <a:endParaRPr lang="ru-RU" sz="1600" dirty="0">
              <a:latin typeface="+mn-lt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00B0F0"/>
              </a:buClr>
              <a:buFont typeface="+mj-lt"/>
              <a:buAutoNum type="arabicParenR"/>
            </a:pPr>
            <a:r>
              <a:rPr lang="ru-RU" sz="1600" dirty="0">
                <a:latin typeface="+mn-lt"/>
                <a:cs typeface="Times New Roman" panose="02020603050405020304" pitchFamily="18" charset="0"/>
              </a:rPr>
              <a:t>Введение понятий равенства и неравенства</a:t>
            </a:r>
          </a:p>
        </p:txBody>
      </p:sp>
    </p:spTree>
    <p:extLst>
      <p:ext uri="{BB962C8B-B14F-4D97-AF65-F5344CB8AC3E}">
        <p14:creationId xmlns:p14="http://schemas.microsoft.com/office/powerpoint/2010/main" val="1977345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r>
              <a:rPr lang="ru-RU" dirty="0"/>
              <a:t>1 класс (сентябрь)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6F515-E6A8-026D-C899-2EB7829842F2}"/>
              </a:ext>
            </a:extLst>
          </p:cNvPr>
          <p:cNvSpPr txBox="1"/>
          <p:nvPr/>
        </p:nvSpPr>
        <p:spPr>
          <a:xfrm>
            <a:off x="412230" y="4436624"/>
            <a:ext cx="81246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Объёмные фигуры, способы сравнения по количеству, длина.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A732FE-8230-D42F-54CE-68BF9978D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30" y="936653"/>
            <a:ext cx="8207115" cy="347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017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507577-82D0-1280-BAC6-006E0DF4E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97B7F832-6D62-CDFF-A8F0-EFEA25B63C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r>
              <a:rPr lang="ru-RU" dirty="0"/>
              <a:t>1 класс (сентябрь)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34C30C-B0A8-E3CF-75BF-6F273819F70E}"/>
              </a:ext>
            </a:extLst>
          </p:cNvPr>
          <p:cNvSpPr txBox="1"/>
          <p:nvPr/>
        </p:nvSpPr>
        <p:spPr>
          <a:xfrm>
            <a:off x="412230" y="4436624"/>
            <a:ext cx="81246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Моделирование, состав числа.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DB080B-0A3D-5D1C-FBC4-69D62CEF7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83" y="981932"/>
            <a:ext cx="8484433" cy="351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50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4B835-1AC6-27DD-DB33-95ABD26CD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F5CEA41E-FDC6-CC26-90D8-2C3B2CDDDA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r>
              <a:rPr lang="ru-RU" dirty="0"/>
              <a:t>1 класс (сентябрь)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BEFB38-3612-0819-9BB4-9E04AAF55B51}"/>
              </a:ext>
            </a:extLst>
          </p:cNvPr>
          <p:cNvSpPr txBox="1"/>
          <p:nvPr/>
        </p:nvSpPr>
        <p:spPr>
          <a:xfrm>
            <a:off x="607101" y="4436159"/>
            <a:ext cx="81246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Понятия: точка, прямая, кривая, ломаная, многоугольник, круг.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596F8F-053C-F093-50D8-4C1CFEB02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01" y="1066409"/>
            <a:ext cx="8111091" cy="337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344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5BBEE8-0E0A-9C9D-2067-7AC6D906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A21B69C0-CF86-9909-7642-AB56296061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r>
              <a:rPr lang="ru-RU" dirty="0"/>
              <a:t>1 класс (сентябрь)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417285-0F6E-3852-11D0-6CC44B5D60E1}"/>
              </a:ext>
            </a:extLst>
          </p:cNvPr>
          <p:cNvSpPr txBox="1"/>
          <p:nvPr/>
        </p:nvSpPr>
        <p:spPr>
          <a:xfrm>
            <a:off x="607101" y="4436159"/>
            <a:ext cx="81246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Принцип получения чисел первого десятка: прибавление 1.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07EF8E-6485-60D4-4081-E7A40F9AC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2915"/>
            <a:ext cx="9144000" cy="293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86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E386B-E79E-0D67-64BB-9B281D4A6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D457655-3A4F-CC8D-BC4B-4DA346B927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r>
              <a:rPr lang="ru-RU" dirty="0"/>
              <a:t>1 класс (сентябрь)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93E827-6E9D-2DB5-7AB0-2414C21A40AE}"/>
              </a:ext>
            </a:extLst>
          </p:cNvPr>
          <p:cNvSpPr txBox="1"/>
          <p:nvPr/>
        </p:nvSpPr>
        <p:spPr>
          <a:xfrm>
            <a:off x="607101" y="4436159"/>
            <a:ext cx="81246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Работа с математической информацией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92178E-B09A-B9E2-C4B6-75CB65C05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52" y="1021394"/>
            <a:ext cx="7974766" cy="341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90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A94D47-11A3-138E-6E78-B133DF6B8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8F536368-6E6E-91A7-3180-5FB1A16C4F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dirty="0"/>
              <a:t>3 класс (сентябрь)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C36943-E867-6401-A784-30318532BBEE}"/>
              </a:ext>
            </a:extLst>
          </p:cNvPr>
          <p:cNvSpPr txBox="1"/>
          <p:nvPr/>
        </p:nvSpPr>
        <p:spPr>
          <a:xfrm>
            <a:off x="989351" y="1544865"/>
            <a:ext cx="716529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>
              <a:buClr>
                <a:srgbClr val="00B0F0"/>
              </a:buClr>
              <a:buFont typeface="+mj-lt"/>
              <a:buAutoNum type="arabicParenR"/>
              <a:defRPr sz="1600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Решение уравнений. Подбор числа в уравнении. Решение уравнений с неизвестным слагаемым, вычитаемым, уменьшаемым</a:t>
            </a:r>
          </a:p>
          <a:p>
            <a:endParaRPr lang="ru-RU" dirty="0"/>
          </a:p>
          <a:p>
            <a:r>
              <a:rPr lang="ru-RU" dirty="0"/>
              <a:t>Оси симметрии (практикум)</a:t>
            </a:r>
          </a:p>
          <a:p>
            <a:endParaRPr lang="ru-RU" dirty="0"/>
          </a:p>
          <a:p>
            <a:r>
              <a:rPr lang="ru-RU" dirty="0"/>
              <a:t>Смысл действия умножения. Переместительное свойство умножения</a:t>
            </a:r>
          </a:p>
        </p:txBody>
      </p:sp>
    </p:spTree>
    <p:extLst>
      <p:ext uri="{BB962C8B-B14F-4D97-AF65-F5344CB8AC3E}">
        <p14:creationId xmlns:p14="http://schemas.microsoft.com/office/powerpoint/2010/main" val="2693214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0A914A-AD88-FA2C-9F80-79F35D292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74DC0323-C566-5187-D12B-33492B7099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r>
              <a:rPr lang="ru-RU" dirty="0"/>
              <a:t>3 класс (сентябрь)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42F44B-C0A7-3FC3-A776-A828B43E7309}"/>
              </a:ext>
            </a:extLst>
          </p:cNvPr>
          <p:cNvSpPr txBox="1"/>
          <p:nvPr/>
        </p:nvSpPr>
        <p:spPr>
          <a:xfrm>
            <a:off x="607101" y="4436159"/>
            <a:ext cx="81246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Решение уравнений. Подбор числа в уравнении. Решение уравнений с неизвестным слагаемым, вычитаемым, уменьшаемым.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1F6317-562F-8E3D-1615-1ACCA274B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957" y="959306"/>
            <a:ext cx="8252085" cy="334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81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C96A1-9F25-C7BB-4B14-C19B7CB25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CA81B144-DDA4-E878-CA63-0D982127D1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r>
              <a:rPr lang="ru-RU" dirty="0"/>
              <a:t>3 класс (сентябрь)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5CF3F4-389A-8DDF-B1E2-B2A0904A031D}"/>
              </a:ext>
            </a:extLst>
          </p:cNvPr>
          <p:cNvSpPr txBox="1"/>
          <p:nvPr/>
        </p:nvSpPr>
        <p:spPr>
          <a:xfrm>
            <a:off x="6738078" y="2571750"/>
            <a:ext cx="20269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Оси симметрии </a:t>
            </a:r>
            <a:br>
              <a:rPr lang="ru-RU" dirty="0"/>
            </a:br>
            <a:r>
              <a:rPr lang="ru-RU" dirty="0"/>
              <a:t>(практикум)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1E224D-C296-EA13-B68F-D34CA7BC7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96" y="1163850"/>
            <a:ext cx="5874895" cy="366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05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D41284-81B5-B45F-8B0F-EEDBB7A75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73B134F7-E7FC-D3CC-5B30-1EC801D3EC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r>
              <a:rPr lang="ru-RU" dirty="0"/>
              <a:t>3 класс (сентябрь)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152EC3-07CA-A0F1-74D1-F3B8EAA08C27}"/>
              </a:ext>
            </a:extLst>
          </p:cNvPr>
          <p:cNvSpPr txBox="1"/>
          <p:nvPr/>
        </p:nvSpPr>
        <p:spPr>
          <a:xfrm>
            <a:off x="554636" y="4354642"/>
            <a:ext cx="78971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Повторение: смысл действия умножения, переместительное свойство, взаимосвязь компонентов умножения и деление.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CE5818-3382-9327-390B-1D70F27AD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605" y="1023832"/>
            <a:ext cx="5024790" cy="32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0B0257-696E-9190-BD1A-678BDA4D7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7967524F-5F81-CE37-623C-498C521554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dirty="0"/>
              <a:t>4 класс (сентябрь)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CE920C-D8C9-9385-5C76-B968A01C6108}"/>
              </a:ext>
            </a:extLst>
          </p:cNvPr>
          <p:cNvSpPr txBox="1"/>
          <p:nvPr/>
        </p:nvSpPr>
        <p:spPr>
          <a:xfrm>
            <a:off x="1322458" y="1514885"/>
            <a:ext cx="64157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342900" indent="-342900">
              <a:buClr>
                <a:srgbClr val="00B0F0"/>
              </a:buClr>
              <a:buFont typeface="+mj-lt"/>
              <a:buAutoNum type="arabicParenR"/>
              <a:defRPr sz="1600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Чтение, запись и сравнение многозначных чисел в пределах миллиарда</a:t>
            </a:r>
          </a:p>
          <a:p>
            <a:endParaRPr lang="ru-RU" dirty="0"/>
          </a:p>
          <a:p>
            <a:r>
              <a:rPr lang="ru-RU" dirty="0"/>
              <a:t>Таблица единиц длины. Реальность измерений</a:t>
            </a:r>
          </a:p>
          <a:p>
            <a:endParaRPr lang="ru-RU" dirty="0"/>
          </a:p>
          <a:p>
            <a:r>
              <a:rPr lang="ru-RU" dirty="0"/>
              <a:t>Таблица единиц площади. Реальность измерений</a:t>
            </a:r>
          </a:p>
        </p:txBody>
      </p:sp>
    </p:spTree>
    <p:extLst>
      <p:ext uri="{BB962C8B-B14F-4D97-AF65-F5344CB8AC3E}">
        <p14:creationId xmlns:p14="http://schemas.microsoft.com/office/powerpoint/2010/main" val="4033062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AF4C9E-9324-1A3B-4539-47E2B1866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4767BD5A-EE86-FD2E-3196-C9C239560A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r>
              <a:rPr lang="ru-RU" dirty="0"/>
              <a:t>4 класс (сентябрь)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AA1A5F-DFAD-9E59-24EC-8CBB39099021}"/>
              </a:ext>
            </a:extLst>
          </p:cNvPr>
          <p:cNvSpPr txBox="1"/>
          <p:nvPr/>
        </p:nvSpPr>
        <p:spPr>
          <a:xfrm>
            <a:off x="457200" y="4482058"/>
            <a:ext cx="78971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Чтение, запись и сравнение  многозначных чисел в пределах миллиарда.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13EB39-937B-1807-2AC6-951D27EDD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84863"/>
            <a:ext cx="8229600" cy="343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175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54A3FE-5F2A-A0F2-B29D-71EFB5DF7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8677AB8E-774E-6745-8E59-952219A8D3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r>
              <a:rPr lang="ru-RU" dirty="0"/>
              <a:t>4 класс (сентябрь)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838DAE-AEBD-E522-4236-3F38B7AE415E}"/>
              </a:ext>
            </a:extLst>
          </p:cNvPr>
          <p:cNvSpPr txBox="1"/>
          <p:nvPr/>
        </p:nvSpPr>
        <p:spPr>
          <a:xfrm>
            <a:off x="6798039" y="2495861"/>
            <a:ext cx="2218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Таблица единиц длины. </a:t>
            </a:r>
          </a:p>
          <a:p>
            <a:r>
              <a:rPr lang="ru-RU" dirty="0"/>
              <a:t>Реальность измерений.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D85746-6DAF-3C7C-2754-728FE9CA9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71" y="1089124"/>
            <a:ext cx="6122077" cy="385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75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9C7702-B114-17C0-1749-7BB422D34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74DFF70A-0061-C38C-F1EA-03C38B5691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r>
              <a:rPr lang="ru-RU" dirty="0"/>
              <a:t>4 класс (сентябрь)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D9DC37-2FD3-E6E6-2E6D-86CB9367380E}"/>
              </a:ext>
            </a:extLst>
          </p:cNvPr>
          <p:cNvSpPr txBox="1"/>
          <p:nvPr/>
        </p:nvSpPr>
        <p:spPr>
          <a:xfrm>
            <a:off x="6445770" y="2518347"/>
            <a:ext cx="2413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Таблица единиц площади.</a:t>
            </a:r>
          </a:p>
          <a:p>
            <a:r>
              <a:rPr lang="ru-RU" dirty="0"/>
              <a:t>Реальность измерений.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5578CB-2316-F332-3C8C-0406D948F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13" y="1019330"/>
            <a:ext cx="6005991" cy="379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44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0BA57A-E5D7-3D69-A62C-D3F39C009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B888655A-1F57-A5AF-8D29-97CEBAF81B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dirty="0"/>
              <a:t>Тест</a:t>
            </a:r>
          </a:p>
        </p:txBody>
      </p:sp>
      <p:pic>
        <p:nvPicPr>
          <p:cNvPr id="4" name="Рисунок 3" descr="Изображение выглядит как шаблон, График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A9B9F06-A063-7446-3AB5-2305EFDA6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9" y="1245915"/>
            <a:ext cx="2857500" cy="2857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1757F4-A93E-37AA-CB85-276A131185BE}"/>
              </a:ext>
            </a:extLst>
          </p:cNvPr>
          <p:cNvSpPr txBox="1"/>
          <p:nvPr/>
        </p:nvSpPr>
        <p:spPr>
          <a:xfrm>
            <a:off x="623415" y="4212329"/>
            <a:ext cx="78971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Доступ открыт до 16:00 24 августа</a:t>
            </a:r>
          </a:p>
        </p:txBody>
      </p:sp>
    </p:spTree>
    <p:extLst>
      <p:ext uri="{BB962C8B-B14F-4D97-AF65-F5344CB8AC3E}">
        <p14:creationId xmlns:p14="http://schemas.microsoft.com/office/powerpoint/2010/main" val="1566654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AD36B9F-8222-BED6-AAE8-8779242C750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AF0C897-6288-D2F8-0828-B831D3C2CBCB}"/>
              </a:ext>
            </a:extLst>
          </p:cNvPr>
          <p:cNvSpPr/>
          <p:nvPr/>
        </p:nvSpPr>
        <p:spPr bwMode="auto">
          <a:xfrm rot="10800000">
            <a:off x="5502467" y="1288"/>
            <a:ext cx="573213" cy="5142212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 rtl="0">
              <a:defRPr/>
            </a:pPr>
            <a:endParaRPr lang="ru-RU" sz="8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88D8F82-8194-8774-2E86-EEDE25C8EB7A}"/>
              </a:ext>
            </a:extLst>
          </p:cNvPr>
          <p:cNvSpPr/>
          <p:nvPr/>
        </p:nvSpPr>
        <p:spPr bwMode="auto">
          <a:xfrm>
            <a:off x="5540057" y="0"/>
            <a:ext cx="175800" cy="5143500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 rtl="0">
              <a:defRPr/>
            </a:pPr>
            <a:endParaRPr lang="ru-RU" sz="105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FA332AC-EBA6-433D-70B3-AAB741A50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7" y="732243"/>
            <a:ext cx="2614813" cy="60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C3BA2C-477C-E228-128C-0AD5EEFF731D}"/>
              </a:ext>
            </a:extLst>
          </p:cNvPr>
          <p:cNvSpPr txBox="1"/>
          <p:nvPr/>
        </p:nvSpPr>
        <p:spPr bwMode="auto">
          <a:xfrm>
            <a:off x="553980" y="1428333"/>
            <a:ext cx="3584636" cy="465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8" rtl="0">
              <a:lnSpc>
                <a:spcPct val="115000"/>
              </a:lnSpc>
              <a:defRPr/>
            </a:pPr>
            <a:r>
              <a:rPr lang="ru-RU" sz="1100" dirty="0">
                <a:solidFill>
                  <a:srgbClr val="FFFFFF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 defTabSz="914378" rtl="0">
              <a:lnSpc>
                <a:spcPct val="115000"/>
              </a:lnSpc>
              <a:defRPr/>
            </a:pPr>
            <a:r>
              <a:rPr lang="ru-RU" sz="1100" dirty="0">
                <a:solidFill>
                  <a:srgbClr val="FFFFFF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65791A-DBCD-F47E-888B-8CAAFC623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087" y="439237"/>
            <a:ext cx="2811040" cy="426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5562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1864</TotalTime>
  <Words>333</Words>
  <Application>Microsoft Office PowerPoint</Application>
  <PresentationFormat>Экран (16:9)</PresentationFormat>
  <Paragraphs>59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MS Mincho</vt:lpstr>
      <vt:lpstr>Aptos</vt:lpstr>
      <vt:lpstr>Aptos Display</vt:lpstr>
      <vt:lpstr>Arial</vt:lpstr>
      <vt:lpstr>Calibri</vt:lpstr>
      <vt:lpstr>Simple Light</vt:lpstr>
      <vt:lpstr>1_Simple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Цветков Илья Алексеевич</dc:creator>
  <cp:lastModifiedBy>Наталья Яковлева</cp:lastModifiedBy>
  <cp:revision>53</cp:revision>
  <cp:lastPrinted>2025-12-05T09:25:59Z</cp:lastPrinted>
  <dcterms:modified xsi:type="dcterms:W3CDTF">2026-08-21T09:41:04Z</dcterms:modified>
</cp:coreProperties>
</file>