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drawings/drawing4.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drawings/drawing5.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drawings/drawing6.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drawings/drawing7.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drawings/drawing8.xml" ContentType="application/vnd.openxmlformats-officedocument.drawingml.chartshape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drawings/drawing9.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drawings/drawing10.xml" ContentType="application/vnd.openxmlformats-officedocument.drawingml.chartshapes+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drawings/drawing11.xml" ContentType="application/vnd.openxmlformats-officedocument.drawingml.chartshapes+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ppt/drawings/drawing12.xml" ContentType="application/vnd.openxmlformats-officedocument.drawingml.chartshapes+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3.xml" ContentType="application/vnd.openxmlformats-officedocument.themeOverride+xml"/>
  <Override PartName="/ppt/drawings/drawing1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69" r:id="rId3"/>
  </p:sldMasterIdLst>
  <p:sldIdLst>
    <p:sldId id="270" r:id="rId4"/>
    <p:sldId id="256" r:id="rId5"/>
    <p:sldId id="271" r:id="rId6"/>
    <p:sldId id="272" r:id="rId7"/>
    <p:sldId id="273" r:id="rId8"/>
    <p:sldId id="274" r:id="rId9"/>
    <p:sldId id="275" r:id="rId10"/>
    <p:sldId id="276" r:id="rId11"/>
    <p:sldId id="278" r:id="rId12"/>
    <p:sldId id="279" r:id="rId13"/>
    <p:sldId id="280" r:id="rId14"/>
    <p:sldId id="281" r:id="rId15"/>
    <p:sldId id="282" r:id="rId16"/>
    <p:sldId id="283" r:id="rId17"/>
    <p:sldId id="284" r:id="rId18"/>
    <p:sldId id="285" r:id="rId19"/>
    <p:sldId id="286" r:id="rId20"/>
    <p:sldId id="287" r:id="rId21"/>
    <p:sldId id="288" r:id="rId22"/>
    <p:sldId id="289" r:id="rId23"/>
    <p:sldId id="290" r:id="rId24"/>
    <p:sldId id="291" r:id="rId25"/>
    <p:sldId id="292" r:id="rId26"/>
    <p:sldId id="293" r:id="rId27"/>
    <p:sldId id="294" r:id="rId28"/>
    <p:sldId id="295" r:id="rId29"/>
    <p:sldId id="296" r:id="rId30"/>
    <p:sldId id="297" r:id="rId31"/>
    <p:sldId id="298" r:id="rId32"/>
    <p:sldId id="299" r:id="rId33"/>
    <p:sldId id="300" r:id="rId34"/>
    <p:sldId id="301" r:id="rId35"/>
    <p:sldId id="302" r:id="rId36"/>
    <p:sldId id="303" r:id="rId37"/>
    <p:sldId id="304" r:id="rId38"/>
    <p:sldId id="305" r:id="rId39"/>
    <p:sldId id="306" r:id="rId40"/>
    <p:sldId id="307" r:id="rId41"/>
    <p:sldId id="308" r:id="rId42"/>
    <p:sldId id="309" r:id="rId43"/>
    <p:sldId id="310" r:id="rId44"/>
    <p:sldId id="311" r:id="rId45"/>
    <p:sldId id="312" r:id="rId46"/>
    <p:sldId id="313" r:id="rId47"/>
    <p:sldId id="314" r:id="rId48"/>
    <p:sldId id="315" r:id="rId49"/>
    <p:sldId id="316" r:id="rId50"/>
    <p:sldId id="317" r:id="rId51"/>
    <p:sldId id="318" r:id="rId52"/>
    <p:sldId id="319" r:id="rId53"/>
    <p:sldId id="320" r:id="rId54"/>
    <p:sldId id="321" r:id="rId55"/>
    <p:sldId id="322" r:id="rId56"/>
    <p:sldId id="323" r:id="rId57"/>
    <p:sldId id="267" r:id="rId58"/>
    <p:sldId id="324" r:id="rId59"/>
    <p:sldId id="325" r:id="rId60"/>
    <p:sldId id="326" r:id="rId61"/>
    <p:sldId id="269" r:id="rId62"/>
    <p:sldId id="3056" r:id="rId63"/>
    <p:sldId id="3057" r:id="rId64"/>
    <p:sldId id="3058" r:id="rId65"/>
    <p:sldId id="3059" r:id="rId66"/>
    <p:sldId id="3060" r:id="rId67"/>
    <p:sldId id="3065" r:id="rId68"/>
    <p:sldId id="3073" r:id="rId69"/>
    <p:sldId id="3064" r:id="rId70"/>
    <p:sldId id="3068" r:id="rId71"/>
    <p:sldId id="3069" r:id="rId72"/>
    <p:sldId id="3074" r:id="rId73"/>
    <p:sldId id="3067" r:id="rId74"/>
    <p:sldId id="3080" r:id="rId75"/>
    <p:sldId id="3081" r:id="rId76"/>
    <p:sldId id="3082" r:id="rId77"/>
    <p:sldId id="3066" r:id="rId78"/>
    <p:sldId id="3071" r:id="rId79"/>
    <p:sldId id="3070" r:id="rId80"/>
    <p:sldId id="3072" r:id="rId81"/>
    <p:sldId id="3075" r:id="rId82"/>
    <p:sldId id="3079" r:id="rId83"/>
    <p:sldId id="3078" r:id="rId84"/>
    <p:sldId id="3063" r:id="rId85"/>
    <p:sldId id="3076" r:id="rId86"/>
    <p:sldId id="3077" r:id="rId87"/>
    <p:sldId id="277" r:id="rId8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2" d="100"/>
          <a:sy n="72" d="100"/>
        </p:scale>
        <p:origin x="1027"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presProps" Target="presProp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viewProps" Target="viewProps.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5" Type="http://schemas.openxmlformats.org/officeDocument/2006/relationships/chartUserShapes" Target="../drawings/drawing9.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5" Type="http://schemas.openxmlformats.org/officeDocument/2006/relationships/chartUserShapes" Target="../drawings/drawing10.xml"/><Relationship Id="rId4"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5" Type="http://schemas.openxmlformats.org/officeDocument/2006/relationships/chartUserShapes" Target="../drawings/drawing11.xml"/><Relationship Id="rId4"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5" Type="http://schemas.openxmlformats.org/officeDocument/2006/relationships/chartUserShapes" Target="../drawings/drawing12.xml"/><Relationship Id="rId4"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3.xml"/><Relationship Id="rId1" Type="http://schemas.microsoft.com/office/2011/relationships/chartStyle" Target="style13.xml"/><Relationship Id="rId5" Type="http://schemas.openxmlformats.org/officeDocument/2006/relationships/chartUserShapes" Target="../drawings/drawing13.xml"/><Relationship Id="rId4" Type="http://schemas.openxmlformats.org/officeDocument/2006/relationships/package" Target="../embeddings/Microsoft_Excel_Worksheet1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Лист1!$B$1</c:f>
              <c:strCache>
                <c:ptCount val="1"/>
                <c:pt idx="0">
                  <c:v>Столбец2</c:v>
                </c:pt>
              </c:strCache>
            </c:strRef>
          </c:tx>
          <c:dPt>
            <c:idx val="0"/>
            <c:bubble3D val="0"/>
            <c:spPr>
              <a:solidFill>
                <a:srgbClr val="11ACB2"/>
              </a:solidFill>
              <a:ln w="19050">
                <a:solidFill>
                  <a:schemeClr val="lt1"/>
                </a:solidFill>
              </a:ln>
              <a:effectLst/>
            </c:spPr>
            <c:extLst>
              <c:ext xmlns:c16="http://schemas.microsoft.com/office/drawing/2014/chart" uri="{C3380CC4-5D6E-409C-BE32-E72D297353CC}">
                <c16:uniqueId val="{00000001-9D06-48C0-9F52-851FDA1F4B23}"/>
              </c:ext>
            </c:extLst>
          </c:dPt>
          <c:dPt>
            <c:idx val="1"/>
            <c:bubble3D val="0"/>
            <c:spPr>
              <a:solidFill>
                <a:srgbClr val="1D3252"/>
              </a:solidFill>
              <a:ln w="19050">
                <a:solidFill>
                  <a:schemeClr val="lt1"/>
                </a:solidFill>
              </a:ln>
              <a:effectLst/>
            </c:spPr>
            <c:extLst>
              <c:ext xmlns:c16="http://schemas.microsoft.com/office/drawing/2014/chart" uri="{C3380CC4-5D6E-409C-BE32-E72D297353CC}">
                <c16:uniqueId val="{00000003-9D06-48C0-9F52-851FDA1F4B23}"/>
              </c:ext>
            </c:extLst>
          </c:dPt>
          <c:dLbls>
            <c:dLbl>
              <c:idx val="0"/>
              <c:layout>
                <c:manualLayout>
                  <c:x val="-0.25757575757575757"/>
                  <c:y val="-0.21501740503537056"/>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9D06-48C0-9F52-851FDA1F4B23}"/>
                </c:ext>
              </c:extLst>
            </c:dLbl>
            <c:dLbl>
              <c:idx val="1"/>
              <c:layout>
                <c:manualLayout>
                  <c:x val="0.21022727272727273"/>
                  <c:y val="7.8738768041121565E-2"/>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9D06-48C0-9F52-851FDA1F4B23}"/>
                </c:ext>
              </c:extLst>
            </c:dLbl>
            <c:numFmt formatCode="0.00%" sourceLinked="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dLblPos val="outEnd"/>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 Справились с работой</c:v>
                </c:pt>
                <c:pt idx="1">
                  <c:v>Не справились</c:v>
                </c:pt>
              </c:strCache>
            </c:strRef>
          </c:cat>
          <c:val>
            <c:numRef>
              <c:f>Лист1!$B$2:$B$3</c:f>
              <c:numCache>
                <c:formatCode>General</c:formatCode>
                <c:ptCount val="2"/>
                <c:pt idx="0">
                  <c:v>2896</c:v>
                </c:pt>
                <c:pt idx="1">
                  <c:v>1</c:v>
                </c:pt>
              </c:numCache>
            </c:numRef>
          </c:val>
          <c:extLst>
            <c:ext xmlns:c16="http://schemas.microsoft.com/office/drawing/2014/chart" uri="{C3380CC4-5D6E-409C-BE32-E72D297353CC}">
              <c16:uniqueId val="{00000004-9D06-48C0-9F52-851FDA1F4B23}"/>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legend>
    <c:plotVisOnly val="1"/>
    <c:dispBlanksAs val="zero"/>
    <c:showDLblsOverMax val="0"/>
  </c:chart>
  <c:spPr>
    <a:noFill/>
    <a:ln>
      <a:noFill/>
    </a:ln>
    <a:effectLst/>
  </c:spPr>
  <c:txPr>
    <a:bodyPr/>
    <a:lstStyle/>
    <a:p>
      <a:pPr>
        <a:defRPr sz="2000">
          <a:solidFill>
            <a:schemeClr val="tx1"/>
          </a:solidFill>
        </a:defRPr>
      </a:pPr>
      <a:endParaRPr lang="ru-RU"/>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Лист1!$B$1</c:f>
              <c:strCache>
                <c:ptCount val="1"/>
                <c:pt idx="0">
                  <c:v>Столбец2</c:v>
                </c:pt>
              </c:strCache>
            </c:strRef>
          </c:tx>
          <c:dPt>
            <c:idx val="0"/>
            <c:bubble3D val="0"/>
            <c:spPr>
              <a:solidFill>
                <a:srgbClr val="11ACB2"/>
              </a:solidFill>
              <a:ln w="19050">
                <a:solidFill>
                  <a:schemeClr val="lt1"/>
                </a:solidFill>
              </a:ln>
              <a:effectLst/>
            </c:spPr>
            <c:extLst>
              <c:ext xmlns:c16="http://schemas.microsoft.com/office/drawing/2014/chart" uri="{C3380CC4-5D6E-409C-BE32-E72D297353CC}">
                <c16:uniqueId val="{00000001-9D06-48C0-9F52-851FDA1F4B23}"/>
              </c:ext>
            </c:extLst>
          </c:dPt>
          <c:dPt>
            <c:idx val="1"/>
            <c:bubble3D val="0"/>
            <c:spPr>
              <a:solidFill>
                <a:srgbClr val="1D3252"/>
              </a:solidFill>
              <a:ln w="19050">
                <a:solidFill>
                  <a:schemeClr val="lt1"/>
                </a:solidFill>
              </a:ln>
              <a:effectLst/>
            </c:spPr>
            <c:extLst>
              <c:ext xmlns:c16="http://schemas.microsoft.com/office/drawing/2014/chart" uri="{C3380CC4-5D6E-409C-BE32-E72D297353CC}">
                <c16:uniqueId val="{00000003-9D06-48C0-9F52-851FDA1F4B23}"/>
              </c:ext>
            </c:extLst>
          </c:dPt>
          <c:dLbls>
            <c:dLbl>
              <c:idx val="0"/>
              <c:layout>
                <c:manualLayout>
                  <c:x val="-0.25757575757575757"/>
                  <c:y val="-0.21501740503537056"/>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9D06-48C0-9F52-851FDA1F4B23}"/>
                </c:ext>
              </c:extLst>
            </c:dLbl>
            <c:dLbl>
              <c:idx val="1"/>
              <c:layout>
                <c:manualLayout>
                  <c:x val="0.21022727272727273"/>
                  <c:y val="7.8738768041121565E-2"/>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9D06-48C0-9F52-851FDA1F4B23}"/>
                </c:ext>
              </c:extLst>
            </c:dLbl>
            <c:numFmt formatCode="0.00%" sourceLinked="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dLblPos val="outEnd"/>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 Справились с работой</c:v>
                </c:pt>
                <c:pt idx="1">
                  <c:v>Не справились</c:v>
                </c:pt>
              </c:strCache>
            </c:strRef>
          </c:cat>
          <c:val>
            <c:numRef>
              <c:f>Лист1!$B$2:$B$3</c:f>
              <c:numCache>
                <c:formatCode>General</c:formatCode>
                <c:ptCount val="2"/>
                <c:pt idx="0">
                  <c:v>2886</c:v>
                </c:pt>
                <c:pt idx="1">
                  <c:v>2</c:v>
                </c:pt>
              </c:numCache>
            </c:numRef>
          </c:val>
          <c:extLst>
            <c:ext xmlns:c16="http://schemas.microsoft.com/office/drawing/2014/chart" uri="{C3380CC4-5D6E-409C-BE32-E72D297353CC}">
              <c16:uniqueId val="{00000004-9D06-48C0-9F52-851FDA1F4B23}"/>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legend>
    <c:plotVisOnly val="1"/>
    <c:dispBlanksAs val="zero"/>
    <c:showDLblsOverMax val="0"/>
  </c:chart>
  <c:spPr>
    <a:noFill/>
    <a:ln>
      <a:noFill/>
    </a:ln>
    <a:effectLst/>
  </c:spPr>
  <c:txPr>
    <a:bodyPr/>
    <a:lstStyle/>
    <a:p>
      <a:pPr>
        <a:defRPr sz="2000">
          <a:solidFill>
            <a:schemeClr val="tx1"/>
          </a:solidFill>
        </a:defRPr>
      </a:pPr>
      <a:endParaRPr lang="ru-RU"/>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Лист1!$B$1</c:f>
              <c:strCache>
                <c:ptCount val="1"/>
                <c:pt idx="0">
                  <c:v>Столбец2</c:v>
                </c:pt>
              </c:strCache>
            </c:strRef>
          </c:tx>
          <c:dPt>
            <c:idx val="0"/>
            <c:bubble3D val="0"/>
            <c:spPr>
              <a:solidFill>
                <a:srgbClr val="11ACB2"/>
              </a:solidFill>
              <a:ln w="19050">
                <a:solidFill>
                  <a:schemeClr val="lt1"/>
                </a:solidFill>
              </a:ln>
              <a:effectLst/>
            </c:spPr>
            <c:extLst>
              <c:ext xmlns:c16="http://schemas.microsoft.com/office/drawing/2014/chart" uri="{C3380CC4-5D6E-409C-BE32-E72D297353CC}">
                <c16:uniqueId val="{00000001-9D06-48C0-9F52-851FDA1F4B23}"/>
              </c:ext>
            </c:extLst>
          </c:dPt>
          <c:dPt>
            <c:idx val="1"/>
            <c:bubble3D val="0"/>
            <c:spPr>
              <a:solidFill>
                <a:srgbClr val="1D3252"/>
              </a:solidFill>
              <a:ln w="19050">
                <a:solidFill>
                  <a:schemeClr val="lt1"/>
                </a:solidFill>
              </a:ln>
              <a:effectLst/>
            </c:spPr>
            <c:extLst>
              <c:ext xmlns:c16="http://schemas.microsoft.com/office/drawing/2014/chart" uri="{C3380CC4-5D6E-409C-BE32-E72D297353CC}">
                <c16:uniqueId val="{00000003-9D06-48C0-9F52-851FDA1F4B23}"/>
              </c:ext>
            </c:extLst>
          </c:dPt>
          <c:dLbls>
            <c:dLbl>
              <c:idx val="0"/>
              <c:layout>
                <c:manualLayout>
                  <c:x val="-0.25757575757575757"/>
                  <c:y val="-0.21501740503537056"/>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9D06-48C0-9F52-851FDA1F4B23}"/>
                </c:ext>
              </c:extLst>
            </c:dLbl>
            <c:dLbl>
              <c:idx val="1"/>
              <c:layout>
                <c:manualLayout>
                  <c:x val="0.21022727272727273"/>
                  <c:y val="7.8738768041121565E-2"/>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9D06-48C0-9F52-851FDA1F4B23}"/>
                </c:ext>
              </c:extLst>
            </c:dLbl>
            <c:numFmt formatCode="0.00%" sourceLinked="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dLblPos val="outEnd"/>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 Справились с работой</c:v>
                </c:pt>
                <c:pt idx="1">
                  <c:v>Не справились</c:v>
                </c:pt>
              </c:strCache>
            </c:strRef>
          </c:cat>
          <c:val>
            <c:numRef>
              <c:f>Лист1!$B$2:$B$3</c:f>
              <c:numCache>
                <c:formatCode>General</c:formatCode>
                <c:ptCount val="2"/>
                <c:pt idx="0">
                  <c:v>2892</c:v>
                </c:pt>
                <c:pt idx="1">
                  <c:v>4</c:v>
                </c:pt>
              </c:numCache>
            </c:numRef>
          </c:val>
          <c:extLst>
            <c:ext xmlns:c16="http://schemas.microsoft.com/office/drawing/2014/chart" uri="{C3380CC4-5D6E-409C-BE32-E72D297353CC}">
              <c16:uniqueId val="{00000004-9D06-48C0-9F52-851FDA1F4B23}"/>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legend>
    <c:plotVisOnly val="1"/>
    <c:dispBlanksAs val="zero"/>
    <c:showDLblsOverMax val="0"/>
  </c:chart>
  <c:spPr>
    <a:noFill/>
    <a:ln>
      <a:noFill/>
    </a:ln>
    <a:effectLst/>
  </c:spPr>
  <c:txPr>
    <a:bodyPr/>
    <a:lstStyle/>
    <a:p>
      <a:pPr>
        <a:defRPr sz="2000">
          <a:solidFill>
            <a:schemeClr val="tx1"/>
          </a:solidFill>
        </a:defRPr>
      </a:pPr>
      <a:endParaRPr lang="ru-RU"/>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Лист1!$B$1</c:f>
              <c:strCache>
                <c:ptCount val="1"/>
                <c:pt idx="0">
                  <c:v>Столбец2</c:v>
                </c:pt>
              </c:strCache>
            </c:strRef>
          </c:tx>
          <c:dPt>
            <c:idx val="0"/>
            <c:bubble3D val="0"/>
            <c:spPr>
              <a:solidFill>
                <a:srgbClr val="11ACB2"/>
              </a:solidFill>
              <a:ln w="19050">
                <a:solidFill>
                  <a:schemeClr val="lt1"/>
                </a:solidFill>
              </a:ln>
              <a:effectLst/>
            </c:spPr>
            <c:extLst>
              <c:ext xmlns:c16="http://schemas.microsoft.com/office/drawing/2014/chart" uri="{C3380CC4-5D6E-409C-BE32-E72D297353CC}">
                <c16:uniqueId val="{00000001-9D06-48C0-9F52-851FDA1F4B23}"/>
              </c:ext>
            </c:extLst>
          </c:dPt>
          <c:dPt>
            <c:idx val="1"/>
            <c:bubble3D val="0"/>
            <c:spPr>
              <a:solidFill>
                <a:srgbClr val="1D3252"/>
              </a:solidFill>
              <a:ln w="19050">
                <a:solidFill>
                  <a:schemeClr val="lt1"/>
                </a:solidFill>
              </a:ln>
              <a:effectLst/>
            </c:spPr>
            <c:extLst>
              <c:ext xmlns:c16="http://schemas.microsoft.com/office/drawing/2014/chart" uri="{C3380CC4-5D6E-409C-BE32-E72D297353CC}">
                <c16:uniqueId val="{00000003-9D06-48C0-9F52-851FDA1F4B23}"/>
              </c:ext>
            </c:extLst>
          </c:dPt>
          <c:dLbls>
            <c:dLbl>
              <c:idx val="0"/>
              <c:layout>
                <c:manualLayout>
                  <c:x val="-0.25757575757575757"/>
                  <c:y val="-0.21501740503537056"/>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9D06-48C0-9F52-851FDA1F4B23}"/>
                </c:ext>
              </c:extLst>
            </c:dLbl>
            <c:dLbl>
              <c:idx val="1"/>
              <c:layout>
                <c:manualLayout>
                  <c:x val="0.21022727272727273"/>
                  <c:y val="7.8738768041121565E-2"/>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9D06-48C0-9F52-851FDA1F4B23}"/>
                </c:ext>
              </c:extLst>
            </c:dLbl>
            <c:numFmt formatCode="0.00%" sourceLinked="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dLblPos val="outEnd"/>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 Справились с работой</c:v>
                </c:pt>
                <c:pt idx="1">
                  <c:v>Не справились</c:v>
                </c:pt>
              </c:strCache>
            </c:strRef>
          </c:cat>
          <c:val>
            <c:numRef>
              <c:f>Лист1!$B$2:$B$3</c:f>
              <c:numCache>
                <c:formatCode>General</c:formatCode>
                <c:ptCount val="2"/>
                <c:pt idx="0">
                  <c:v>2890</c:v>
                </c:pt>
                <c:pt idx="1">
                  <c:v>0</c:v>
                </c:pt>
              </c:numCache>
            </c:numRef>
          </c:val>
          <c:extLst>
            <c:ext xmlns:c16="http://schemas.microsoft.com/office/drawing/2014/chart" uri="{C3380CC4-5D6E-409C-BE32-E72D297353CC}">
              <c16:uniqueId val="{00000004-9D06-48C0-9F52-851FDA1F4B23}"/>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legend>
    <c:plotVisOnly val="1"/>
    <c:dispBlanksAs val="zero"/>
    <c:showDLblsOverMax val="0"/>
  </c:chart>
  <c:spPr>
    <a:noFill/>
    <a:ln>
      <a:noFill/>
    </a:ln>
    <a:effectLst/>
  </c:spPr>
  <c:txPr>
    <a:bodyPr/>
    <a:lstStyle/>
    <a:p>
      <a:pPr>
        <a:defRPr sz="2000">
          <a:solidFill>
            <a:schemeClr val="tx1"/>
          </a:solidFill>
        </a:defRPr>
      </a:pPr>
      <a:endParaRPr lang="ru-RU"/>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Лист1!$B$1</c:f>
              <c:strCache>
                <c:ptCount val="1"/>
                <c:pt idx="0">
                  <c:v>Столбец2</c:v>
                </c:pt>
              </c:strCache>
            </c:strRef>
          </c:tx>
          <c:dPt>
            <c:idx val="0"/>
            <c:bubble3D val="0"/>
            <c:spPr>
              <a:solidFill>
                <a:srgbClr val="11ACB2"/>
              </a:solidFill>
              <a:ln w="19050">
                <a:solidFill>
                  <a:schemeClr val="lt1"/>
                </a:solidFill>
              </a:ln>
              <a:effectLst/>
            </c:spPr>
            <c:extLst>
              <c:ext xmlns:c16="http://schemas.microsoft.com/office/drawing/2014/chart" uri="{C3380CC4-5D6E-409C-BE32-E72D297353CC}">
                <c16:uniqueId val="{00000001-9D06-48C0-9F52-851FDA1F4B23}"/>
              </c:ext>
            </c:extLst>
          </c:dPt>
          <c:dPt>
            <c:idx val="1"/>
            <c:bubble3D val="0"/>
            <c:spPr>
              <a:solidFill>
                <a:srgbClr val="1D3252"/>
              </a:solidFill>
              <a:ln w="19050">
                <a:solidFill>
                  <a:schemeClr val="lt1"/>
                </a:solidFill>
              </a:ln>
              <a:effectLst/>
            </c:spPr>
            <c:extLst>
              <c:ext xmlns:c16="http://schemas.microsoft.com/office/drawing/2014/chart" uri="{C3380CC4-5D6E-409C-BE32-E72D297353CC}">
                <c16:uniqueId val="{00000003-9D06-48C0-9F52-851FDA1F4B23}"/>
              </c:ext>
            </c:extLst>
          </c:dPt>
          <c:dLbls>
            <c:dLbl>
              <c:idx val="0"/>
              <c:layout>
                <c:manualLayout>
                  <c:x val="-0.25757575757575757"/>
                  <c:y val="-0.21501740503537056"/>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9D06-48C0-9F52-851FDA1F4B23}"/>
                </c:ext>
              </c:extLst>
            </c:dLbl>
            <c:dLbl>
              <c:idx val="1"/>
              <c:layout>
                <c:manualLayout>
                  <c:x val="0.21022727272727273"/>
                  <c:y val="7.8738768041121565E-2"/>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9D06-48C0-9F52-851FDA1F4B23}"/>
                </c:ext>
              </c:extLst>
            </c:dLbl>
            <c:numFmt formatCode="0.00%" sourceLinked="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dLblPos val="outEnd"/>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 Справились с работой</c:v>
                </c:pt>
                <c:pt idx="1">
                  <c:v>Не справились</c:v>
                </c:pt>
              </c:strCache>
            </c:strRef>
          </c:cat>
          <c:val>
            <c:numRef>
              <c:f>Лист1!$B$2:$B$3</c:f>
              <c:numCache>
                <c:formatCode>General</c:formatCode>
                <c:ptCount val="2"/>
                <c:pt idx="0">
                  <c:v>5343</c:v>
                </c:pt>
                <c:pt idx="1">
                  <c:v>5</c:v>
                </c:pt>
              </c:numCache>
            </c:numRef>
          </c:val>
          <c:extLst>
            <c:ext xmlns:c16="http://schemas.microsoft.com/office/drawing/2014/chart" uri="{C3380CC4-5D6E-409C-BE32-E72D297353CC}">
              <c16:uniqueId val="{00000004-9D06-48C0-9F52-851FDA1F4B23}"/>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legend>
    <c:plotVisOnly val="1"/>
    <c:dispBlanksAs val="zero"/>
    <c:showDLblsOverMax val="0"/>
  </c:chart>
  <c:spPr>
    <a:noFill/>
    <a:ln>
      <a:noFill/>
    </a:ln>
    <a:effectLst/>
  </c:spPr>
  <c:txPr>
    <a:bodyPr/>
    <a:lstStyle/>
    <a:p>
      <a:pPr>
        <a:defRPr sz="2000">
          <a:solidFill>
            <a:schemeClr val="tx1"/>
          </a:solidFill>
        </a:defRPr>
      </a:pPr>
      <a:endParaRPr lang="ru-RU"/>
    </a:p>
  </c:txPr>
  <c:externalData r:id="rId4">
    <c:autoUpdate val="0"/>
  </c:externalData>
  <c:userShapes r:id="rId5"/>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Лист1!$B$1</c:f>
              <c:strCache>
                <c:ptCount val="1"/>
                <c:pt idx="0">
                  <c:v>Столбец2</c:v>
                </c:pt>
              </c:strCache>
            </c:strRef>
          </c:tx>
          <c:dPt>
            <c:idx val="0"/>
            <c:bubble3D val="0"/>
            <c:spPr>
              <a:solidFill>
                <a:srgbClr val="11ACB2"/>
              </a:solidFill>
              <a:ln w="19050">
                <a:solidFill>
                  <a:schemeClr val="lt1"/>
                </a:solidFill>
              </a:ln>
              <a:effectLst/>
            </c:spPr>
            <c:extLst>
              <c:ext xmlns:c16="http://schemas.microsoft.com/office/drawing/2014/chart" uri="{C3380CC4-5D6E-409C-BE32-E72D297353CC}">
                <c16:uniqueId val="{00000001-9D06-48C0-9F52-851FDA1F4B23}"/>
              </c:ext>
            </c:extLst>
          </c:dPt>
          <c:dPt>
            <c:idx val="1"/>
            <c:bubble3D val="0"/>
            <c:spPr>
              <a:solidFill>
                <a:srgbClr val="1D3252"/>
              </a:solidFill>
              <a:ln w="19050">
                <a:solidFill>
                  <a:schemeClr val="lt1"/>
                </a:solidFill>
              </a:ln>
              <a:effectLst/>
            </c:spPr>
            <c:extLst>
              <c:ext xmlns:c16="http://schemas.microsoft.com/office/drawing/2014/chart" uri="{C3380CC4-5D6E-409C-BE32-E72D297353CC}">
                <c16:uniqueId val="{00000003-9D06-48C0-9F52-851FDA1F4B23}"/>
              </c:ext>
            </c:extLst>
          </c:dPt>
          <c:dLbls>
            <c:dLbl>
              <c:idx val="0"/>
              <c:layout>
                <c:manualLayout>
                  <c:x val="-0.25757575757575757"/>
                  <c:y val="-0.21501740503537056"/>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9D06-48C0-9F52-851FDA1F4B23}"/>
                </c:ext>
              </c:extLst>
            </c:dLbl>
            <c:dLbl>
              <c:idx val="1"/>
              <c:layout>
                <c:manualLayout>
                  <c:x val="0.21022727272727273"/>
                  <c:y val="7.8738768041121565E-2"/>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9D06-48C0-9F52-851FDA1F4B23}"/>
                </c:ext>
              </c:extLst>
            </c:dLbl>
            <c:numFmt formatCode="0.00%" sourceLinked="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dLblPos val="outEnd"/>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 Справились с работой</c:v>
                </c:pt>
                <c:pt idx="1">
                  <c:v>Не справились</c:v>
                </c:pt>
              </c:strCache>
            </c:strRef>
          </c:cat>
          <c:val>
            <c:numRef>
              <c:f>Лист1!$B$2:$B$3</c:f>
              <c:numCache>
                <c:formatCode>General</c:formatCode>
                <c:ptCount val="2"/>
                <c:pt idx="0">
                  <c:v>5336</c:v>
                </c:pt>
                <c:pt idx="1">
                  <c:v>4</c:v>
                </c:pt>
              </c:numCache>
            </c:numRef>
          </c:val>
          <c:extLst>
            <c:ext xmlns:c16="http://schemas.microsoft.com/office/drawing/2014/chart" uri="{C3380CC4-5D6E-409C-BE32-E72D297353CC}">
              <c16:uniqueId val="{00000004-9D06-48C0-9F52-851FDA1F4B23}"/>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legend>
    <c:plotVisOnly val="1"/>
    <c:dispBlanksAs val="zero"/>
    <c:showDLblsOverMax val="0"/>
  </c:chart>
  <c:spPr>
    <a:noFill/>
    <a:ln>
      <a:noFill/>
    </a:ln>
    <a:effectLst/>
  </c:spPr>
  <c:txPr>
    <a:bodyPr/>
    <a:lstStyle/>
    <a:p>
      <a:pPr>
        <a:defRPr sz="2000">
          <a:solidFill>
            <a:schemeClr val="tx1"/>
          </a:solidFill>
        </a:defRPr>
      </a:pPr>
      <a:endParaRPr lang="ru-RU"/>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Лист1!$B$1</c:f>
              <c:strCache>
                <c:ptCount val="1"/>
                <c:pt idx="0">
                  <c:v>Столбец2</c:v>
                </c:pt>
              </c:strCache>
            </c:strRef>
          </c:tx>
          <c:dPt>
            <c:idx val="0"/>
            <c:bubble3D val="0"/>
            <c:spPr>
              <a:solidFill>
                <a:srgbClr val="11ACB2"/>
              </a:solidFill>
              <a:ln w="19050">
                <a:solidFill>
                  <a:schemeClr val="lt1"/>
                </a:solidFill>
              </a:ln>
              <a:effectLst/>
            </c:spPr>
            <c:extLst>
              <c:ext xmlns:c16="http://schemas.microsoft.com/office/drawing/2014/chart" uri="{C3380CC4-5D6E-409C-BE32-E72D297353CC}">
                <c16:uniqueId val="{00000001-9D06-48C0-9F52-851FDA1F4B23}"/>
              </c:ext>
            </c:extLst>
          </c:dPt>
          <c:dPt>
            <c:idx val="1"/>
            <c:bubble3D val="0"/>
            <c:spPr>
              <a:solidFill>
                <a:srgbClr val="1D3252"/>
              </a:solidFill>
              <a:ln w="19050">
                <a:solidFill>
                  <a:schemeClr val="lt1"/>
                </a:solidFill>
              </a:ln>
              <a:effectLst/>
            </c:spPr>
            <c:extLst>
              <c:ext xmlns:c16="http://schemas.microsoft.com/office/drawing/2014/chart" uri="{C3380CC4-5D6E-409C-BE32-E72D297353CC}">
                <c16:uniqueId val="{00000003-9D06-48C0-9F52-851FDA1F4B23}"/>
              </c:ext>
            </c:extLst>
          </c:dPt>
          <c:dLbls>
            <c:dLbl>
              <c:idx val="0"/>
              <c:layout>
                <c:manualLayout>
                  <c:x val="-0.25757575757575757"/>
                  <c:y val="-0.21501740503537056"/>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9D06-48C0-9F52-851FDA1F4B23}"/>
                </c:ext>
              </c:extLst>
            </c:dLbl>
            <c:dLbl>
              <c:idx val="1"/>
              <c:layout>
                <c:manualLayout>
                  <c:x val="0.21022727272727273"/>
                  <c:y val="7.8738768041121565E-2"/>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9D06-48C0-9F52-851FDA1F4B23}"/>
                </c:ext>
              </c:extLst>
            </c:dLbl>
            <c:numFmt formatCode="0.00%" sourceLinked="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dLblPos val="outEnd"/>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 Справились с работой</c:v>
                </c:pt>
                <c:pt idx="1">
                  <c:v>Не справились</c:v>
                </c:pt>
              </c:strCache>
            </c:strRef>
          </c:cat>
          <c:val>
            <c:numRef>
              <c:f>Лист1!$B$2:$B$3</c:f>
              <c:numCache>
                <c:formatCode>General</c:formatCode>
                <c:ptCount val="2"/>
                <c:pt idx="0">
                  <c:v>5344</c:v>
                </c:pt>
                <c:pt idx="1">
                  <c:v>7</c:v>
                </c:pt>
              </c:numCache>
            </c:numRef>
          </c:val>
          <c:extLst>
            <c:ext xmlns:c16="http://schemas.microsoft.com/office/drawing/2014/chart" uri="{C3380CC4-5D6E-409C-BE32-E72D297353CC}">
              <c16:uniqueId val="{00000004-9D06-48C0-9F52-851FDA1F4B23}"/>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legend>
    <c:plotVisOnly val="1"/>
    <c:dispBlanksAs val="zero"/>
    <c:showDLblsOverMax val="0"/>
  </c:chart>
  <c:spPr>
    <a:noFill/>
    <a:ln>
      <a:noFill/>
    </a:ln>
    <a:effectLst/>
  </c:spPr>
  <c:txPr>
    <a:bodyPr/>
    <a:lstStyle/>
    <a:p>
      <a:pPr>
        <a:defRPr sz="2000">
          <a:solidFill>
            <a:schemeClr val="tx1"/>
          </a:solidFill>
        </a:defRPr>
      </a:pPr>
      <a:endParaRPr lang="ru-RU"/>
    </a:p>
  </c:txPr>
  <c:externalData r:id="rId4">
    <c:autoUpdate val="0"/>
  </c:externalData>
  <c:userShapes r:id="rId5"/>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Лист1!$B$1</c:f>
              <c:strCache>
                <c:ptCount val="1"/>
                <c:pt idx="0">
                  <c:v>Столбец2</c:v>
                </c:pt>
              </c:strCache>
            </c:strRef>
          </c:tx>
          <c:dPt>
            <c:idx val="0"/>
            <c:bubble3D val="0"/>
            <c:spPr>
              <a:solidFill>
                <a:srgbClr val="11ACB2"/>
              </a:solidFill>
              <a:ln w="19050">
                <a:solidFill>
                  <a:schemeClr val="lt1"/>
                </a:solidFill>
              </a:ln>
              <a:effectLst/>
            </c:spPr>
            <c:extLst>
              <c:ext xmlns:c16="http://schemas.microsoft.com/office/drawing/2014/chart" uri="{C3380CC4-5D6E-409C-BE32-E72D297353CC}">
                <c16:uniqueId val="{00000001-9D06-48C0-9F52-851FDA1F4B23}"/>
              </c:ext>
            </c:extLst>
          </c:dPt>
          <c:dPt>
            <c:idx val="1"/>
            <c:bubble3D val="0"/>
            <c:spPr>
              <a:solidFill>
                <a:srgbClr val="1D3252"/>
              </a:solidFill>
              <a:ln w="19050">
                <a:solidFill>
                  <a:schemeClr val="lt1"/>
                </a:solidFill>
              </a:ln>
              <a:effectLst/>
            </c:spPr>
            <c:extLst>
              <c:ext xmlns:c16="http://schemas.microsoft.com/office/drawing/2014/chart" uri="{C3380CC4-5D6E-409C-BE32-E72D297353CC}">
                <c16:uniqueId val="{00000003-9D06-48C0-9F52-851FDA1F4B23}"/>
              </c:ext>
            </c:extLst>
          </c:dPt>
          <c:dLbls>
            <c:dLbl>
              <c:idx val="0"/>
              <c:layout>
                <c:manualLayout>
                  <c:x val="-0.25757575757575757"/>
                  <c:y val="-0.21501740503537056"/>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9D06-48C0-9F52-851FDA1F4B23}"/>
                </c:ext>
              </c:extLst>
            </c:dLbl>
            <c:dLbl>
              <c:idx val="1"/>
              <c:layout>
                <c:manualLayout>
                  <c:x val="0.21022727272727273"/>
                  <c:y val="7.8738768041121565E-2"/>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9D06-48C0-9F52-851FDA1F4B23}"/>
                </c:ext>
              </c:extLst>
            </c:dLbl>
            <c:numFmt formatCode="0.00%" sourceLinked="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dLblPos val="outEnd"/>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 Справились с работой</c:v>
                </c:pt>
                <c:pt idx="1">
                  <c:v>Не справились</c:v>
                </c:pt>
              </c:strCache>
            </c:strRef>
          </c:cat>
          <c:val>
            <c:numRef>
              <c:f>Лист1!$B$2:$B$3</c:f>
              <c:numCache>
                <c:formatCode>General</c:formatCode>
                <c:ptCount val="2"/>
                <c:pt idx="0">
                  <c:v>5332</c:v>
                </c:pt>
                <c:pt idx="1">
                  <c:v>2</c:v>
                </c:pt>
              </c:numCache>
            </c:numRef>
          </c:val>
          <c:extLst>
            <c:ext xmlns:c16="http://schemas.microsoft.com/office/drawing/2014/chart" uri="{C3380CC4-5D6E-409C-BE32-E72D297353CC}">
              <c16:uniqueId val="{00000004-9D06-48C0-9F52-851FDA1F4B23}"/>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legend>
    <c:plotVisOnly val="1"/>
    <c:dispBlanksAs val="zero"/>
    <c:showDLblsOverMax val="0"/>
  </c:chart>
  <c:spPr>
    <a:noFill/>
    <a:ln>
      <a:noFill/>
    </a:ln>
    <a:effectLst/>
  </c:spPr>
  <c:txPr>
    <a:bodyPr/>
    <a:lstStyle/>
    <a:p>
      <a:pPr>
        <a:defRPr sz="2000">
          <a:solidFill>
            <a:schemeClr val="tx1"/>
          </a:solidFill>
        </a:defRPr>
      </a:pPr>
      <a:endParaRPr lang="ru-RU"/>
    </a:p>
  </c:txPr>
  <c:externalData r:id="rId4">
    <c:autoUpdate val="0"/>
  </c:externalData>
  <c:userShapes r:id="rId5"/>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Лист1!$B$1</c:f>
              <c:strCache>
                <c:ptCount val="1"/>
                <c:pt idx="0">
                  <c:v>Столбец2</c:v>
                </c:pt>
              </c:strCache>
            </c:strRef>
          </c:tx>
          <c:dPt>
            <c:idx val="0"/>
            <c:bubble3D val="0"/>
            <c:spPr>
              <a:solidFill>
                <a:srgbClr val="11ACB2"/>
              </a:solidFill>
              <a:ln w="19050">
                <a:solidFill>
                  <a:schemeClr val="lt1"/>
                </a:solidFill>
              </a:ln>
              <a:effectLst/>
            </c:spPr>
            <c:extLst>
              <c:ext xmlns:c16="http://schemas.microsoft.com/office/drawing/2014/chart" uri="{C3380CC4-5D6E-409C-BE32-E72D297353CC}">
                <c16:uniqueId val="{00000001-9D06-48C0-9F52-851FDA1F4B23}"/>
              </c:ext>
            </c:extLst>
          </c:dPt>
          <c:dPt>
            <c:idx val="1"/>
            <c:bubble3D val="0"/>
            <c:spPr>
              <a:solidFill>
                <a:srgbClr val="1D3252"/>
              </a:solidFill>
              <a:ln w="19050">
                <a:solidFill>
                  <a:schemeClr val="lt1"/>
                </a:solidFill>
              </a:ln>
              <a:effectLst/>
            </c:spPr>
            <c:extLst>
              <c:ext xmlns:c16="http://schemas.microsoft.com/office/drawing/2014/chart" uri="{C3380CC4-5D6E-409C-BE32-E72D297353CC}">
                <c16:uniqueId val="{00000003-9D06-48C0-9F52-851FDA1F4B23}"/>
              </c:ext>
            </c:extLst>
          </c:dPt>
          <c:dLbls>
            <c:dLbl>
              <c:idx val="0"/>
              <c:layout>
                <c:manualLayout>
                  <c:x val="-0.25757575757575757"/>
                  <c:y val="-0.21501740503537056"/>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9D06-48C0-9F52-851FDA1F4B23}"/>
                </c:ext>
              </c:extLst>
            </c:dLbl>
            <c:dLbl>
              <c:idx val="1"/>
              <c:layout>
                <c:manualLayout>
                  <c:x val="0.21022727272727273"/>
                  <c:y val="7.8738768041121565E-2"/>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9D06-48C0-9F52-851FDA1F4B23}"/>
                </c:ext>
              </c:extLst>
            </c:dLbl>
            <c:numFmt formatCode="0.00%" sourceLinked="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dLblPos val="outEnd"/>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 Справились с работой</c:v>
                </c:pt>
                <c:pt idx="1">
                  <c:v>Не справились</c:v>
                </c:pt>
              </c:strCache>
            </c:strRef>
          </c:cat>
          <c:val>
            <c:numRef>
              <c:f>Лист1!$B$2:$B$3</c:f>
              <c:numCache>
                <c:formatCode>General</c:formatCode>
                <c:ptCount val="2"/>
                <c:pt idx="0">
                  <c:v>5203</c:v>
                </c:pt>
                <c:pt idx="1">
                  <c:v>8</c:v>
                </c:pt>
              </c:numCache>
            </c:numRef>
          </c:val>
          <c:extLst>
            <c:ext xmlns:c16="http://schemas.microsoft.com/office/drawing/2014/chart" uri="{C3380CC4-5D6E-409C-BE32-E72D297353CC}">
              <c16:uniqueId val="{00000004-9D06-48C0-9F52-851FDA1F4B23}"/>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legend>
    <c:plotVisOnly val="1"/>
    <c:dispBlanksAs val="zero"/>
    <c:showDLblsOverMax val="0"/>
  </c:chart>
  <c:spPr>
    <a:noFill/>
    <a:ln>
      <a:noFill/>
    </a:ln>
    <a:effectLst/>
  </c:spPr>
  <c:txPr>
    <a:bodyPr/>
    <a:lstStyle/>
    <a:p>
      <a:pPr>
        <a:defRPr sz="2000">
          <a:solidFill>
            <a:schemeClr val="tx1"/>
          </a:solidFill>
        </a:defRPr>
      </a:pPr>
      <a:endParaRPr lang="ru-RU"/>
    </a:p>
  </c:txPr>
  <c:externalData r:id="rId4">
    <c:autoUpdate val="0"/>
  </c:externalData>
  <c:userShapes r:id="rId5"/>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Лист1!$B$1</c:f>
              <c:strCache>
                <c:ptCount val="1"/>
                <c:pt idx="0">
                  <c:v>Столбец2</c:v>
                </c:pt>
              </c:strCache>
            </c:strRef>
          </c:tx>
          <c:dPt>
            <c:idx val="0"/>
            <c:bubble3D val="0"/>
            <c:spPr>
              <a:solidFill>
                <a:srgbClr val="11ACB2"/>
              </a:solidFill>
              <a:ln w="19050">
                <a:solidFill>
                  <a:schemeClr val="lt1"/>
                </a:solidFill>
              </a:ln>
              <a:effectLst/>
            </c:spPr>
            <c:extLst>
              <c:ext xmlns:c16="http://schemas.microsoft.com/office/drawing/2014/chart" uri="{C3380CC4-5D6E-409C-BE32-E72D297353CC}">
                <c16:uniqueId val="{00000001-9D06-48C0-9F52-851FDA1F4B23}"/>
              </c:ext>
            </c:extLst>
          </c:dPt>
          <c:dPt>
            <c:idx val="1"/>
            <c:bubble3D val="0"/>
            <c:spPr>
              <a:solidFill>
                <a:srgbClr val="1D3252"/>
              </a:solidFill>
              <a:ln w="19050">
                <a:solidFill>
                  <a:schemeClr val="lt1"/>
                </a:solidFill>
              </a:ln>
              <a:effectLst/>
            </c:spPr>
            <c:extLst>
              <c:ext xmlns:c16="http://schemas.microsoft.com/office/drawing/2014/chart" uri="{C3380CC4-5D6E-409C-BE32-E72D297353CC}">
                <c16:uniqueId val="{00000003-9D06-48C0-9F52-851FDA1F4B23}"/>
              </c:ext>
            </c:extLst>
          </c:dPt>
          <c:dLbls>
            <c:dLbl>
              <c:idx val="0"/>
              <c:layout>
                <c:manualLayout>
                  <c:x val="-0.25757575757575757"/>
                  <c:y val="-0.21501740503537056"/>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9D06-48C0-9F52-851FDA1F4B23}"/>
                </c:ext>
              </c:extLst>
            </c:dLbl>
            <c:dLbl>
              <c:idx val="1"/>
              <c:layout>
                <c:manualLayout>
                  <c:x val="0.21022727272727273"/>
                  <c:y val="7.8738768041121565E-2"/>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9D06-48C0-9F52-851FDA1F4B23}"/>
                </c:ext>
              </c:extLst>
            </c:dLbl>
            <c:numFmt formatCode="0.00%" sourceLinked="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dLblPos val="outEnd"/>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 Справились с работой</c:v>
                </c:pt>
                <c:pt idx="1">
                  <c:v>Не справились</c:v>
                </c:pt>
              </c:strCache>
            </c:strRef>
          </c:cat>
          <c:val>
            <c:numRef>
              <c:f>Лист1!$B$2:$B$3</c:f>
              <c:numCache>
                <c:formatCode>General</c:formatCode>
                <c:ptCount val="2"/>
                <c:pt idx="0">
                  <c:v>5094</c:v>
                </c:pt>
                <c:pt idx="1">
                  <c:v>1</c:v>
                </c:pt>
              </c:numCache>
            </c:numRef>
          </c:val>
          <c:extLst>
            <c:ext xmlns:c16="http://schemas.microsoft.com/office/drawing/2014/chart" uri="{C3380CC4-5D6E-409C-BE32-E72D297353CC}">
              <c16:uniqueId val="{00000004-9D06-48C0-9F52-851FDA1F4B23}"/>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legend>
    <c:plotVisOnly val="1"/>
    <c:dispBlanksAs val="zero"/>
    <c:showDLblsOverMax val="0"/>
  </c:chart>
  <c:spPr>
    <a:noFill/>
    <a:ln>
      <a:noFill/>
    </a:ln>
    <a:effectLst/>
  </c:spPr>
  <c:txPr>
    <a:bodyPr/>
    <a:lstStyle/>
    <a:p>
      <a:pPr>
        <a:defRPr sz="2000">
          <a:solidFill>
            <a:schemeClr val="tx1"/>
          </a:solidFill>
        </a:defRPr>
      </a:pPr>
      <a:endParaRPr lang="ru-RU"/>
    </a:p>
  </c:txPr>
  <c:externalData r:id="rId4">
    <c:autoUpdate val="0"/>
  </c:externalData>
  <c:userShapes r:id="rId5"/>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Лист1!$B$1</c:f>
              <c:strCache>
                <c:ptCount val="1"/>
                <c:pt idx="0">
                  <c:v>Столбец2</c:v>
                </c:pt>
              </c:strCache>
            </c:strRef>
          </c:tx>
          <c:dPt>
            <c:idx val="0"/>
            <c:bubble3D val="0"/>
            <c:spPr>
              <a:solidFill>
                <a:srgbClr val="11ACB2"/>
              </a:solidFill>
              <a:ln w="19050">
                <a:solidFill>
                  <a:schemeClr val="lt1"/>
                </a:solidFill>
              </a:ln>
              <a:effectLst/>
            </c:spPr>
            <c:extLst>
              <c:ext xmlns:c16="http://schemas.microsoft.com/office/drawing/2014/chart" uri="{C3380CC4-5D6E-409C-BE32-E72D297353CC}">
                <c16:uniqueId val="{00000001-9D06-48C0-9F52-851FDA1F4B23}"/>
              </c:ext>
            </c:extLst>
          </c:dPt>
          <c:dPt>
            <c:idx val="1"/>
            <c:bubble3D val="0"/>
            <c:spPr>
              <a:solidFill>
                <a:srgbClr val="1D3252"/>
              </a:solidFill>
              <a:ln w="19050">
                <a:solidFill>
                  <a:schemeClr val="lt1"/>
                </a:solidFill>
              </a:ln>
              <a:effectLst/>
            </c:spPr>
            <c:extLst>
              <c:ext xmlns:c16="http://schemas.microsoft.com/office/drawing/2014/chart" uri="{C3380CC4-5D6E-409C-BE32-E72D297353CC}">
                <c16:uniqueId val="{00000003-9D06-48C0-9F52-851FDA1F4B23}"/>
              </c:ext>
            </c:extLst>
          </c:dPt>
          <c:dLbls>
            <c:dLbl>
              <c:idx val="0"/>
              <c:layout>
                <c:manualLayout>
                  <c:x val="-0.25757575757575757"/>
                  <c:y val="-0.21501740503537056"/>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9D06-48C0-9F52-851FDA1F4B23}"/>
                </c:ext>
              </c:extLst>
            </c:dLbl>
            <c:dLbl>
              <c:idx val="1"/>
              <c:layout>
                <c:manualLayout>
                  <c:x val="0.21022727272727273"/>
                  <c:y val="7.8738768041121565E-2"/>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9D06-48C0-9F52-851FDA1F4B23}"/>
                </c:ext>
              </c:extLst>
            </c:dLbl>
            <c:numFmt formatCode="0.00%" sourceLinked="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dLblPos val="outEnd"/>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 Справились с работой</c:v>
                </c:pt>
                <c:pt idx="1">
                  <c:v>Не справились</c:v>
                </c:pt>
              </c:strCache>
            </c:strRef>
          </c:cat>
          <c:val>
            <c:numRef>
              <c:f>Лист1!$B$2:$B$3</c:f>
              <c:numCache>
                <c:formatCode>General</c:formatCode>
                <c:ptCount val="2"/>
                <c:pt idx="0">
                  <c:v>5302</c:v>
                </c:pt>
                <c:pt idx="1">
                  <c:v>1</c:v>
                </c:pt>
              </c:numCache>
            </c:numRef>
          </c:val>
          <c:extLst>
            <c:ext xmlns:c16="http://schemas.microsoft.com/office/drawing/2014/chart" uri="{C3380CC4-5D6E-409C-BE32-E72D297353CC}">
              <c16:uniqueId val="{00000004-9D06-48C0-9F52-851FDA1F4B23}"/>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legend>
    <c:plotVisOnly val="1"/>
    <c:dispBlanksAs val="zero"/>
    <c:showDLblsOverMax val="0"/>
  </c:chart>
  <c:spPr>
    <a:noFill/>
    <a:ln>
      <a:noFill/>
    </a:ln>
    <a:effectLst/>
  </c:spPr>
  <c:txPr>
    <a:bodyPr/>
    <a:lstStyle/>
    <a:p>
      <a:pPr>
        <a:defRPr sz="2000">
          <a:solidFill>
            <a:schemeClr val="tx1"/>
          </a:solidFill>
        </a:defRPr>
      </a:pPr>
      <a:endParaRPr lang="ru-RU"/>
    </a:p>
  </c:txPr>
  <c:externalData r:id="rId4">
    <c:autoUpdate val="0"/>
  </c:externalData>
  <c:userShapes r:id="rId5"/>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Лист1!$B$1</c:f>
              <c:strCache>
                <c:ptCount val="1"/>
                <c:pt idx="0">
                  <c:v>Столбец2</c:v>
                </c:pt>
              </c:strCache>
            </c:strRef>
          </c:tx>
          <c:dPt>
            <c:idx val="0"/>
            <c:bubble3D val="0"/>
            <c:spPr>
              <a:solidFill>
                <a:srgbClr val="11ACB2"/>
              </a:solidFill>
              <a:ln w="19050">
                <a:solidFill>
                  <a:schemeClr val="lt1"/>
                </a:solidFill>
              </a:ln>
              <a:effectLst/>
            </c:spPr>
            <c:extLst>
              <c:ext xmlns:c16="http://schemas.microsoft.com/office/drawing/2014/chart" uri="{C3380CC4-5D6E-409C-BE32-E72D297353CC}">
                <c16:uniqueId val="{00000001-9D06-48C0-9F52-851FDA1F4B23}"/>
              </c:ext>
            </c:extLst>
          </c:dPt>
          <c:dPt>
            <c:idx val="1"/>
            <c:bubble3D val="0"/>
            <c:spPr>
              <a:solidFill>
                <a:srgbClr val="1D3252"/>
              </a:solidFill>
              <a:ln w="19050">
                <a:solidFill>
                  <a:schemeClr val="lt1"/>
                </a:solidFill>
              </a:ln>
              <a:effectLst/>
            </c:spPr>
            <c:extLst>
              <c:ext xmlns:c16="http://schemas.microsoft.com/office/drawing/2014/chart" uri="{C3380CC4-5D6E-409C-BE32-E72D297353CC}">
                <c16:uniqueId val="{00000003-9D06-48C0-9F52-851FDA1F4B23}"/>
              </c:ext>
            </c:extLst>
          </c:dPt>
          <c:dLbls>
            <c:dLbl>
              <c:idx val="0"/>
              <c:layout>
                <c:manualLayout>
                  <c:x val="-0.25757575757575757"/>
                  <c:y val="-0.21501740503537056"/>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9D06-48C0-9F52-851FDA1F4B23}"/>
                </c:ext>
              </c:extLst>
            </c:dLbl>
            <c:dLbl>
              <c:idx val="1"/>
              <c:layout>
                <c:manualLayout>
                  <c:x val="0.21022727272727273"/>
                  <c:y val="7.8738768041121565E-2"/>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9D06-48C0-9F52-851FDA1F4B23}"/>
                </c:ext>
              </c:extLst>
            </c:dLbl>
            <c:numFmt formatCode="0.00%" sourceLinked="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dLblPos val="outEnd"/>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 Справились с работой</c:v>
                </c:pt>
                <c:pt idx="1">
                  <c:v>Не справились</c:v>
                </c:pt>
              </c:strCache>
            </c:strRef>
          </c:cat>
          <c:val>
            <c:numRef>
              <c:f>Лист1!$B$2:$B$3</c:f>
              <c:numCache>
                <c:formatCode>General</c:formatCode>
                <c:ptCount val="2"/>
                <c:pt idx="0">
                  <c:v>5101</c:v>
                </c:pt>
                <c:pt idx="1">
                  <c:v>0</c:v>
                </c:pt>
              </c:numCache>
            </c:numRef>
          </c:val>
          <c:extLst>
            <c:ext xmlns:c16="http://schemas.microsoft.com/office/drawing/2014/chart" uri="{C3380CC4-5D6E-409C-BE32-E72D297353CC}">
              <c16:uniqueId val="{00000004-9D06-48C0-9F52-851FDA1F4B23}"/>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legend>
    <c:plotVisOnly val="1"/>
    <c:dispBlanksAs val="zero"/>
    <c:showDLblsOverMax val="0"/>
  </c:chart>
  <c:spPr>
    <a:noFill/>
    <a:ln>
      <a:noFill/>
    </a:ln>
    <a:effectLst/>
  </c:spPr>
  <c:txPr>
    <a:bodyPr/>
    <a:lstStyle/>
    <a:p>
      <a:pPr>
        <a:defRPr sz="2000">
          <a:solidFill>
            <a:schemeClr val="tx1"/>
          </a:solidFill>
        </a:defRPr>
      </a:pPr>
      <a:endParaRPr lang="ru-RU"/>
    </a:p>
  </c:txPr>
  <c:externalData r:id="rId4">
    <c:autoUpdate val="0"/>
  </c:externalData>
  <c:userShapes r:id="rId5"/>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Лист1!$B$1</c:f>
              <c:strCache>
                <c:ptCount val="1"/>
                <c:pt idx="0">
                  <c:v>Столбец2</c:v>
                </c:pt>
              </c:strCache>
            </c:strRef>
          </c:tx>
          <c:dPt>
            <c:idx val="0"/>
            <c:bubble3D val="0"/>
            <c:spPr>
              <a:solidFill>
                <a:srgbClr val="11ACB2"/>
              </a:solidFill>
              <a:ln w="19050">
                <a:solidFill>
                  <a:schemeClr val="lt1"/>
                </a:solidFill>
              </a:ln>
              <a:effectLst/>
            </c:spPr>
            <c:extLst>
              <c:ext xmlns:c16="http://schemas.microsoft.com/office/drawing/2014/chart" uri="{C3380CC4-5D6E-409C-BE32-E72D297353CC}">
                <c16:uniqueId val="{00000001-9D06-48C0-9F52-851FDA1F4B23}"/>
              </c:ext>
            </c:extLst>
          </c:dPt>
          <c:dPt>
            <c:idx val="1"/>
            <c:bubble3D val="0"/>
            <c:spPr>
              <a:solidFill>
                <a:srgbClr val="1D3252"/>
              </a:solidFill>
              <a:ln w="19050">
                <a:solidFill>
                  <a:schemeClr val="lt1"/>
                </a:solidFill>
              </a:ln>
              <a:effectLst/>
            </c:spPr>
            <c:extLst>
              <c:ext xmlns:c16="http://schemas.microsoft.com/office/drawing/2014/chart" uri="{C3380CC4-5D6E-409C-BE32-E72D297353CC}">
                <c16:uniqueId val="{00000003-9D06-48C0-9F52-851FDA1F4B23}"/>
              </c:ext>
            </c:extLst>
          </c:dPt>
          <c:dLbls>
            <c:dLbl>
              <c:idx val="0"/>
              <c:layout>
                <c:manualLayout>
                  <c:x val="-0.25757575757575757"/>
                  <c:y val="-0.21501740503537056"/>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9D06-48C0-9F52-851FDA1F4B23}"/>
                </c:ext>
              </c:extLst>
            </c:dLbl>
            <c:dLbl>
              <c:idx val="1"/>
              <c:layout>
                <c:manualLayout>
                  <c:x val="0.21022727272727273"/>
                  <c:y val="7.8738768041121565E-2"/>
                </c:manualLayout>
              </c:layout>
              <c:dLblPos val="bestFi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9D06-48C0-9F52-851FDA1F4B23}"/>
                </c:ext>
              </c:extLst>
            </c:dLbl>
            <c:numFmt formatCode="0.00%" sourceLinked="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dLblPos val="outEnd"/>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 Справились с работой</c:v>
                </c:pt>
                <c:pt idx="1">
                  <c:v>Не справились</c:v>
                </c:pt>
              </c:strCache>
            </c:strRef>
          </c:cat>
          <c:val>
            <c:numRef>
              <c:f>Лист1!$B$2:$B$3</c:f>
              <c:numCache>
                <c:formatCode>General</c:formatCode>
                <c:ptCount val="2"/>
                <c:pt idx="0">
                  <c:v>4928</c:v>
                </c:pt>
                <c:pt idx="1">
                  <c:v>7</c:v>
                </c:pt>
              </c:numCache>
            </c:numRef>
          </c:val>
          <c:extLst>
            <c:ext xmlns:c16="http://schemas.microsoft.com/office/drawing/2014/chart" uri="{C3380CC4-5D6E-409C-BE32-E72D297353CC}">
              <c16:uniqueId val="{00000004-9D06-48C0-9F52-851FDA1F4B23}"/>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ru-RU"/>
        </a:p>
      </c:txPr>
    </c:legend>
    <c:plotVisOnly val="1"/>
    <c:dispBlanksAs val="zero"/>
    <c:showDLblsOverMax val="0"/>
  </c:chart>
  <c:spPr>
    <a:noFill/>
    <a:ln>
      <a:noFill/>
    </a:ln>
    <a:effectLst/>
  </c:spPr>
  <c:txPr>
    <a:bodyPr/>
    <a:lstStyle/>
    <a:p>
      <a:pPr>
        <a:defRPr sz="2000">
          <a:solidFill>
            <a:schemeClr val="tx1"/>
          </a:solidFill>
        </a:defRPr>
      </a:pPr>
      <a:endParaRPr lang="ru-RU"/>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0.52257</cdr:x>
      <cdr:y>0.49107</cdr:y>
    </cdr:from>
    <cdr:to>
      <cdr:x>0.68924</cdr:x>
      <cdr:y>0.77679</cdr:y>
    </cdr:to>
    <cdr:sp macro="" textlink="">
      <cdr:nvSpPr>
        <cdr:cNvPr id="2" name="TextBox 1"/>
        <cdr:cNvSpPr txBox="1"/>
      </cdr:nvSpPr>
      <cdr:spPr>
        <a:xfrm xmlns:a="http://schemas.openxmlformats.org/drawingml/2006/main">
          <a:off x="2867025" y="157162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0.34886</cdr:x>
      <cdr:y>0.24249</cdr:y>
    </cdr:from>
    <cdr:to>
      <cdr:x>0.58303</cdr:x>
      <cdr:y>0.67504</cdr:y>
    </cdr:to>
    <cdr:sp macro="" textlink="">
      <cdr:nvSpPr>
        <cdr:cNvPr id="5" name="Надпись 4"/>
        <cdr:cNvSpPr txBox="1"/>
      </cdr:nvSpPr>
      <cdr:spPr>
        <a:xfrm xmlns:a="http://schemas.openxmlformats.org/drawingml/2006/main">
          <a:off x="1668780" y="563880"/>
          <a:ext cx="1120140" cy="10058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0.35683</cdr:x>
      <cdr:y>0.24577</cdr:y>
    </cdr:from>
    <cdr:to>
      <cdr:x>0.54799</cdr:x>
      <cdr:y>0.639</cdr:y>
    </cdr:to>
    <cdr:sp macro="" textlink="">
      <cdr:nvSpPr>
        <cdr:cNvPr id="6" name="Надпись 5"/>
        <cdr:cNvSpPr txBox="1"/>
      </cdr:nvSpPr>
      <cdr:spPr>
        <a:xfrm xmlns:a="http://schemas.openxmlformats.org/drawingml/2006/main">
          <a:off x="1706880" y="5715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userShapes>
</file>

<file path=ppt/drawings/drawing2.xml><?xml version="1.0" encoding="utf-8"?>
<c:userShapes xmlns:c="http://schemas.openxmlformats.org/drawingml/2006/chart">
  <cdr:relSizeAnchor xmlns:cdr="http://schemas.openxmlformats.org/drawingml/2006/chartDrawing">
    <cdr:from>
      <cdr:x>0.52257</cdr:x>
      <cdr:y>0.49107</cdr:y>
    </cdr:from>
    <cdr:to>
      <cdr:x>0.68924</cdr:x>
      <cdr:y>0.77679</cdr:y>
    </cdr:to>
    <cdr:sp macro="" textlink="">
      <cdr:nvSpPr>
        <cdr:cNvPr id="2" name="TextBox 1"/>
        <cdr:cNvSpPr txBox="1"/>
      </cdr:nvSpPr>
      <cdr:spPr>
        <a:xfrm xmlns:a="http://schemas.openxmlformats.org/drawingml/2006/main">
          <a:off x="2867025" y="157162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0.34886</cdr:x>
      <cdr:y>0.24249</cdr:y>
    </cdr:from>
    <cdr:to>
      <cdr:x>0.58303</cdr:x>
      <cdr:y>0.67504</cdr:y>
    </cdr:to>
    <cdr:sp macro="" textlink="">
      <cdr:nvSpPr>
        <cdr:cNvPr id="5" name="Надпись 4"/>
        <cdr:cNvSpPr txBox="1"/>
      </cdr:nvSpPr>
      <cdr:spPr>
        <a:xfrm xmlns:a="http://schemas.openxmlformats.org/drawingml/2006/main">
          <a:off x="1668780" y="563880"/>
          <a:ext cx="1120140" cy="10058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0.35683</cdr:x>
      <cdr:y>0.24577</cdr:y>
    </cdr:from>
    <cdr:to>
      <cdr:x>0.54799</cdr:x>
      <cdr:y>0.639</cdr:y>
    </cdr:to>
    <cdr:sp macro="" textlink="">
      <cdr:nvSpPr>
        <cdr:cNvPr id="6" name="Надпись 5"/>
        <cdr:cNvSpPr txBox="1"/>
      </cdr:nvSpPr>
      <cdr:spPr>
        <a:xfrm xmlns:a="http://schemas.openxmlformats.org/drawingml/2006/main">
          <a:off x="1706880" y="5715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userShapes>
</file>

<file path=ppt/drawings/drawing3.xml><?xml version="1.0" encoding="utf-8"?>
<c:userShapes xmlns:c="http://schemas.openxmlformats.org/drawingml/2006/chart">
  <cdr:relSizeAnchor xmlns:cdr="http://schemas.openxmlformats.org/drawingml/2006/chartDrawing">
    <cdr:from>
      <cdr:x>0.52257</cdr:x>
      <cdr:y>0.49107</cdr:y>
    </cdr:from>
    <cdr:to>
      <cdr:x>0.68924</cdr:x>
      <cdr:y>0.77679</cdr:y>
    </cdr:to>
    <cdr:sp macro="" textlink="">
      <cdr:nvSpPr>
        <cdr:cNvPr id="2" name="TextBox 1"/>
        <cdr:cNvSpPr txBox="1"/>
      </cdr:nvSpPr>
      <cdr:spPr>
        <a:xfrm xmlns:a="http://schemas.openxmlformats.org/drawingml/2006/main">
          <a:off x="2867025" y="157162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0.34886</cdr:x>
      <cdr:y>0.24249</cdr:y>
    </cdr:from>
    <cdr:to>
      <cdr:x>0.58303</cdr:x>
      <cdr:y>0.67504</cdr:y>
    </cdr:to>
    <cdr:sp macro="" textlink="">
      <cdr:nvSpPr>
        <cdr:cNvPr id="5" name="Надпись 4"/>
        <cdr:cNvSpPr txBox="1"/>
      </cdr:nvSpPr>
      <cdr:spPr>
        <a:xfrm xmlns:a="http://schemas.openxmlformats.org/drawingml/2006/main">
          <a:off x="1668780" y="563880"/>
          <a:ext cx="1120140" cy="10058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0.35683</cdr:x>
      <cdr:y>0.24577</cdr:y>
    </cdr:from>
    <cdr:to>
      <cdr:x>0.54799</cdr:x>
      <cdr:y>0.639</cdr:y>
    </cdr:to>
    <cdr:sp macro="" textlink="">
      <cdr:nvSpPr>
        <cdr:cNvPr id="6" name="Надпись 5"/>
        <cdr:cNvSpPr txBox="1"/>
      </cdr:nvSpPr>
      <cdr:spPr>
        <a:xfrm xmlns:a="http://schemas.openxmlformats.org/drawingml/2006/main">
          <a:off x="1706880" y="5715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userShapes>
</file>

<file path=ppt/drawings/drawing4.xml><?xml version="1.0" encoding="utf-8"?>
<c:userShapes xmlns:c="http://schemas.openxmlformats.org/drawingml/2006/chart">
  <cdr:relSizeAnchor xmlns:cdr="http://schemas.openxmlformats.org/drawingml/2006/chartDrawing">
    <cdr:from>
      <cdr:x>0.52257</cdr:x>
      <cdr:y>0.49107</cdr:y>
    </cdr:from>
    <cdr:to>
      <cdr:x>0.68924</cdr:x>
      <cdr:y>0.77679</cdr:y>
    </cdr:to>
    <cdr:sp macro="" textlink="">
      <cdr:nvSpPr>
        <cdr:cNvPr id="2" name="TextBox 1"/>
        <cdr:cNvSpPr txBox="1"/>
      </cdr:nvSpPr>
      <cdr:spPr>
        <a:xfrm xmlns:a="http://schemas.openxmlformats.org/drawingml/2006/main">
          <a:off x="2867025" y="157162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0.34886</cdr:x>
      <cdr:y>0.24249</cdr:y>
    </cdr:from>
    <cdr:to>
      <cdr:x>0.58303</cdr:x>
      <cdr:y>0.67504</cdr:y>
    </cdr:to>
    <cdr:sp macro="" textlink="">
      <cdr:nvSpPr>
        <cdr:cNvPr id="5" name="Надпись 4"/>
        <cdr:cNvSpPr txBox="1"/>
      </cdr:nvSpPr>
      <cdr:spPr>
        <a:xfrm xmlns:a="http://schemas.openxmlformats.org/drawingml/2006/main">
          <a:off x="1668780" y="563880"/>
          <a:ext cx="1120140" cy="10058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0.35683</cdr:x>
      <cdr:y>0.24577</cdr:y>
    </cdr:from>
    <cdr:to>
      <cdr:x>0.54799</cdr:x>
      <cdr:y>0.639</cdr:y>
    </cdr:to>
    <cdr:sp macro="" textlink="">
      <cdr:nvSpPr>
        <cdr:cNvPr id="6" name="Надпись 5"/>
        <cdr:cNvSpPr txBox="1"/>
      </cdr:nvSpPr>
      <cdr:spPr>
        <a:xfrm xmlns:a="http://schemas.openxmlformats.org/drawingml/2006/main">
          <a:off x="1706880" y="5715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userShapes>
</file>

<file path=ppt/drawings/drawing5.xml><?xml version="1.0" encoding="utf-8"?>
<c:userShapes xmlns:c="http://schemas.openxmlformats.org/drawingml/2006/chart">
  <cdr:relSizeAnchor xmlns:cdr="http://schemas.openxmlformats.org/drawingml/2006/chartDrawing">
    <cdr:from>
      <cdr:x>0.52257</cdr:x>
      <cdr:y>0.49107</cdr:y>
    </cdr:from>
    <cdr:to>
      <cdr:x>0.68924</cdr:x>
      <cdr:y>0.77679</cdr:y>
    </cdr:to>
    <cdr:sp macro="" textlink="">
      <cdr:nvSpPr>
        <cdr:cNvPr id="2" name="TextBox 1"/>
        <cdr:cNvSpPr txBox="1"/>
      </cdr:nvSpPr>
      <cdr:spPr>
        <a:xfrm xmlns:a="http://schemas.openxmlformats.org/drawingml/2006/main">
          <a:off x="2867025" y="157162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0.34886</cdr:x>
      <cdr:y>0.24249</cdr:y>
    </cdr:from>
    <cdr:to>
      <cdr:x>0.58303</cdr:x>
      <cdr:y>0.67504</cdr:y>
    </cdr:to>
    <cdr:sp macro="" textlink="">
      <cdr:nvSpPr>
        <cdr:cNvPr id="5" name="Надпись 4"/>
        <cdr:cNvSpPr txBox="1"/>
      </cdr:nvSpPr>
      <cdr:spPr>
        <a:xfrm xmlns:a="http://schemas.openxmlformats.org/drawingml/2006/main">
          <a:off x="1668780" y="563880"/>
          <a:ext cx="1120140" cy="10058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0.35683</cdr:x>
      <cdr:y>0.24577</cdr:y>
    </cdr:from>
    <cdr:to>
      <cdr:x>0.54799</cdr:x>
      <cdr:y>0.639</cdr:y>
    </cdr:to>
    <cdr:sp macro="" textlink="">
      <cdr:nvSpPr>
        <cdr:cNvPr id="6" name="Надпись 5"/>
        <cdr:cNvSpPr txBox="1"/>
      </cdr:nvSpPr>
      <cdr:spPr>
        <a:xfrm xmlns:a="http://schemas.openxmlformats.org/drawingml/2006/main">
          <a:off x="1706880" y="5715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userShapes>
</file>

<file path=ppt/drawings/drawing6.xml><?xml version="1.0" encoding="utf-8"?>
<c:userShapes xmlns:c="http://schemas.openxmlformats.org/drawingml/2006/chart">
  <cdr:relSizeAnchor xmlns:cdr="http://schemas.openxmlformats.org/drawingml/2006/chartDrawing">
    <cdr:from>
      <cdr:x>0.52257</cdr:x>
      <cdr:y>0.49107</cdr:y>
    </cdr:from>
    <cdr:to>
      <cdr:x>0.68924</cdr:x>
      <cdr:y>0.77679</cdr:y>
    </cdr:to>
    <cdr:sp macro="" textlink="">
      <cdr:nvSpPr>
        <cdr:cNvPr id="2" name="TextBox 1"/>
        <cdr:cNvSpPr txBox="1"/>
      </cdr:nvSpPr>
      <cdr:spPr>
        <a:xfrm xmlns:a="http://schemas.openxmlformats.org/drawingml/2006/main">
          <a:off x="2867025" y="157162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0.34886</cdr:x>
      <cdr:y>0.24249</cdr:y>
    </cdr:from>
    <cdr:to>
      <cdr:x>0.58303</cdr:x>
      <cdr:y>0.67504</cdr:y>
    </cdr:to>
    <cdr:sp macro="" textlink="">
      <cdr:nvSpPr>
        <cdr:cNvPr id="5" name="Надпись 4"/>
        <cdr:cNvSpPr txBox="1"/>
      </cdr:nvSpPr>
      <cdr:spPr>
        <a:xfrm xmlns:a="http://schemas.openxmlformats.org/drawingml/2006/main">
          <a:off x="1668780" y="563880"/>
          <a:ext cx="1120140" cy="10058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0.35683</cdr:x>
      <cdr:y>0.24577</cdr:y>
    </cdr:from>
    <cdr:to>
      <cdr:x>0.54799</cdr:x>
      <cdr:y>0.639</cdr:y>
    </cdr:to>
    <cdr:sp macro="" textlink="">
      <cdr:nvSpPr>
        <cdr:cNvPr id="6" name="Надпись 5"/>
        <cdr:cNvSpPr txBox="1"/>
      </cdr:nvSpPr>
      <cdr:spPr>
        <a:xfrm xmlns:a="http://schemas.openxmlformats.org/drawingml/2006/main">
          <a:off x="1706880" y="5715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userShapes>
</file>

<file path=ppt/drawings/drawing7.xml><?xml version="1.0" encoding="utf-8"?>
<c:userShapes xmlns:c="http://schemas.openxmlformats.org/drawingml/2006/chart">
  <cdr:relSizeAnchor xmlns:cdr="http://schemas.openxmlformats.org/drawingml/2006/chartDrawing">
    <cdr:from>
      <cdr:x>0.52257</cdr:x>
      <cdr:y>0.49107</cdr:y>
    </cdr:from>
    <cdr:to>
      <cdr:x>0.68924</cdr:x>
      <cdr:y>0.77679</cdr:y>
    </cdr:to>
    <cdr:sp macro="" textlink="">
      <cdr:nvSpPr>
        <cdr:cNvPr id="2" name="TextBox 1"/>
        <cdr:cNvSpPr txBox="1"/>
      </cdr:nvSpPr>
      <cdr:spPr>
        <a:xfrm xmlns:a="http://schemas.openxmlformats.org/drawingml/2006/main">
          <a:off x="2867025" y="157162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0.34886</cdr:x>
      <cdr:y>0.24249</cdr:y>
    </cdr:from>
    <cdr:to>
      <cdr:x>0.58303</cdr:x>
      <cdr:y>0.67504</cdr:y>
    </cdr:to>
    <cdr:sp macro="" textlink="">
      <cdr:nvSpPr>
        <cdr:cNvPr id="5" name="Надпись 4"/>
        <cdr:cNvSpPr txBox="1"/>
      </cdr:nvSpPr>
      <cdr:spPr>
        <a:xfrm xmlns:a="http://schemas.openxmlformats.org/drawingml/2006/main">
          <a:off x="1668780" y="563880"/>
          <a:ext cx="1120140" cy="10058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0.35683</cdr:x>
      <cdr:y>0.24577</cdr:y>
    </cdr:from>
    <cdr:to>
      <cdr:x>0.54799</cdr:x>
      <cdr:y>0.639</cdr:y>
    </cdr:to>
    <cdr:sp macro="" textlink="">
      <cdr:nvSpPr>
        <cdr:cNvPr id="6" name="Надпись 5"/>
        <cdr:cNvSpPr txBox="1"/>
      </cdr:nvSpPr>
      <cdr:spPr>
        <a:xfrm xmlns:a="http://schemas.openxmlformats.org/drawingml/2006/main">
          <a:off x="1706880" y="5715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userShapes>
</file>

<file path=ppt/drawings/drawing8.xml><?xml version="1.0" encoding="utf-8"?>
<c:userShapes xmlns:c="http://schemas.openxmlformats.org/drawingml/2006/chart">
  <cdr:relSizeAnchor xmlns:cdr="http://schemas.openxmlformats.org/drawingml/2006/chartDrawing">
    <cdr:from>
      <cdr:x>0.52257</cdr:x>
      <cdr:y>0.49107</cdr:y>
    </cdr:from>
    <cdr:to>
      <cdr:x>0.68924</cdr:x>
      <cdr:y>0.77679</cdr:y>
    </cdr:to>
    <cdr:sp macro="" textlink="">
      <cdr:nvSpPr>
        <cdr:cNvPr id="2" name="TextBox 1"/>
        <cdr:cNvSpPr txBox="1"/>
      </cdr:nvSpPr>
      <cdr:spPr>
        <a:xfrm xmlns:a="http://schemas.openxmlformats.org/drawingml/2006/main">
          <a:off x="2867025" y="157162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0.34886</cdr:x>
      <cdr:y>0.24249</cdr:y>
    </cdr:from>
    <cdr:to>
      <cdr:x>0.58303</cdr:x>
      <cdr:y>0.67504</cdr:y>
    </cdr:to>
    <cdr:sp macro="" textlink="">
      <cdr:nvSpPr>
        <cdr:cNvPr id="5" name="Надпись 4"/>
        <cdr:cNvSpPr txBox="1"/>
      </cdr:nvSpPr>
      <cdr:spPr>
        <a:xfrm xmlns:a="http://schemas.openxmlformats.org/drawingml/2006/main">
          <a:off x="1668780" y="563880"/>
          <a:ext cx="1120140" cy="10058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0.35683</cdr:x>
      <cdr:y>0.24577</cdr:y>
    </cdr:from>
    <cdr:to>
      <cdr:x>0.54799</cdr:x>
      <cdr:y>0.639</cdr:y>
    </cdr:to>
    <cdr:sp macro="" textlink="">
      <cdr:nvSpPr>
        <cdr:cNvPr id="6" name="Надпись 5"/>
        <cdr:cNvSpPr txBox="1"/>
      </cdr:nvSpPr>
      <cdr:spPr>
        <a:xfrm xmlns:a="http://schemas.openxmlformats.org/drawingml/2006/main">
          <a:off x="1706880" y="5715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userShapes>
</file>

<file path=ppt/drawings/drawing9.xml><?xml version="1.0" encoding="utf-8"?>
<c:userShapes xmlns:c="http://schemas.openxmlformats.org/drawingml/2006/chart">
  <cdr:relSizeAnchor xmlns:cdr="http://schemas.openxmlformats.org/drawingml/2006/chartDrawing">
    <cdr:from>
      <cdr:x>0.52257</cdr:x>
      <cdr:y>0.49107</cdr:y>
    </cdr:from>
    <cdr:to>
      <cdr:x>0.68924</cdr:x>
      <cdr:y>0.77679</cdr:y>
    </cdr:to>
    <cdr:sp macro="" textlink="">
      <cdr:nvSpPr>
        <cdr:cNvPr id="2" name="TextBox 1"/>
        <cdr:cNvSpPr txBox="1"/>
      </cdr:nvSpPr>
      <cdr:spPr>
        <a:xfrm xmlns:a="http://schemas.openxmlformats.org/drawingml/2006/main">
          <a:off x="2867025" y="157162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0.34886</cdr:x>
      <cdr:y>0.24249</cdr:y>
    </cdr:from>
    <cdr:to>
      <cdr:x>0.58303</cdr:x>
      <cdr:y>0.67504</cdr:y>
    </cdr:to>
    <cdr:sp macro="" textlink="">
      <cdr:nvSpPr>
        <cdr:cNvPr id="5" name="Надпись 4"/>
        <cdr:cNvSpPr txBox="1"/>
      </cdr:nvSpPr>
      <cdr:spPr>
        <a:xfrm xmlns:a="http://schemas.openxmlformats.org/drawingml/2006/main">
          <a:off x="1668780" y="563880"/>
          <a:ext cx="1120140" cy="10058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0.35683</cdr:x>
      <cdr:y>0.24577</cdr:y>
    </cdr:from>
    <cdr:to>
      <cdr:x>0.54799</cdr:x>
      <cdr:y>0.639</cdr:y>
    </cdr:to>
    <cdr:sp macro="" textlink="">
      <cdr:nvSpPr>
        <cdr:cNvPr id="6" name="Надпись 5"/>
        <cdr:cNvSpPr txBox="1"/>
      </cdr:nvSpPr>
      <cdr:spPr>
        <a:xfrm xmlns:a="http://schemas.openxmlformats.org/drawingml/2006/main">
          <a:off x="1706880" y="5715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userShapes>
</file>

<file path=ppt/drawings/drawing10.xml><?xml version="1.0" encoding="utf-8"?>
<c:userShapes xmlns:c="http://schemas.openxmlformats.org/drawingml/2006/chart">
  <cdr:relSizeAnchor xmlns:cdr="http://schemas.openxmlformats.org/drawingml/2006/chartDrawing">
    <cdr:from>
      <cdr:x>0.52257</cdr:x>
      <cdr:y>0.49107</cdr:y>
    </cdr:from>
    <cdr:to>
      <cdr:x>0.68924</cdr:x>
      <cdr:y>0.77679</cdr:y>
    </cdr:to>
    <cdr:sp macro="" textlink="">
      <cdr:nvSpPr>
        <cdr:cNvPr id="2" name="TextBox 1"/>
        <cdr:cNvSpPr txBox="1"/>
      </cdr:nvSpPr>
      <cdr:spPr>
        <a:xfrm xmlns:a="http://schemas.openxmlformats.org/drawingml/2006/main">
          <a:off x="2867025" y="157162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0.34886</cdr:x>
      <cdr:y>0.24249</cdr:y>
    </cdr:from>
    <cdr:to>
      <cdr:x>0.58303</cdr:x>
      <cdr:y>0.67504</cdr:y>
    </cdr:to>
    <cdr:sp macro="" textlink="">
      <cdr:nvSpPr>
        <cdr:cNvPr id="5" name="Надпись 4"/>
        <cdr:cNvSpPr txBox="1"/>
      </cdr:nvSpPr>
      <cdr:spPr>
        <a:xfrm xmlns:a="http://schemas.openxmlformats.org/drawingml/2006/main">
          <a:off x="1668780" y="563880"/>
          <a:ext cx="1120140" cy="10058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0.35683</cdr:x>
      <cdr:y>0.24577</cdr:y>
    </cdr:from>
    <cdr:to>
      <cdr:x>0.54799</cdr:x>
      <cdr:y>0.639</cdr:y>
    </cdr:to>
    <cdr:sp macro="" textlink="">
      <cdr:nvSpPr>
        <cdr:cNvPr id="6" name="Надпись 5"/>
        <cdr:cNvSpPr txBox="1"/>
      </cdr:nvSpPr>
      <cdr:spPr>
        <a:xfrm xmlns:a="http://schemas.openxmlformats.org/drawingml/2006/main">
          <a:off x="1706880" y="5715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userShapes>
</file>

<file path=ppt/drawings/drawing11.xml><?xml version="1.0" encoding="utf-8"?>
<c:userShapes xmlns:c="http://schemas.openxmlformats.org/drawingml/2006/chart">
  <cdr:relSizeAnchor xmlns:cdr="http://schemas.openxmlformats.org/drawingml/2006/chartDrawing">
    <cdr:from>
      <cdr:x>0.52257</cdr:x>
      <cdr:y>0.49107</cdr:y>
    </cdr:from>
    <cdr:to>
      <cdr:x>0.68924</cdr:x>
      <cdr:y>0.77679</cdr:y>
    </cdr:to>
    <cdr:sp macro="" textlink="">
      <cdr:nvSpPr>
        <cdr:cNvPr id="2" name="TextBox 1"/>
        <cdr:cNvSpPr txBox="1"/>
      </cdr:nvSpPr>
      <cdr:spPr>
        <a:xfrm xmlns:a="http://schemas.openxmlformats.org/drawingml/2006/main">
          <a:off x="2867025" y="157162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0.34886</cdr:x>
      <cdr:y>0.24249</cdr:y>
    </cdr:from>
    <cdr:to>
      <cdr:x>0.58303</cdr:x>
      <cdr:y>0.67504</cdr:y>
    </cdr:to>
    <cdr:sp macro="" textlink="">
      <cdr:nvSpPr>
        <cdr:cNvPr id="5" name="Надпись 4"/>
        <cdr:cNvSpPr txBox="1"/>
      </cdr:nvSpPr>
      <cdr:spPr>
        <a:xfrm xmlns:a="http://schemas.openxmlformats.org/drawingml/2006/main">
          <a:off x="1668780" y="563880"/>
          <a:ext cx="1120140" cy="10058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0.35683</cdr:x>
      <cdr:y>0.24577</cdr:y>
    </cdr:from>
    <cdr:to>
      <cdr:x>0.54799</cdr:x>
      <cdr:y>0.639</cdr:y>
    </cdr:to>
    <cdr:sp macro="" textlink="">
      <cdr:nvSpPr>
        <cdr:cNvPr id="6" name="Надпись 5"/>
        <cdr:cNvSpPr txBox="1"/>
      </cdr:nvSpPr>
      <cdr:spPr>
        <a:xfrm xmlns:a="http://schemas.openxmlformats.org/drawingml/2006/main">
          <a:off x="1706880" y="5715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userShapes>
</file>

<file path=ppt/drawings/drawing12.xml><?xml version="1.0" encoding="utf-8"?>
<c:userShapes xmlns:c="http://schemas.openxmlformats.org/drawingml/2006/chart">
  <cdr:relSizeAnchor xmlns:cdr="http://schemas.openxmlformats.org/drawingml/2006/chartDrawing">
    <cdr:from>
      <cdr:x>0.52257</cdr:x>
      <cdr:y>0.49107</cdr:y>
    </cdr:from>
    <cdr:to>
      <cdr:x>0.68924</cdr:x>
      <cdr:y>0.77679</cdr:y>
    </cdr:to>
    <cdr:sp macro="" textlink="">
      <cdr:nvSpPr>
        <cdr:cNvPr id="2" name="TextBox 1"/>
        <cdr:cNvSpPr txBox="1"/>
      </cdr:nvSpPr>
      <cdr:spPr>
        <a:xfrm xmlns:a="http://schemas.openxmlformats.org/drawingml/2006/main">
          <a:off x="2867025" y="157162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0.34886</cdr:x>
      <cdr:y>0.24249</cdr:y>
    </cdr:from>
    <cdr:to>
      <cdr:x>0.58303</cdr:x>
      <cdr:y>0.67504</cdr:y>
    </cdr:to>
    <cdr:sp macro="" textlink="">
      <cdr:nvSpPr>
        <cdr:cNvPr id="5" name="Надпись 4"/>
        <cdr:cNvSpPr txBox="1"/>
      </cdr:nvSpPr>
      <cdr:spPr>
        <a:xfrm xmlns:a="http://schemas.openxmlformats.org/drawingml/2006/main">
          <a:off x="1668780" y="563880"/>
          <a:ext cx="1120140" cy="10058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0.35683</cdr:x>
      <cdr:y>0.24577</cdr:y>
    </cdr:from>
    <cdr:to>
      <cdr:x>0.54799</cdr:x>
      <cdr:y>0.639</cdr:y>
    </cdr:to>
    <cdr:sp macro="" textlink="">
      <cdr:nvSpPr>
        <cdr:cNvPr id="6" name="Надпись 5"/>
        <cdr:cNvSpPr txBox="1"/>
      </cdr:nvSpPr>
      <cdr:spPr>
        <a:xfrm xmlns:a="http://schemas.openxmlformats.org/drawingml/2006/main">
          <a:off x="1706880" y="5715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userShapes>
</file>

<file path=ppt/drawings/drawing13.xml><?xml version="1.0" encoding="utf-8"?>
<c:userShapes xmlns:c="http://schemas.openxmlformats.org/drawingml/2006/chart">
  <cdr:relSizeAnchor xmlns:cdr="http://schemas.openxmlformats.org/drawingml/2006/chartDrawing">
    <cdr:from>
      <cdr:x>0.52257</cdr:x>
      <cdr:y>0.49107</cdr:y>
    </cdr:from>
    <cdr:to>
      <cdr:x>0.68924</cdr:x>
      <cdr:y>0.77679</cdr:y>
    </cdr:to>
    <cdr:sp macro="" textlink="">
      <cdr:nvSpPr>
        <cdr:cNvPr id="2" name="TextBox 1"/>
        <cdr:cNvSpPr txBox="1"/>
      </cdr:nvSpPr>
      <cdr:spPr>
        <a:xfrm xmlns:a="http://schemas.openxmlformats.org/drawingml/2006/main">
          <a:off x="2867025" y="157162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0.34886</cdr:x>
      <cdr:y>0.24249</cdr:y>
    </cdr:from>
    <cdr:to>
      <cdr:x>0.58303</cdr:x>
      <cdr:y>0.67504</cdr:y>
    </cdr:to>
    <cdr:sp macro="" textlink="">
      <cdr:nvSpPr>
        <cdr:cNvPr id="5" name="Надпись 4"/>
        <cdr:cNvSpPr txBox="1"/>
      </cdr:nvSpPr>
      <cdr:spPr>
        <a:xfrm xmlns:a="http://schemas.openxmlformats.org/drawingml/2006/main">
          <a:off x="1668780" y="563880"/>
          <a:ext cx="1120140" cy="10058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0.35683</cdr:x>
      <cdr:y>0.24577</cdr:y>
    </cdr:from>
    <cdr:to>
      <cdr:x>0.54799</cdr:x>
      <cdr:y>0.639</cdr:y>
    </cdr:to>
    <cdr:sp macro="" textlink="">
      <cdr:nvSpPr>
        <cdr:cNvPr id="6" name="Надпись 5"/>
        <cdr:cNvSpPr txBox="1"/>
      </cdr:nvSpPr>
      <cdr:spPr>
        <a:xfrm xmlns:a="http://schemas.openxmlformats.org/drawingml/2006/main">
          <a:off x="1706880" y="5715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60464C-2644-5729-F086-945ACFC86332}"/>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89AC1753-B16A-3A42-FE5F-9B9B2F9E65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2B925F9E-889C-2EFC-9456-ED02A506B247}"/>
              </a:ext>
            </a:extLst>
          </p:cNvPr>
          <p:cNvSpPr>
            <a:spLocks noGrp="1"/>
          </p:cNvSpPr>
          <p:nvPr>
            <p:ph type="dt" sz="half" idx="10"/>
          </p:nvPr>
        </p:nvSpPr>
        <p:spPr/>
        <p:txBody>
          <a:bodyPr/>
          <a:lstStyle/>
          <a:p>
            <a:fld id="{74D8EB75-A2CA-4516-B89F-F04F3D1B1A84}" type="datetimeFigureOut">
              <a:rPr lang="ru-RU" smtClean="0"/>
              <a:t>18.08.2026</a:t>
            </a:fld>
            <a:endParaRPr lang="ru-RU"/>
          </a:p>
        </p:txBody>
      </p:sp>
      <p:sp>
        <p:nvSpPr>
          <p:cNvPr id="5" name="Нижний колонтитул 4">
            <a:extLst>
              <a:ext uri="{FF2B5EF4-FFF2-40B4-BE49-F238E27FC236}">
                <a16:creationId xmlns:a16="http://schemas.microsoft.com/office/drawing/2014/main" id="{996614FC-3A38-EEBF-99F3-739B24783AE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0184B8C-F135-49BA-3C4B-0D249C5F4AA9}"/>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3021458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B4CA97-5123-30FB-7926-02158BA74B0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9B6488DA-7237-0939-FA70-9D0110A078E7}"/>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3EA8CAE-543A-7838-47DB-30ED76829963}"/>
              </a:ext>
            </a:extLst>
          </p:cNvPr>
          <p:cNvSpPr>
            <a:spLocks noGrp="1"/>
          </p:cNvSpPr>
          <p:nvPr>
            <p:ph type="dt" sz="half" idx="10"/>
          </p:nvPr>
        </p:nvSpPr>
        <p:spPr/>
        <p:txBody>
          <a:bodyPr/>
          <a:lstStyle/>
          <a:p>
            <a:fld id="{74D8EB75-A2CA-4516-B89F-F04F3D1B1A84}" type="datetimeFigureOut">
              <a:rPr lang="ru-RU" smtClean="0"/>
              <a:t>18.08.2026</a:t>
            </a:fld>
            <a:endParaRPr lang="ru-RU"/>
          </a:p>
        </p:txBody>
      </p:sp>
      <p:sp>
        <p:nvSpPr>
          <p:cNvPr id="5" name="Нижний колонтитул 4">
            <a:extLst>
              <a:ext uri="{FF2B5EF4-FFF2-40B4-BE49-F238E27FC236}">
                <a16:creationId xmlns:a16="http://schemas.microsoft.com/office/drawing/2014/main" id="{A11F6974-3EA2-C62F-5C9D-F15DCC417DA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789F8BC-035B-1277-1C70-C2F909FFE8A2}"/>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3291824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1CE39BB-E525-3C0B-D91C-B2F2C95F2A6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F2B2F62D-D392-4248-6C02-C3C19B35847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08F748C-287E-4FE1-9432-75D17D56877C}"/>
              </a:ext>
            </a:extLst>
          </p:cNvPr>
          <p:cNvSpPr>
            <a:spLocks noGrp="1"/>
          </p:cNvSpPr>
          <p:nvPr>
            <p:ph type="dt" sz="half" idx="10"/>
          </p:nvPr>
        </p:nvSpPr>
        <p:spPr/>
        <p:txBody>
          <a:bodyPr/>
          <a:lstStyle/>
          <a:p>
            <a:fld id="{74D8EB75-A2CA-4516-B89F-F04F3D1B1A84}" type="datetimeFigureOut">
              <a:rPr lang="ru-RU" smtClean="0"/>
              <a:t>18.08.2026</a:t>
            </a:fld>
            <a:endParaRPr lang="ru-RU"/>
          </a:p>
        </p:txBody>
      </p:sp>
      <p:sp>
        <p:nvSpPr>
          <p:cNvPr id="5" name="Нижний колонтитул 4">
            <a:extLst>
              <a:ext uri="{FF2B5EF4-FFF2-40B4-BE49-F238E27FC236}">
                <a16:creationId xmlns:a16="http://schemas.microsoft.com/office/drawing/2014/main" id="{DD642557-0F46-86DE-94A2-0638A689084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340900C-3FC0-4AA6-768F-D4F51A933FA6}"/>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1880518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E9F09A-FBE6-E0E7-77D4-ECD6A55BF27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A706ED73-2872-F732-AF91-B955ACFDC5C2}"/>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963013F3-35D6-548C-F9B7-FF675BAF744F}"/>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0FDCC4E9-3345-0B52-EC3C-33BB2F73239D}"/>
              </a:ext>
            </a:extLst>
          </p:cNvPr>
          <p:cNvSpPr>
            <a:spLocks noGrp="1"/>
          </p:cNvSpPr>
          <p:nvPr>
            <p:ph type="dt" sz="half" idx="10"/>
          </p:nvPr>
        </p:nvSpPr>
        <p:spPr/>
        <p:txBody>
          <a:bodyPr/>
          <a:lstStyle/>
          <a:p>
            <a:fld id="{74D8EB75-A2CA-4516-B89F-F04F3D1B1A84}" type="datetimeFigureOut">
              <a:rPr lang="ru-RU" smtClean="0"/>
              <a:t>18.08.2026</a:t>
            </a:fld>
            <a:endParaRPr lang="ru-RU"/>
          </a:p>
        </p:txBody>
      </p:sp>
      <p:sp>
        <p:nvSpPr>
          <p:cNvPr id="6" name="Нижний колонтитул 5">
            <a:extLst>
              <a:ext uri="{FF2B5EF4-FFF2-40B4-BE49-F238E27FC236}">
                <a16:creationId xmlns:a16="http://schemas.microsoft.com/office/drawing/2014/main" id="{2150CE74-6169-677A-483D-00CFBF61EFD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291D93BE-2E56-8F4E-9CAD-14FD47B5E7BC}"/>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1645337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22EAD9-C199-EF66-879F-B955E5DE34BD}"/>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A772E34C-E40B-8CDB-8530-A89337793F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3B08EF6B-E9E0-CFD7-6CBF-268A8482216D}"/>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959ADB9E-0995-A7FF-354B-342B4C0DBF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85250F2A-0E3F-5100-3207-8C4E1331AF30}"/>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519EDFBE-0FAE-BB7D-3850-06B5600D3A79}"/>
              </a:ext>
            </a:extLst>
          </p:cNvPr>
          <p:cNvSpPr>
            <a:spLocks noGrp="1"/>
          </p:cNvSpPr>
          <p:nvPr>
            <p:ph type="dt" sz="half" idx="10"/>
          </p:nvPr>
        </p:nvSpPr>
        <p:spPr/>
        <p:txBody>
          <a:bodyPr/>
          <a:lstStyle/>
          <a:p>
            <a:fld id="{74D8EB75-A2CA-4516-B89F-F04F3D1B1A84}" type="datetimeFigureOut">
              <a:rPr lang="ru-RU" smtClean="0"/>
              <a:t>18.08.2026</a:t>
            </a:fld>
            <a:endParaRPr lang="ru-RU"/>
          </a:p>
        </p:txBody>
      </p:sp>
      <p:sp>
        <p:nvSpPr>
          <p:cNvPr id="8" name="Нижний колонтитул 7">
            <a:extLst>
              <a:ext uri="{FF2B5EF4-FFF2-40B4-BE49-F238E27FC236}">
                <a16:creationId xmlns:a16="http://schemas.microsoft.com/office/drawing/2014/main" id="{C0DAC951-A48D-00D4-5622-EAA8AB4D66FF}"/>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41D9FDB5-57FE-E57D-EB55-A35EABF57D5C}"/>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1186918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7D1A7A-2440-9AD3-608A-B76C194E26E4}"/>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CFB175D3-582C-5197-5041-7F15CC4CDF2D}"/>
              </a:ext>
            </a:extLst>
          </p:cNvPr>
          <p:cNvSpPr>
            <a:spLocks noGrp="1"/>
          </p:cNvSpPr>
          <p:nvPr>
            <p:ph type="dt" sz="half" idx="10"/>
          </p:nvPr>
        </p:nvSpPr>
        <p:spPr/>
        <p:txBody>
          <a:bodyPr/>
          <a:lstStyle/>
          <a:p>
            <a:fld id="{74D8EB75-A2CA-4516-B89F-F04F3D1B1A84}" type="datetimeFigureOut">
              <a:rPr lang="ru-RU" smtClean="0"/>
              <a:t>18.08.2026</a:t>
            </a:fld>
            <a:endParaRPr lang="ru-RU"/>
          </a:p>
        </p:txBody>
      </p:sp>
      <p:sp>
        <p:nvSpPr>
          <p:cNvPr id="4" name="Нижний колонтитул 3">
            <a:extLst>
              <a:ext uri="{FF2B5EF4-FFF2-40B4-BE49-F238E27FC236}">
                <a16:creationId xmlns:a16="http://schemas.microsoft.com/office/drawing/2014/main" id="{76303BE5-3A62-EEF2-38ED-858A442EA720}"/>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C7E526D2-9842-0D78-5B7A-4C85D886ED06}"/>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2438570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B61F028-CAE3-A185-5BC1-BEF0269E01BC}"/>
              </a:ext>
            </a:extLst>
          </p:cNvPr>
          <p:cNvSpPr>
            <a:spLocks noGrp="1"/>
          </p:cNvSpPr>
          <p:nvPr>
            <p:ph type="dt" sz="half" idx="10"/>
          </p:nvPr>
        </p:nvSpPr>
        <p:spPr/>
        <p:txBody>
          <a:bodyPr/>
          <a:lstStyle/>
          <a:p>
            <a:fld id="{74D8EB75-A2CA-4516-B89F-F04F3D1B1A84}" type="datetimeFigureOut">
              <a:rPr lang="ru-RU" smtClean="0"/>
              <a:t>18.08.2026</a:t>
            </a:fld>
            <a:endParaRPr lang="ru-RU"/>
          </a:p>
        </p:txBody>
      </p:sp>
      <p:sp>
        <p:nvSpPr>
          <p:cNvPr id="3" name="Нижний колонтитул 2">
            <a:extLst>
              <a:ext uri="{FF2B5EF4-FFF2-40B4-BE49-F238E27FC236}">
                <a16:creationId xmlns:a16="http://schemas.microsoft.com/office/drawing/2014/main" id="{C2786D55-7D0A-0B0F-97BA-28EEFE3F0424}"/>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698ADE04-F50C-B75C-3EF1-F4FEA3B6E19A}"/>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3378248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8EED0E-0F61-DEF2-412D-7D1D3FB3324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006CE58F-1A7F-2699-215F-A2B2C0DDBF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3B8AA56D-D041-1BF4-8282-D43225004F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1654C1F-019A-9205-201D-B8F0BC2AB638}"/>
              </a:ext>
            </a:extLst>
          </p:cNvPr>
          <p:cNvSpPr>
            <a:spLocks noGrp="1"/>
          </p:cNvSpPr>
          <p:nvPr>
            <p:ph type="dt" sz="half" idx="10"/>
          </p:nvPr>
        </p:nvSpPr>
        <p:spPr/>
        <p:txBody>
          <a:bodyPr/>
          <a:lstStyle/>
          <a:p>
            <a:fld id="{74D8EB75-A2CA-4516-B89F-F04F3D1B1A84}" type="datetimeFigureOut">
              <a:rPr lang="ru-RU" smtClean="0"/>
              <a:t>18.08.2026</a:t>
            </a:fld>
            <a:endParaRPr lang="ru-RU"/>
          </a:p>
        </p:txBody>
      </p:sp>
      <p:sp>
        <p:nvSpPr>
          <p:cNvPr id="6" name="Нижний колонтитул 5">
            <a:extLst>
              <a:ext uri="{FF2B5EF4-FFF2-40B4-BE49-F238E27FC236}">
                <a16:creationId xmlns:a16="http://schemas.microsoft.com/office/drawing/2014/main" id="{04FB2CE1-B052-4A49-A8E2-A84588D04FD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23FADCEE-6640-C8F0-484E-7D165D3BE571}"/>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173412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E5F7AF9-D649-121C-69CC-32F9E2FCB64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97E3F32B-31A9-1278-FADE-DE035E943B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DBB7FC81-88AE-A7B3-D34C-C6F65A92F2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D358AE9-8785-10C2-6304-A2163CC383FD}"/>
              </a:ext>
            </a:extLst>
          </p:cNvPr>
          <p:cNvSpPr>
            <a:spLocks noGrp="1"/>
          </p:cNvSpPr>
          <p:nvPr>
            <p:ph type="dt" sz="half" idx="10"/>
          </p:nvPr>
        </p:nvSpPr>
        <p:spPr/>
        <p:txBody>
          <a:bodyPr/>
          <a:lstStyle/>
          <a:p>
            <a:fld id="{74D8EB75-A2CA-4516-B89F-F04F3D1B1A84}" type="datetimeFigureOut">
              <a:rPr lang="ru-RU" smtClean="0"/>
              <a:t>18.08.2026</a:t>
            </a:fld>
            <a:endParaRPr lang="ru-RU"/>
          </a:p>
        </p:txBody>
      </p:sp>
      <p:sp>
        <p:nvSpPr>
          <p:cNvPr id="6" name="Нижний колонтитул 5">
            <a:extLst>
              <a:ext uri="{FF2B5EF4-FFF2-40B4-BE49-F238E27FC236}">
                <a16:creationId xmlns:a16="http://schemas.microsoft.com/office/drawing/2014/main" id="{23BB2BA7-AFDC-0ECF-D898-3DE90CDEEB9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BF8BD56-EBA4-B65D-A2D8-BD707FDFA570}"/>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2748513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FA953D-5D87-C0F1-7A0C-2DC6D71A2000}"/>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C6A0D575-C7C8-25C3-DA26-5D3DE0BFDF95}"/>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CE9032C-E75E-E33D-87AF-1D732F92B34D}"/>
              </a:ext>
            </a:extLst>
          </p:cNvPr>
          <p:cNvSpPr>
            <a:spLocks noGrp="1"/>
          </p:cNvSpPr>
          <p:nvPr>
            <p:ph type="dt" sz="half" idx="10"/>
          </p:nvPr>
        </p:nvSpPr>
        <p:spPr/>
        <p:txBody>
          <a:bodyPr/>
          <a:lstStyle/>
          <a:p>
            <a:fld id="{74D8EB75-A2CA-4516-B89F-F04F3D1B1A84}" type="datetimeFigureOut">
              <a:rPr lang="ru-RU" smtClean="0"/>
              <a:t>18.08.2026</a:t>
            </a:fld>
            <a:endParaRPr lang="ru-RU"/>
          </a:p>
        </p:txBody>
      </p:sp>
      <p:sp>
        <p:nvSpPr>
          <p:cNvPr id="5" name="Нижний колонтитул 4">
            <a:extLst>
              <a:ext uri="{FF2B5EF4-FFF2-40B4-BE49-F238E27FC236}">
                <a16:creationId xmlns:a16="http://schemas.microsoft.com/office/drawing/2014/main" id="{9A8286B8-5388-45C3-3AB8-44342CC8F26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86DA0C6-53E9-2B1A-8FF5-945D4D158BAB}"/>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1214413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06B1F7CA-3EE5-7D4A-F302-CFEDC33A93D3}"/>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E9624B8C-2A8C-248B-4CC6-EF8D97179E54}"/>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11B99F9-4643-DA46-3D51-188832D3EABE}"/>
              </a:ext>
            </a:extLst>
          </p:cNvPr>
          <p:cNvSpPr>
            <a:spLocks noGrp="1"/>
          </p:cNvSpPr>
          <p:nvPr>
            <p:ph type="dt" sz="half" idx="10"/>
          </p:nvPr>
        </p:nvSpPr>
        <p:spPr/>
        <p:txBody>
          <a:bodyPr/>
          <a:lstStyle/>
          <a:p>
            <a:fld id="{74D8EB75-A2CA-4516-B89F-F04F3D1B1A84}" type="datetimeFigureOut">
              <a:rPr lang="ru-RU" smtClean="0"/>
              <a:t>18.08.2026</a:t>
            </a:fld>
            <a:endParaRPr lang="ru-RU"/>
          </a:p>
        </p:txBody>
      </p:sp>
      <p:sp>
        <p:nvSpPr>
          <p:cNvPr id="5" name="Нижний колонтитул 4">
            <a:extLst>
              <a:ext uri="{FF2B5EF4-FFF2-40B4-BE49-F238E27FC236}">
                <a16:creationId xmlns:a16="http://schemas.microsoft.com/office/drawing/2014/main" id="{BFC08F89-2629-9783-28A9-D1C4B575546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6FC4780-A833-AD47-55E9-E41B130B4683}"/>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359119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matchingName="Main point" userDrawn="1">
  <p:cSld name="Main point">
    <p:spTree>
      <p:nvGrpSpPr>
        <p:cNvPr id="1" name=""/>
        <p:cNvGrpSpPr/>
        <p:nvPr/>
      </p:nvGrpSpPr>
      <p:grpSpPr bwMode="auto">
        <a:xfrm>
          <a:off x="0" y="0"/>
          <a:ext cx="0" cy="0"/>
          <a:chOff x="0" y="0"/>
          <a:chExt cx="0" cy="0"/>
        </a:xfrm>
      </p:grpSpPr>
      <p:sp>
        <p:nvSpPr>
          <p:cNvPr id="34" name="Google Shape;34;p8"/>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smtClean="0"/>
              <a:pPr>
                <a:defRPr/>
              </a:pPr>
              <a:t>‹#›</a:t>
            </a:fld>
            <a:endParaRPr lang="ru"/>
          </a:p>
        </p:txBody>
      </p:sp>
      <p:sp>
        <p:nvSpPr>
          <p:cNvPr id="5" name="Прямоугольник 4"/>
          <p:cNvSpPr/>
          <p:nvPr userDrawn="1"/>
        </p:nvSpPr>
        <p:spPr bwMode="auto">
          <a:xfrm>
            <a:off x="0" y="0"/>
            <a:ext cx="12192000" cy="685800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pic>
        <p:nvPicPr>
          <p:cNvPr id="11" name="Рисунок 10">
            <a:extLst>
              <a:ext uri="{FF2B5EF4-FFF2-40B4-BE49-F238E27FC236}">
                <a16:creationId xmlns:a16="http://schemas.microsoft.com/office/drawing/2014/main" id="{4B897A92-690F-7B02-961E-6C43576001CE}"/>
              </a:ext>
            </a:extLst>
          </p:cNvPr>
          <p:cNvPicPr>
            <a:picLocks noChangeAspect="1"/>
          </p:cNvPicPr>
          <p:nvPr userDrawn="1"/>
        </p:nvPicPr>
        <p:blipFill>
          <a:blip r:embed="rId2"/>
          <a:stretch>
            <a:fillRect/>
          </a:stretch>
        </p:blipFill>
        <p:spPr>
          <a:xfrm>
            <a:off x="6233037" y="595115"/>
            <a:ext cx="5592225" cy="5667768"/>
          </a:xfrm>
          <a:prstGeom prst="rect">
            <a:avLst/>
          </a:prstGeom>
        </p:spPr>
      </p:pic>
    </p:spTree>
    <p:extLst>
      <p:ext uri="{BB962C8B-B14F-4D97-AF65-F5344CB8AC3E}">
        <p14:creationId xmlns:p14="http://schemas.microsoft.com/office/powerpoint/2010/main" val="4024666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matchingName="Main point" userDrawn="1">
  <p:cSld name="Main point">
    <p:spTree>
      <p:nvGrpSpPr>
        <p:cNvPr id="1" name=""/>
        <p:cNvGrpSpPr/>
        <p:nvPr/>
      </p:nvGrpSpPr>
      <p:grpSpPr bwMode="auto">
        <a:xfrm>
          <a:off x="0" y="0"/>
          <a:ext cx="0" cy="0"/>
          <a:chOff x="0" y="0"/>
          <a:chExt cx="0" cy="0"/>
        </a:xfrm>
      </p:grpSpPr>
      <p:sp>
        <p:nvSpPr>
          <p:cNvPr id="34" name="Google Shape;34;p8"/>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smtClean="0"/>
              <a:pPr>
                <a:defRPr/>
              </a:pPr>
              <a:t>‹#›</a:t>
            </a:fld>
            <a:endParaRPr lang="ru"/>
          </a:p>
        </p:txBody>
      </p:sp>
      <p:sp>
        <p:nvSpPr>
          <p:cNvPr id="5" name="Прямоугольник 4"/>
          <p:cNvSpPr/>
          <p:nvPr userDrawn="1"/>
        </p:nvSpPr>
        <p:spPr bwMode="auto">
          <a:xfrm>
            <a:off x="0" y="0"/>
            <a:ext cx="7416800" cy="685800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pic>
        <p:nvPicPr>
          <p:cNvPr id="12" name="Рисунок 11" descr="Изображение выглядит как Графика, снимок экрана, графический дизайн, Красочность&#10;&#10;Контент, сгенерированный ИИ, может содержать ошибки.">
            <a:extLst>
              <a:ext uri="{FF2B5EF4-FFF2-40B4-BE49-F238E27FC236}">
                <a16:creationId xmlns:a16="http://schemas.microsoft.com/office/drawing/2014/main" id="{CC8090CA-C459-1934-C194-5646C76F35B9}"/>
              </a:ext>
            </a:extLst>
          </p:cNvPr>
          <p:cNvPicPr>
            <a:picLocks noChangeAspect="1"/>
          </p:cNvPicPr>
          <p:nvPr userDrawn="1"/>
        </p:nvPicPr>
        <p:blipFill>
          <a:blip r:embed="rId2"/>
          <a:stretch>
            <a:fillRect/>
          </a:stretch>
        </p:blipFill>
        <p:spPr bwMode="auto">
          <a:xfrm>
            <a:off x="1" y="4023360"/>
            <a:ext cx="2839915" cy="2834640"/>
          </a:xfrm>
          <a:prstGeom prst="rect">
            <a:avLst/>
          </a:prstGeom>
        </p:spPr>
      </p:pic>
      <p:sp>
        <p:nvSpPr>
          <p:cNvPr id="4" name="Рисунок 3">
            <a:extLst>
              <a:ext uri="{FF2B5EF4-FFF2-40B4-BE49-F238E27FC236}">
                <a16:creationId xmlns:a16="http://schemas.microsoft.com/office/drawing/2014/main" id="{96CED2D4-027C-4EF6-EA65-C98D49A2062F}"/>
              </a:ext>
            </a:extLst>
          </p:cNvPr>
          <p:cNvSpPr>
            <a:spLocks noGrp="1"/>
          </p:cNvSpPr>
          <p:nvPr>
            <p:ph type="pic" sz="quarter" idx="13" hasCustomPrompt="1"/>
          </p:nvPr>
        </p:nvSpPr>
        <p:spPr>
          <a:xfrm>
            <a:off x="7416801" y="-1"/>
            <a:ext cx="4775199" cy="6857999"/>
          </a:xfrm>
        </p:spPr>
        <p:txBody>
          <a:bodyPr anchor="ctr"/>
          <a:lstStyle>
            <a:lvl1pPr marL="152396" indent="0" algn="ctr">
              <a:buNone/>
              <a:defRPr/>
            </a:lvl1pPr>
          </a:lstStyle>
          <a:p>
            <a:r>
              <a:rPr lang="ru-RU" dirty="0"/>
              <a:t>Вставьте </a:t>
            </a:r>
            <a:r>
              <a:rPr lang="ru-RU" dirty="0" err="1"/>
              <a:t>пикчу</a:t>
            </a:r>
            <a:endParaRPr lang="ru-RU" dirty="0"/>
          </a:p>
        </p:txBody>
      </p:sp>
    </p:spTree>
    <p:extLst>
      <p:ext uri="{BB962C8B-B14F-4D97-AF65-F5344CB8AC3E}">
        <p14:creationId xmlns:p14="http://schemas.microsoft.com/office/powerpoint/2010/main" val="36480870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matchingName="Main point" preserve="1" userDrawn="1">
  <p:cSld name="1_Main point">
    <p:spTree>
      <p:nvGrpSpPr>
        <p:cNvPr id="1" name=""/>
        <p:cNvGrpSpPr/>
        <p:nvPr/>
      </p:nvGrpSpPr>
      <p:grpSpPr bwMode="auto">
        <a:xfrm>
          <a:off x="0" y="0"/>
          <a:ext cx="0" cy="0"/>
          <a:chOff x="0" y="0"/>
          <a:chExt cx="0" cy="0"/>
        </a:xfrm>
      </p:grpSpPr>
      <p:sp>
        <p:nvSpPr>
          <p:cNvPr id="34" name="Google Shape;34;p8"/>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smtClean="0"/>
              <a:pPr>
                <a:defRPr/>
              </a:pPr>
              <a:t>‹#›</a:t>
            </a:fld>
            <a:endParaRPr lang="ru"/>
          </a:p>
        </p:txBody>
      </p:sp>
      <p:sp>
        <p:nvSpPr>
          <p:cNvPr id="5" name="Прямоугольник 4"/>
          <p:cNvSpPr/>
          <p:nvPr userDrawn="1"/>
        </p:nvSpPr>
        <p:spPr bwMode="auto">
          <a:xfrm>
            <a:off x="0" y="0"/>
            <a:ext cx="7416800" cy="685800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pic>
        <p:nvPicPr>
          <p:cNvPr id="4" name="Рисунок 3" descr="Изображение выглядит как Графика, снимок экрана, графический дизайн, Красочность&#10;&#10;Контент, сгенерированный ИИ, может содержать ошибки.">
            <a:extLst>
              <a:ext uri="{FF2B5EF4-FFF2-40B4-BE49-F238E27FC236}">
                <a16:creationId xmlns:a16="http://schemas.microsoft.com/office/drawing/2014/main" id="{CC8090CA-C459-1934-C194-5646C76F35B9}"/>
              </a:ext>
            </a:extLst>
          </p:cNvPr>
          <p:cNvPicPr>
            <a:picLocks noChangeAspect="1"/>
          </p:cNvPicPr>
          <p:nvPr userDrawn="1"/>
        </p:nvPicPr>
        <p:blipFill>
          <a:blip r:embed="rId2"/>
          <a:stretch>
            <a:fillRect/>
          </a:stretch>
        </p:blipFill>
        <p:spPr>
          <a:xfrm>
            <a:off x="2" y="1858423"/>
            <a:ext cx="5008879" cy="4999576"/>
          </a:xfrm>
          <a:prstGeom prst="rect">
            <a:avLst/>
          </a:prstGeom>
        </p:spPr>
      </p:pic>
      <p:sp>
        <p:nvSpPr>
          <p:cNvPr id="2" name="Прямоугольник 1">
            <a:extLst>
              <a:ext uri="{FF2B5EF4-FFF2-40B4-BE49-F238E27FC236}">
                <a16:creationId xmlns:a16="http://schemas.microsoft.com/office/drawing/2014/main" id="{6C331697-7B93-F6AA-08B6-FA38556300C5}"/>
              </a:ext>
            </a:extLst>
          </p:cNvPr>
          <p:cNvSpPr/>
          <p:nvPr userDrawn="1"/>
        </p:nvSpPr>
        <p:spPr bwMode="auto">
          <a:xfrm>
            <a:off x="-1" y="-1"/>
            <a:ext cx="7416800" cy="6858000"/>
          </a:xfrm>
          <a:prstGeom prst="rect">
            <a:avLst/>
          </a:prstGeom>
          <a:solidFill>
            <a:srgbClr val="1D3252">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pic>
        <p:nvPicPr>
          <p:cNvPr id="3" name="Рисунок 2"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5A5B7043-9CCA-E422-AEF3-132D331DE4CF}"/>
              </a:ext>
            </a:extLst>
          </p:cNvPr>
          <p:cNvPicPr>
            <a:picLocks noChangeAspect="1"/>
          </p:cNvPicPr>
          <p:nvPr userDrawn="1"/>
        </p:nvPicPr>
        <p:blipFill>
          <a:blip r:embed="rId3"/>
          <a:stretch>
            <a:fillRect/>
          </a:stretch>
        </p:blipFill>
        <p:spPr bwMode="auto">
          <a:xfrm>
            <a:off x="879156" y="976324"/>
            <a:ext cx="3486417" cy="812845"/>
          </a:xfrm>
          <a:prstGeom prst="rect">
            <a:avLst/>
          </a:prstGeom>
        </p:spPr>
      </p:pic>
    </p:spTree>
    <p:extLst>
      <p:ext uri="{BB962C8B-B14F-4D97-AF65-F5344CB8AC3E}">
        <p14:creationId xmlns:p14="http://schemas.microsoft.com/office/powerpoint/2010/main" val="27818725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matchingName="Main point" preserve="1" userDrawn="1">
  <p:cSld name="1_Main point">
    <p:spTree>
      <p:nvGrpSpPr>
        <p:cNvPr id="1" name=""/>
        <p:cNvGrpSpPr/>
        <p:nvPr/>
      </p:nvGrpSpPr>
      <p:grpSpPr bwMode="auto">
        <a:xfrm>
          <a:off x="0" y="0"/>
          <a:ext cx="0" cy="0"/>
          <a:chOff x="0" y="0"/>
          <a:chExt cx="0" cy="0"/>
        </a:xfrm>
      </p:grpSpPr>
      <p:sp>
        <p:nvSpPr>
          <p:cNvPr id="34" name="Google Shape;34;p8"/>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smtClean="0"/>
              <a:pPr>
                <a:defRPr/>
              </a:pPr>
              <a:t>‹#›</a:t>
            </a:fld>
            <a:endParaRPr lang="ru"/>
          </a:p>
        </p:txBody>
      </p:sp>
      <p:sp>
        <p:nvSpPr>
          <p:cNvPr id="5" name="Прямоугольник 4"/>
          <p:cNvSpPr/>
          <p:nvPr userDrawn="1"/>
        </p:nvSpPr>
        <p:spPr bwMode="auto">
          <a:xfrm>
            <a:off x="0" y="0"/>
            <a:ext cx="12192000" cy="685800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pic>
        <p:nvPicPr>
          <p:cNvPr id="11" name="Рисунок 10">
            <a:extLst>
              <a:ext uri="{FF2B5EF4-FFF2-40B4-BE49-F238E27FC236}">
                <a16:creationId xmlns:a16="http://schemas.microsoft.com/office/drawing/2014/main" id="{4B897A92-690F-7B02-961E-6C43576001CE}"/>
              </a:ext>
            </a:extLst>
          </p:cNvPr>
          <p:cNvPicPr>
            <a:picLocks noChangeAspect="1"/>
          </p:cNvPicPr>
          <p:nvPr userDrawn="1"/>
        </p:nvPicPr>
        <p:blipFill>
          <a:blip r:embed="rId2"/>
          <a:stretch>
            <a:fillRect/>
          </a:stretch>
        </p:blipFill>
        <p:spPr>
          <a:xfrm>
            <a:off x="6233037" y="595115"/>
            <a:ext cx="5592225" cy="5667768"/>
          </a:xfrm>
          <a:prstGeom prst="rect">
            <a:avLst/>
          </a:prstGeom>
        </p:spPr>
      </p:pic>
    </p:spTree>
    <p:extLst>
      <p:ext uri="{BB962C8B-B14F-4D97-AF65-F5344CB8AC3E}">
        <p14:creationId xmlns:p14="http://schemas.microsoft.com/office/powerpoint/2010/main" val="21656790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matchingName="Title and body" userDrawn="1">
  <p:cSld name="Title and body">
    <p:spTree>
      <p:nvGrpSpPr>
        <p:cNvPr id="1" name=""/>
        <p:cNvGrpSpPr/>
        <p:nvPr/>
      </p:nvGrpSpPr>
      <p:grpSpPr bwMode="auto">
        <a:xfrm>
          <a:off x="0" y="0"/>
          <a:ext cx="0" cy="0"/>
          <a:chOff x="0" y="0"/>
          <a:chExt cx="0" cy="0"/>
        </a:xfrm>
      </p:grpSpPr>
      <p:sp>
        <p:nvSpPr>
          <p:cNvPr id="3" name="Прямоугольник 2">
            <a:extLst>
              <a:ext uri="{FF2B5EF4-FFF2-40B4-BE49-F238E27FC236}">
                <a16:creationId xmlns:a16="http://schemas.microsoft.com/office/drawing/2014/main" id="{DE7B15E8-1E83-174B-7AD7-8373F6B4BD7D}"/>
              </a:ext>
            </a:extLst>
          </p:cNvPr>
          <p:cNvSpPr/>
          <p:nvPr userDrawn="1"/>
        </p:nvSpPr>
        <p:spPr bwMode="auto">
          <a:xfrm>
            <a:off x="2" y="236100"/>
            <a:ext cx="12191983" cy="954107"/>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cxnSp>
        <p:nvCxnSpPr>
          <p:cNvPr id="5" name="Прямая соединительная линия 4">
            <a:extLst>
              <a:ext uri="{FF2B5EF4-FFF2-40B4-BE49-F238E27FC236}">
                <a16:creationId xmlns:a16="http://schemas.microsoft.com/office/drawing/2014/main" id="{BE09A521-F48B-F725-09EE-E2D204A34EFB}"/>
              </a:ext>
            </a:extLst>
          </p:cNvPr>
          <p:cNvCxnSpPr>
            <a:cxnSpLocks/>
          </p:cNvCxnSpPr>
          <p:nvPr userDrawn="1"/>
        </p:nvCxnSpPr>
        <p:spPr bwMode="auto">
          <a:xfrm>
            <a:off x="831455" y="418861"/>
            <a:ext cx="0" cy="6136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Рисунок 6"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9B9885CB-DEA8-87EB-BE60-0B649BEACA5B}"/>
              </a:ext>
            </a:extLst>
          </p:cNvPr>
          <p:cNvPicPr>
            <a:picLocks noChangeAspect="1"/>
          </p:cNvPicPr>
          <p:nvPr userDrawn="1"/>
        </p:nvPicPr>
        <p:blipFill>
          <a:blip r:embed="rId2"/>
          <a:srcRect r="77235"/>
          <a:stretch/>
        </p:blipFill>
        <p:spPr bwMode="auto">
          <a:xfrm>
            <a:off x="216928" y="444002"/>
            <a:ext cx="499192" cy="563380"/>
          </a:xfrm>
          <a:prstGeom prst="rect">
            <a:avLst/>
          </a:prstGeom>
        </p:spPr>
      </p:pic>
      <p:pic>
        <p:nvPicPr>
          <p:cNvPr id="8" name="Рисунок 7" descr="Изображение выглядит как снимок экрана, Графика, графический дизайн, искусство&#10;&#10;Контент, сгенерированный ИИ, может содержать ошибки.">
            <a:extLst>
              <a:ext uri="{FF2B5EF4-FFF2-40B4-BE49-F238E27FC236}">
                <a16:creationId xmlns:a16="http://schemas.microsoft.com/office/drawing/2014/main" id="{A19BDF96-499B-6C29-1353-40AD0FE14908}"/>
              </a:ext>
            </a:extLst>
          </p:cNvPr>
          <p:cNvPicPr>
            <a:picLocks noChangeAspect="1"/>
          </p:cNvPicPr>
          <p:nvPr userDrawn="1"/>
        </p:nvPicPr>
        <p:blipFill>
          <a:blip r:embed="rId3"/>
          <a:stretch>
            <a:fillRect/>
          </a:stretch>
        </p:blipFill>
        <p:spPr bwMode="auto">
          <a:xfrm rot="5400000">
            <a:off x="10604971" y="-396822"/>
            <a:ext cx="954107" cy="2219951"/>
          </a:xfrm>
          <a:prstGeom prst="rect">
            <a:avLst/>
          </a:prstGeom>
        </p:spPr>
      </p:pic>
      <p:sp>
        <p:nvSpPr>
          <p:cNvPr id="18" name="Google Shape;18;p4"/>
          <p:cNvSpPr txBox="1">
            <a:spLocks noGrp="1"/>
          </p:cNvSpPr>
          <p:nvPr>
            <p:ph type="body" idx="1"/>
          </p:nvPr>
        </p:nvSpPr>
        <p:spPr bwMode="auto">
          <a:xfrm>
            <a:off x="415600" y="1536633"/>
            <a:ext cx="11360800" cy="4555200"/>
          </a:xfrm>
          <a:prstGeom prst="rect">
            <a:avLst/>
          </a:prstGeom>
        </p:spPr>
        <p:txBody>
          <a:bodyPr spcFirstLastPara="1" wrap="square" lIns="91425" tIns="91425" rIns="91425" bIns="91425" anchor="t" anchorCtr="0">
            <a:normAutofit/>
          </a:bodyPr>
          <a:lstStyle>
            <a:lvl1pPr marL="152392" lvl="0" indent="0">
              <a:spcBef>
                <a:spcPts val="0"/>
              </a:spcBef>
              <a:spcAft>
                <a:spcPts val="0"/>
              </a:spcAft>
              <a:buSzPts val="1800"/>
              <a:buNone/>
              <a:defRPr sz="1867"/>
            </a:lvl1pPr>
            <a:lvl2pPr marL="1219140" lvl="1" indent="-423312">
              <a:spcBef>
                <a:spcPts val="0"/>
              </a:spcBef>
              <a:spcAft>
                <a:spcPts val="0"/>
              </a:spcAft>
              <a:buSzPts val="1400"/>
              <a:buChar char="○"/>
              <a:defRPr/>
            </a:lvl2pPr>
            <a:lvl3pPr marL="1828709" lvl="2" indent="-423312">
              <a:spcBef>
                <a:spcPts val="0"/>
              </a:spcBef>
              <a:spcAft>
                <a:spcPts val="0"/>
              </a:spcAft>
              <a:buSzPts val="1400"/>
              <a:buChar char="■"/>
              <a:defRPr/>
            </a:lvl3pPr>
            <a:lvl4pPr marL="2438278" lvl="3" indent="-423312">
              <a:spcBef>
                <a:spcPts val="0"/>
              </a:spcBef>
              <a:spcAft>
                <a:spcPts val="0"/>
              </a:spcAft>
              <a:buSzPts val="1400"/>
              <a:buChar char="●"/>
              <a:defRPr/>
            </a:lvl4pPr>
            <a:lvl5pPr marL="3047848" lvl="4" indent="-423312">
              <a:spcBef>
                <a:spcPts val="0"/>
              </a:spcBef>
              <a:spcAft>
                <a:spcPts val="0"/>
              </a:spcAft>
              <a:buSzPts val="1400"/>
              <a:buChar char="○"/>
              <a:defRPr/>
            </a:lvl5pPr>
            <a:lvl6pPr marL="3657418" lvl="5" indent="-423312">
              <a:spcBef>
                <a:spcPts val="0"/>
              </a:spcBef>
              <a:spcAft>
                <a:spcPts val="0"/>
              </a:spcAft>
              <a:buSzPts val="1400"/>
              <a:buChar char="■"/>
              <a:defRPr/>
            </a:lvl6pPr>
            <a:lvl7pPr marL="4266987" lvl="6" indent="-423312">
              <a:spcBef>
                <a:spcPts val="0"/>
              </a:spcBef>
              <a:spcAft>
                <a:spcPts val="0"/>
              </a:spcAft>
              <a:buSzPts val="1400"/>
              <a:buChar char="●"/>
              <a:defRPr/>
            </a:lvl7pPr>
            <a:lvl8pPr marL="4876557" lvl="7" indent="-423312">
              <a:spcBef>
                <a:spcPts val="0"/>
              </a:spcBef>
              <a:spcAft>
                <a:spcPts val="0"/>
              </a:spcAft>
              <a:buSzPts val="1400"/>
              <a:buChar char="○"/>
              <a:defRPr/>
            </a:lvl8pPr>
            <a:lvl9pPr marL="5486126" lvl="8" indent="-423312">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sp>
        <p:nvSpPr>
          <p:cNvPr id="11" name="Текст 10">
            <a:extLst>
              <a:ext uri="{FF2B5EF4-FFF2-40B4-BE49-F238E27FC236}">
                <a16:creationId xmlns:a16="http://schemas.microsoft.com/office/drawing/2014/main" id="{DDF8033F-2108-76DC-3D29-7C08ED120B8B}"/>
              </a:ext>
            </a:extLst>
          </p:cNvPr>
          <p:cNvSpPr>
            <a:spLocks noGrp="1"/>
          </p:cNvSpPr>
          <p:nvPr>
            <p:ph type="body" sz="quarter" idx="13"/>
          </p:nvPr>
        </p:nvSpPr>
        <p:spPr>
          <a:xfrm>
            <a:off x="831438" y="345749"/>
            <a:ext cx="9025273" cy="759884"/>
          </a:xfrm>
        </p:spPr>
        <p:txBody>
          <a:bodyPr anchor="ctr"/>
          <a:lstStyle>
            <a:lvl1pPr marL="0" indent="0">
              <a:lnSpc>
                <a:spcPct val="100000"/>
              </a:lnSpc>
              <a:buNone/>
              <a:defRPr>
                <a:solidFill>
                  <a:schemeClr val="bg1"/>
                </a:solidFill>
              </a:defRPr>
            </a:lvl1pPr>
          </a:lstStyle>
          <a:p>
            <a:pPr lvl="0"/>
            <a:r>
              <a:rPr lang="ru-RU" dirty="0"/>
              <a:t>Образец текст</a:t>
            </a:r>
          </a:p>
        </p:txBody>
      </p:sp>
    </p:spTree>
    <p:extLst>
      <p:ext uri="{BB962C8B-B14F-4D97-AF65-F5344CB8AC3E}">
        <p14:creationId xmlns:p14="http://schemas.microsoft.com/office/powerpoint/2010/main" val="19021428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matchingName="Title and body" preserve="1" userDrawn="1">
  <p:cSld name="1_Title and body">
    <p:spTree>
      <p:nvGrpSpPr>
        <p:cNvPr id="1" name=""/>
        <p:cNvGrpSpPr/>
        <p:nvPr/>
      </p:nvGrpSpPr>
      <p:grpSpPr bwMode="auto">
        <a:xfrm>
          <a:off x="0" y="0"/>
          <a:ext cx="0" cy="0"/>
          <a:chOff x="0" y="0"/>
          <a:chExt cx="0" cy="0"/>
        </a:xfrm>
      </p:grpSpPr>
      <p:sp>
        <p:nvSpPr>
          <p:cNvPr id="3" name="Прямоугольник 2">
            <a:extLst>
              <a:ext uri="{FF2B5EF4-FFF2-40B4-BE49-F238E27FC236}">
                <a16:creationId xmlns:a16="http://schemas.microsoft.com/office/drawing/2014/main" id="{DE7B15E8-1E83-174B-7AD7-8373F6B4BD7D}"/>
              </a:ext>
            </a:extLst>
          </p:cNvPr>
          <p:cNvSpPr/>
          <p:nvPr userDrawn="1"/>
        </p:nvSpPr>
        <p:spPr bwMode="auto">
          <a:xfrm>
            <a:off x="2" y="236100"/>
            <a:ext cx="12191983" cy="954107"/>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cxnSp>
        <p:nvCxnSpPr>
          <p:cNvPr id="5" name="Прямая соединительная линия 4">
            <a:extLst>
              <a:ext uri="{FF2B5EF4-FFF2-40B4-BE49-F238E27FC236}">
                <a16:creationId xmlns:a16="http://schemas.microsoft.com/office/drawing/2014/main" id="{BE09A521-F48B-F725-09EE-E2D204A34EFB}"/>
              </a:ext>
            </a:extLst>
          </p:cNvPr>
          <p:cNvCxnSpPr>
            <a:cxnSpLocks/>
          </p:cNvCxnSpPr>
          <p:nvPr userDrawn="1"/>
        </p:nvCxnSpPr>
        <p:spPr bwMode="auto">
          <a:xfrm>
            <a:off x="2215735" y="418861"/>
            <a:ext cx="0" cy="6136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Рисунок 6"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9B9885CB-DEA8-87EB-BE60-0B649BEACA5B}"/>
              </a:ext>
            </a:extLst>
          </p:cNvPr>
          <p:cNvPicPr>
            <a:picLocks noChangeAspect="1"/>
          </p:cNvPicPr>
          <p:nvPr userDrawn="1"/>
        </p:nvPicPr>
        <p:blipFill>
          <a:blip r:embed="rId2"/>
          <a:srcRect l="-3" r="-4085"/>
          <a:stretch/>
        </p:blipFill>
        <p:spPr bwMode="auto">
          <a:xfrm>
            <a:off x="320936" y="492890"/>
            <a:ext cx="1886304" cy="465604"/>
          </a:xfrm>
          <a:prstGeom prst="rect">
            <a:avLst/>
          </a:prstGeom>
        </p:spPr>
      </p:pic>
      <p:pic>
        <p:nvPicPr>
          <p:cNvPr id="8" name="Рисунок 7" descr="Изображение выглядит как снимок экрана, Графика, графический дизайн, искусство&#10;&#10;Контент, сгенерированный ИИ, может содержать ошибки.">
            <a:extLst>
              <a:ext uri="{FF2B5EF4-FFF2-40B4-BE49-F238E27FC236}">
                <a16:creationId xmlns:a16="http://schemas.microsoft.com/office/drawing/2014/main" id="{A19BDF96-499B-6C29-1353-40AD0FE14908}"/>
              </a:ext>
            </a:extLst>
          </p:cNvPr>
          <p:cNvPicPr>
            <a:picLocks noChangeAspect="1"/>
          </p:cNvPicPr>
          <p:nvPr userDrawn="1"/>
        </p:nvPicPr>
        <p:blipFill>
          <a:blip r:embed="rId3"/>
          <a:stretch>
            <a:fillRect/>
          </a:stretch>
        </p:blipFill>
        <p:spPr bwMode="auto">
          <a:xfrm rot="5400000">
            <a:off x="10604971" y="-396822"/>
            <a:ext cx="954107" cy="2219951"/>
          </a:xfrm>
          <a:prstGeom prst="rect">
            <a:avLst/>
          </a:prstGeom>
        </p:spPr>
      </p:pic>
      <p:sp>
        <p:nvSpPr>
          <p:cNvPr id="18" name="Google Shape;18;p4"/>
          <p:cNvSpPr txBox="1">
            <a:spLocks noGrp="1"/>
          </p:cNvSpPr>
          <p:nvPr>
            <p:ph type="body" idx="1"/>
          </p:nvPr>
        </p:nvSpPr>
        <p:spPr bwMode="auto">
          <a:xfrm>
            <a:off x="415600" y="1536633"/>
            <a:ext cx="11360800" cy="4555200"/>
          </a:xfrm>
          <a:prstGeom prst="rect">
            <a:avLst/>
          </a:prstGeom>
        </p:spPr>
        <p:txBody>
          <a:bodyPr spcFirstLastPara="1" wrap="square" lIns="91425" tIns="91425" rIns="91425" bIns="91425" anchor="t" anchorCtr="0">
            <a:normAutofit/>
          </a:bodyPr>
          <a:lstStyle>
            <a:lvl1pPr marL="152392" lvl="0" indent="0">
              <a:spcBef>
                <a:spcPts val="0"/>
              </a:spcBef>
              <a:spcAft>
                <a:spcPts val="0"/>
              </a:spcAft>
              <a:buSzPts val="1800"/>
              <a:buNone/>
              <a:defRPr sz="1867"/>
            </a:lvl1pPr>
            <a:lvl2pPr marL="1219140" lvl="1" indent="-423312">
              <a:spcBef>
                <a:spcPts val="0"/>
              </a:spcBef>
              <a:spcAft>
                <a:spcPts val="0"/>
              </a:spcAft>
              <a:buSzPts val="1400"/>
              <a:buChar char="○"/>
              <a:defRPr/>
            </a:lvl2pPr>
            <a:lvl3pPr marL="1828709" lvl="2" indent="-423312">
              <a:spcBef>
                <a:spcPts val="0"/>
              </a:spcBef>
              <a:spcAft>
                <a:spcPts val="0"/>
              </a:spcAft>
              <a:buSzPts val="1400"/>
              <a:buChar char="■"/>
              <a:defRPr/>
            </a:lvl3pPr>
            <a:lvl4pPr marL="2438278" lvl="3" indent="-423312">
              <a:spcBef>
                <a:spcPts val="0"/>
              </a:spcBef>
              <a:spcAft>
                <a:spcPts val="0"/>
              </a:spcAft>
              <a:buSzPts val="1400"/>
              <a:buChar char="●"/>
              <a:defRPr/>
            </a:lvl4pPr>
            <a:lvl5pPr marL="3047848" lvl="4" indent="-423312">
              <a:spcBef>
                <a:spcPts val="0"/>
              </a:spcBef>
              <a:spcAft>
                <a:spcPts val="0"/>
              </a:spcAft>
              <a:buSzPts val="1400"/>
              <a:buChar char="○"/>
              <a:defRPr/>
            </a:lvl5pPr>
            <a:lvl6pPr marL="3657418" lvl="5" indent="-423312">
              <a:spcBef>
                <a:spcPts val="0"/>
              </a:spcBef>
              <a:spcAft>
                <a:spcPts val="0"/>
              </a:spcAft>
              <a:buSzPts val="1400"/>
              <a:buChar char="■"/>
              <a:defRPr/>
            </a:lvl6pPr>
            <a:lvl7pPr marL="4266987" lvl="6" indent="-423312">
              <a:spcBef>
                <a:spcPts val="0"/>
              </a:spcBef>
              <a:spcAft>
                <a:spcPts val="0"/>
              </a:spcAft>
              <a:buSzPts val="1400"/>
              <a:buChar char="●"/>
              <a:defRPr/>
            </a:lvl7pPr>
            <a:lvl8pPr marL="4876557" lvl="7" indent="-423312">
              <a:spcBef>
                <a:spcPts val="0"/>
              </a:spcBef>
              <a:spcAft>
                <a:spcPts val="0"/>
              </a:spcAft>
              <a:buSzPts val="1400"/>
              <a:buChar char="○"/>
              <a:defRPr/>
            </a:lvl8pPr>
            <a:lvl9pPr marL="5486126" lvl="8" indent="-423312">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sp>
        <p:nvSpPr>
          <p:cNvPr id="11" name="Текст 10">
            <a:extLst>
              <a:ext uri="{FF2B5EF4-FFF2-40B4-BE49-F238E27FC236}">
                <a16:creationId xmlns:a16="http://schemas.microsoft.com/office/drawing/2014/main" id="{DDF8033F-2108-76DC-3D29-7C08ED120B8B}"/>
              </a:ext>
            </a:extLst>
          </p:cNvPr>
          <p:cNvSpPr>
            <a:spLocks noGrp="1"/>
          </p:cNvSpPr>
          <p:nvPr>
            <p:ph type="body" sz="quarter" idx="13"/>
          </p:nvPr>
        </p:nvSpPr>
        <p:spPr>
          <a:xfrm>
            <a:off x="2224232" y="345749"/>
            <a:ext cx="7632481" cy="759884"/>
          </a:xfrm>
        </p:spPr>
        <p:txBody>
          <a:bodyPr anchor="ctr"/>
          <a:lstStyle>
            <a:lvl1pPr marL="0" indent="0">
              <a:lnSpc>
                <a:spcPct val="100000"/>
              </a:lnSpc>
              <a:buNone/>
              <a:defRPr>
                <a:solidFill>
                  <a:schemeClr val="bg1"/>
                </a:solidFill>
              </a:defRPr>
            </a:lvl1pPr>
          </a:lstStyle>
          <a:p>
            <a:pPr lvl="0"/>
            <a:r>
              <a:rPr lang="ru-RU" dirty="0"/>
              <a:t>Образец текст</a:t>
            </a:r>
          </a:p>
        </p:txBody>
      </p:sp>
    </p:spTree>
    <p:extLst>
      <p:ext uri="{BB962C8B-B14F-4D97-AF65-F5344CB8AC3E}">
        <p14:creationId xmlns:p14="http://schemas.microsoft.com/office/powerpoint/2010/main" val="3303567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matchingName="Title and body" type="tx" preserve="1" userDrawn="1">
  <p:cSld name="1_Title and body">
    <p:spTree>
      <p:nvGrpSpPr>
        <p:cNvPr id="1" name=""/>
        <p:cNvGrpSpPr/>
        <p:nvPr/>
      </p:nvGrpSpPr>
      <p:grpSpPr bwMode="auto">
        <a:xfrm>
          <a:off x="0" y="0"/>
          <a:ext cx="0" cy="0"/>
          <a:chOff x="0" y="0"/>
          <a:chExt cx="0" cy="0"/>
        </a:xfrm>
      </p:grpSpPr>
      <p:sp>
        <p:nvSpPr>
          <p:cNvPr id="17" name="Google Shape;17;p4"/>
          <p:cNvSpPr txBox="1">
            <a:spLocks noGrp="1"/>
          </p:cNvSpPr>
          <p:nvPr>
            <p:ph type="title"/>
          </p:nvPr>
        </p:nvSpPr>
        <p:spPr bwMode="auto">
          <a:xfrm>
            <a:off x="632816" y="379639"/>
            <a:ext cx="8757867" cy="573703"/>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sz="2133" cap="all" baseline="0">
                <a:solidFill>
                  <a:srgbClr val="415B77"/>
                </a:solidFill>
                <a:latin typeface="+mn-l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endParaRPr dirty="0"/>
          </a:p>
        </p:txBody>
      </p:sp>
      <p:sp>
        <p:nvSpPr>
          <p:cNvPr id="18" name="Google Shape;18;p4"/>
          <p:cNvSpPr txBox="1">
            <a:spLocks noGrp="1"/>
          </p:cNvSpPr>
          <p:nvPr>
            <p:ph type="body" idx="1"/>
          </p:nvPr>
        </p:nvSpPr>
        <p:spPr bwMode="auto">
          <a:xfrm>
            <a:off x="415600" y="1536633"/>
            <a:ext cx="11360800" cy="4555200"/>
          </a:xfrm>
          <a:prstGeom prst="rect">
            <a:avLst/>
          </a:prstGeom>
        </p:spPr>
        <p:txBody>
          <a:bodyPr spcFirstLastPara="1" wrap="square" lIns="91425" tIns="91425" rIns="91425" bIns="91425" anchor="t" anchorCtr="0">
            <a:normAutofit/>
          </a:bodyPr>
          <a:lstStyle>
            <a:lvl1pPr marL="152392" lvl="0" indent="0">
              <a:spcBef>
                <a:spcPts val="0"/>
              </a:spcBef>
              <a:spcAft>
                <a:spcPts val="0"/>
              </a:spcAft>
              <a:buSzPts val="1800"/>
              <a:buNone/>
              <a:defRPr sz="1867"/>
            </a:lvl1pPr>
            <a:lvl2pPr marL="1219140" lvl="1" indent="-423312">
              <a:spcBef>
                <a:spcPts val="0"/>
              </a:spcBef>
              <a:spcAft>
                <a:spcPts val="0"/>
              </a:spcAft>
              <a:buSzPts val="1400"/>
              <a:buChar char="○"/>
              <a:defRPr/>
            </a:lvl2pPr>
            <a:lvl3pPr marL="1828709" lvl="2" indent="-423312">
              <a:spcBef>
                <a:spcPts val="0"/>
              </a:spcBef>
              <a:spcAft>
                <a:spcPts val="0"/>
              </a:spcAft>
              <a:buSzPts val="1400"/>
              <a:buChar char="■"/>
              <a:defRPr/>
            </a:lvl3pPr>
            <a:lvl4pPr marL="2438278" lvl="3" indent="-423312">
              <a:spcBef>
                <a:spcPts val="0"/>
              </a:spcBef>
              <a:spcAft>
                <a:spcPts val="0"/>
              </a:spcAft>
              <a:buSzPts val="1400"/>
              <a:buChar char="●"/>
              <a:defRPr/>
            </a:lvl4pPr>
            <a:lvl5pPr marL="3047848" lvl="4" indent="-423312">
              <a:spcBef>
                <a:spcPts val="0"/>
              </a:spcBef>
              <a:spcAft>
                <a:spcPts val="0"/>
              </a:spcAft>
              <a:buSzPts val="1400"/>
              <a:buChar char="○"/>
              <a:defRPr/>
            </a:lvl5pPr>
            <a:lvl6pPr marL="3657418" lvl="5" indent="-423312">
              <a:spcBef>
                <a:spcPts val="0"/>
              </a:spcBef>
              <a:spcAft>
                <a:spcPts val="0"/>
              </a:spcAft>
              <a:buSzPts val="1400"/>
              <a:buChar char="■"/>
              <a:defRPr/>
            </a:lvl6pPr>
            <a:lvl7pPr marL="4266987" lvl="6" indent="-423312">
              <a:spcBef>
                <a:spcPts val="0"/>
              </a:spcBef>
              <a:spcAft>
                <a:spcPts val="0"/>
              </a:spcAft>
              <a:buSzPts val="1400"/>
              <a:buChar char="●"/>
              <a:defRPr/>
            </a:lvl7pPr>
            <a:lvl8pPr marL="4876557" lvl="7" indent="-423312">
              <a:spcBef>
                <a:spcPts val="0"/>
              </a:spcBef>
              <a:spcAft>
                <a:spcPts val="0"/>
              </a:spcAft>
              <a:buSzPts val="1400"/>
              <a:buChar char="○"/>
              <a:defRPr/>
            </a:lvl8pPr>
            <a:lvl9pPr marL="5486126" lvl="8" indent="-423312">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pic>
        <p:nvPicPr>
          <p:cNvPr id="2" name="Рисунок 1" descr="Изображение выглядит как Графика, Шрифт, снимок экрана, графический дизайн&#10;&#10;Контент, сгенерированный ИИ, может содержать ошибки.">
            <a:extLst>
              <a:ext uri="{FF2B5EF4-FFF2-40B4-BE49-F238E27FC236}">
                <a16:creationId xmlns:a16="http://schemas.microsoft.com/office/drawing/2014/main" id="{B111EBC8-B90C-FB0E-9095-2FD3F6B19372}"/>
              </a:ext>
            </a:extLst>
          </p:cNvPr>
          <p:cNvPicPr>
            <a:picLocks noChangeAspect="1"/>
          </p:cNvPicPr>
          <p:nvPr userDrawn="1"/>
        </p:nvPicPr>
        <p:blipFill>
          <a:blip r:embed="rId2"/>
          <a:stretch>
            <a:fillRect/>
          </a:stretch>
        </p:blipFill>
        <p:spPr>
          <a:xfrm>
            <a:off x="9936267" y="471177"/>
            <a:ext cx="1812263" cy="422465"/>
          </a:xfrm>
          <a:prstGeom prst="rect">
            <a:avLst/>
          </a:prstGeom>
        </p:spPr>
      </p:pic>
      <p:cxnSp>
        <p:nvCxnSpPr>
          <p:cNvPr id="59" name="Прямая соединительная линия 58">
            <a:extLst>
              <a:ext uri="{FF2B5EF4-FFF2-40B4-BE49-F238E27FC236}">
                <a16:creationId xmlns:a16="http://schemas.microsoft.com/office/drawing/2014/main" id="{892FFE87-84FB-1D0C-85EA-3D8FAB883FA8}"/>
              </a:ext>
            </a:extLst>
          </p:cNvPr>
          <p:cNvCxnSpPr>
            <a:cxnSpLocks/>
          </p:cNvCxnSpPr>
          <p:nvPr userDrawn="1"/>
        </p:nvCxnSpPr>
        <p:spPr bwMode="auto">
          <a:xfrm>
            <a:off x="9570808" y="347587"/>
            <a:ext cx="0" cy="658928"/>
          </a:xfrm>
          <a:prstGeom prst="line">
            <a:avLst/>
          </a:prstGeom>
          <a:ln w="12700">
            <a:solidFill>
              <a:srgbClr val="697A96"/>
            </a:solidFill>
          </a:ln>
        </p:spPr>
        <p:style>
          <a:lnRef idx="1">
            <a:schemeClr val="accent1"/>
          </a:lnRef>
          <a:fillRef idx="0">
            <a:schemeClr val="accent1"/>
          </a:fillRef>
          <a:effectRef idx="0">
            <a:schemeClr val="accent1"/>
          </a:effectRef>
          <a:fontRef idx="minor">
            <a:schemeClr val="tx1"/>
          </a:fontRef>
        </p:style>
      </p:cxnSp>
      <p:grpSp>
        <p:nvGrpSpPr>
          <p:cNvPr id="196" name="Группа 195">
            <a:extLst>
              <a:ext uri="{FF2B5EF4-FFF2-40B4-BE49-F238E27FC236}">
                <a16:creationId xmlns:a16="http://schemas.microsoft.com/office/drawing/2014/main" id="{E402CF5F-3115-C864-8735-9CA54235346B}"/>
              </a:ext>
            </a:extLst>
          </p:cNvPr>
          <p:cNvGrpSpPr/>
          <p:nvPr userDrawn="1"/>
        </p:nvGrpSpPr>
        <p:grpSpPr>
          <a:xfrm flipH="1">
            <a:off x="808507" y="945015"/>
            <a:ext cx="4448189" cy="122999"/>
            <a:chOff x="1125606" y="603315"/>
            <a:chExt cx="1911723" cy="0"/>
          </a:xfrm>
        </p:grpSpPr>
        <p:cxnSp>
          <p:nvCxnSpPr>
            <p:cNvPr id="197" name="Прямая соединительная линия 196">
              <a:extLst>
                <a:ext uri="{FF2B5EF4-FFF2-40B4-BE49-F238E27FC236}">
                  <a16:creationId xmlns:a16="http://schemas.microsoft.com/office/drawing/2014/main" id="{7ECD95B1-D07E-D92F-ADC6-A86FF886895D}"/>
                </a:ext>
              </a:extLst>
            </p:cNvPr>
            <p:cNvCxnSpPr>
              <a:cxnSpLocks/>
            </p:cNvCxnSpPr>
            <p:nvPr/>
          </p:nvCxnSpPr>
          <p:spPr>
            <a:xfrm>
              <a:off x="1125606" y="603315"/>
              <a:ext cx="1055262" cy="0"/>
            </a:xfrm>
            <a:prstGeom prst="line">
              <a:avLst/>
            </a:prstGeom>
            <a:ln w="28575">
              <a:solidFill>
                <a:srgbClr val="98A8BA"/>
              </a:solidFill>
            </a:ln>
          </p:spPr>
          <p:style>
            <a:lnRef idx="1">
              <a:schemeClr val="accent1"/>
            </a:lnRef>
            <a:fillRef idx="0">
              <a:schemeClr val="accent1"/>
            </a:fillRef>
            <a:effectRef idx="0">
              <a:schemeClr val="accent1"/>
            </a:effectRef>
            <a:fontRef idx="minor">
              <a:schemeClr val="tx1"/>
            </a:fontRef>
          </p:style>
        </p:cxnSp>
        <p:cxnSp>
          <p:nvCxnSpPr>
            <p:cNvPr id="198" name="Прямая соединительная линия 197">
              <a:extLst>
                <a:ext uri="{FF2B5EF4-FFF2-40B4-BE49-F238E27FC236}">
                  <a16:creationId xmlns:a16="http://schemas.microsoft.com/office/drawing/2014/main" id="{57E2F6E8-91B4-DCFD-54DE-BBCDAA66D8F8}"/>
                </a:ext>
              </a:extLst>
            </p:cNvPr>
            <p:cNvCxnSpPr>
              <a:cxnSpLocks/>
            </p:cNvCxnSpPr>
            <p:nvPr/>
          </p:nvCxnSpPr>
          <p:spPr>
            <a:xfrm>
              <a:off x="2253425" y="603315"/>
              <a:ext cx="4026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9" name="Прямая соединительная линия 198">
              <a:extLst>
                <a:ext uri="{FF2B5EF4-FFF2-40B4-BE49-F238E27FC236}">
                  <a16:creationId xmlns:a16="http://schemas.microsoft.com/office/drawing/2014/main" id="{E3F02597-F662-EAC7-D052-B51871523938}"/>
                </a:ext>
              </a:extLst>
            </p:cNvPr>
            <p:cNvCxnSpPr>
              <a:cxnSpLocks/>
            </p:cNvCxnSpPr>
            <p:nvPr/>
          </p:nvCxnSpPr>
          <p:spPr>
            <a:xfrm flipV="1">
              <a:off x="2736485" y="603315"/>
              <a:ext cx="300844" cy="0"/>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 name="Прямоугольник 3">
            <a:extLst>
              <a:ext uri="{FF2B5EF4-FFF2-40B4-BE49-F238E27FC236}">
                <a16:creationId xmlns:a16="http://schemas.microsoft.com/office/drawing/2014/main" id="{27D400BB-7D09-EFD4-F2AE-553C8B504FCC}"/>
              </a:ext>
            </a:extLst>
          </p:cNvPr>
          <p:cNvSpPr/>
          <p:nvPr userDrawn="1"/>
        </p:nvSpPr>
        <p:spPr>
          <a:xfrm>
            <a:off x="0" y="458047"/>
            <a:ext cx="632816" cy="507413"/>
          </a:xfrm>
          <a:prstGeom prst="rect">
            <a:avLst/>
          </a:prstGeom>
          <a:solidFill>
            <a:srgbClr val="95A1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2400"/>
          </a:p>
        </p:txBody>
      </p:sp>
    </p:spTree>
    <p:extLst>
      <p:ext uri="{BB962C8B-B14F-4D97-AF65-F5344CB8AC3E}">
        <p14:creationId xmlns:p14="http://schemas.microsoft.com/office/powerpoint/2010/main" val="6898586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matchingName="Title and body" type="tx" preserve="1" userDrawn="1">
  <p:cSld name="1_Title and body">
    <p:spTree>
      <p:nvGrpSpPr>
        <p:cNvPr id="1" name=""/>
        <p:cNvGrpSpPr/>
        <p:nvPr/>
      </p:nvGrpSpPr>
      <p:grpSpPr bwMode="auto">
        <a:xfrm>
          <a:off x="0" y="0"/>
          <a:ext cx="0" cy="0"/>
          <a:chOff x="0" y="0"/>
          <a:chExt cx="0" cy="0"/>
        </a:xfrm>
      </p:grpSpPr>
      <p:sp>
        <p:nvSpPr>
          <p:cNvPr id="17" name="Google Shape;17;p4"/>
          <p:cNvSpPr txBox="1">
            <a:spLocks noGrp="1"/>
          </p:cNvSpPr>
          <p:nvPr>
            <p:ph type="title"/>
          </p:nvPr>
        </p:nvSpPr>
        <p:spPr bwMode="auto">
          <a:xfrm>
            <a:off x="632816" y="379639"/>
            <a:ext cx="8757867" cy="573703"/>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sz="2133" cap="all" baseline="0">
                <a:solidFill>
                  <a:srgbClr val="415B77"/>
                </a:solidFill>
                <a:latin typeface="+mn-l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endParaRPr dirty="0"/>
          </a:p>
        </p:txBody>
      </p:sp>
      <p:sp>
        <p:nvSpPr>
          <p:cNvPr id="18" name="Google Shape;18;p4"/>
          <p:cNvSpPr txBox="1">
            <a:spLocks noGrp="1"/>
          </p:cNvSpPr>
          <p:nvPr>
            <p:ph type="body" idx="1"/>
          </p:nvPr>
        </p:nvSpPr>
        <p:spPr bwMode="auto">
          <a:xfrm>
            <a:off x="415600" y="1536633"/>
            <a:ext cx="11360800" cy="4555200"/>
          </a:xfrm>
          <a:prstGeom prst="rect">
            <a:avLst/>
          </a:prstGeom>
        </p:spPr>
        <p:txBody>
          <a:bodyPr spcFirstLastPara="1" wrap="square" lIns="91425" tIns="91425" rIns="91425" bIns="91425" anchor="t" anchorCtr="0">
            <a:normAutofit/>
          </a:bodyPr>
          <a:lstStyle>
            <a:lvl1pPr marL="152392" lvl="0" indent="0">
              <a:spcBef>
                <a:spcPts val="0"/>
              </a:spcBef>
              <a:spcAft>
                <a:spcPts val="0"/>
              </a:spcAft>
              <a:buSzPts val="1800"/>
              <a:buNone/>
              <a:defRPr sz="1867"/>
            </a:lvl1pPr>
            <a:lvl2pPr marL="1219140" lvl="1" indent="-423312">
              <a:spcBef>
                <a:spcPts val="0"/>
              </a:spcBef>
              <a:spcAft>
                <a:spcPts val="0"/>
              </a:spcAft>
              <a:buSzPts val="1400"/>
              <a:buChar char="○"/>
              <a:defRPr/>
            </a:lvl2pPr>
            <a:lvl3pPr marL="1828709" lvl="2" indent="-423312">
              <a:spcBef>
                <a:spcPts val="0"/>
              </a:spcBef>
              <a:spcAft>
                <a:spcPts val="0"/>
              </a:spcAft>
              <a:buSzPts val="1400"/>
              <a:buChar char="■"/>
              <a:defRPr/>
            </a:lvl3pPr>
            <a:lvl4pPr marL="2438278" lvl="3" indent="-423312">
              <a:spcBef>
                <a:spcPts val="0"/>
              </a:spcBef>
              <a:spcAft>
                <a:spcPts val="0"/>
              </a:spcAft>
              <a:buSzPts val="1400"/>
              <a:buChar char="●"/>
              <a:defRPr/>
            </a:lvl4pPr>
            <a:lvl5pPr marL="3047848" lvl="4" indent="-423312">
              <a:spcBef>
                <a:spcPts val="0"/>
              </a:spcBef>
              <a:spcAft>
                <a:spcPts val="0"/>
              </a:spcAft>
              <a:buSzPts val="1400"/>
              <a:buChar char="○"/>
              <a:defRPr/>
            </a:lvl5pPr>
            <a:lvl6pPr marL="3657418" lvl="5" indent="-423312">
              <a:spcBef>
                <a:spcPts val="0"/>
              </a:spcBef>
              <a:spcAft>
                <a:spcPts val="0"/>
              </a:spcAft>
              <a:buSzPts val="1400"/>
              <a:buChar char="■"/>
              <a:defRPr/>
            </a:lvl6pPr>
            <a:lvl7pPr marL="4266987" lvl="6" indent="-423312">
              <a:spcBef>
                <a:spcPts val="0"/>
              </a:spcBef>
              <a:spcAft>
                <a:spcPts val="0"/>
              </a:spcAft>
              <a:buSzPts val="1400"/>
              <a:buChar char="●"/>
              <a:defRPr/>
            </a:lvl7pPr>
            <a:lvl8pPr marL="4876557" lvl="7" indent="-423312">
              <a:spcBef>
                <a:spcPts val="0"/>
              </a:spcBef>
              <a:spcAft>
                <a:spcPts val="0"/>
              </a:spcAft>
              <a:buSzPts val="1400"/>
              <a:buChar char="○"/>
              <a:defRPr/>
            </a:lvl8pPr>
            <a:lvl9pPr marL="5486126" lvl="8" indent="-423312">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pic>
        <p:nvPicPr>
          <p:cNvPr id="2" name="Рисунок 1" descr="Изображение выглядит как Графика, Шрифт, снимок экрана, графический дизайн&#10;&#10;Контент, сгенерированный ИИ, может содержать ошибки.">
            <a:extLst>
              <a:ext uri="{FF2B5EF4-FFF2-40B4-BE49-F238E27FC236}">
                <a16:creationId xmlns:a16="http://schemas.microsoft.com/office/drawing/2014/main" id="{B111EBC8-B90C-FB0E-9095-2FD3F6B19372}"/>
              </a:ext>
            </a:extLst>
          </p:cNvPr>
          <p:cNvPicPr>
            <a:picLocks noChangeAspect="1"/>
          </p:cNvPicPr>
          <p:nvPr userDrawn="1"/>
        </p:nvPicPr>
        <p:blipFill>
          <a:blip r:embed="rId2"/>
          <a:stretch>
            <a:fillRect/>
          </a:stretch>
        </p:blipFill>
        <p:spPr>
          <a:xfrm>
            <a:off x="9936267" y="471177"/>
            <a:ext cx="1812263" cy="422465"/>
          </a:xfrm>
          <a:prstGeom prst="rect">
            <a:avLst/>
          </a:prstGeom>
        </p:spPr>
      </p:pic>
      <p:cxnSp>
        <p:nvCxnSpPr>
          <p:cNvPr id="59" name="Прямая соединительная линия 58">
            <a:extLst>
              <a:ext uri="{FF2B5EF4-FFF2-40B4-BE49-F238E27FC236}">
                <a16:creationId xmlns:a16="http://schemas.microsoft.com/office/drawing/2014/main" id="{892FFE87-84FB-1D0C-85EA-3D8FAB883FA8}"/>
              </a:ext>
            </a:extLst>
          </p:cNvPr>
          <p:cNvCxnSpPr>
            <a:cxnSpLocks/>
          </p:cNvCxnSpPr>
          <p:nvPr userDrawn="1"/>
        </p:nvCxnSpPr>
        <p:spPr bwMode="auto">
          <a:xfrm>
            <a:off x="9570808" y="347587"/>
            <a:ext cx="0" cy="658928"/>
          </a:xfrm>
          <a:prstGeom prst="line">
            <a:avLst/>
          </a:prstGeom>
          <a:ln w="12700">
            <a:solidFill>
              <a:srgbClr val="697A96"/>
            </a:solidFill>
          </a:ln>
        </p:spPr>
        <p:style>
          <a:lnRef idx="1">
            <a:schemeClr val="accent1"/>
          </a:lnRef>
          <a:fillRef idx="0">
            <a:schemeClr val="accent1"/>
          </a:fillRef>
          <a:effectRef idx="0">
            <a:schemeClr val="accent1"/>
          </a:effectRef>
          <a:fontRef idx="minor">
            <a:schemeClr val="tx1"/>
          </a:fontRef>
        </p:style>
      </p:cxnSp>
      <p:grpSp>
        <p:nvGrpSpPr>
          <p:cNvPr id="196" name="Группа 195">
            <a:extLst>
              <a:ext uri="{FF2B5EF4-FFF2-40B4-BE49-F238E27FC236}">
                <a16:creationId xmlns:a16="http://schemas.microsoft.com/office/drawing/2014/main" id="{E402CF5F-3115-C864-8735-9CA54235346B}"/>
              </a:ext>
            </a:extLst>
          </p:cNvPr>
          <p:cNvGrpSpPr/>
          <p:nvPr userDrawn="1"/>
        </p:nvGrpSpPr>
        <p:grpSpPr>
          <a:xfrm flipH="1">
            <a:off x="808507" y="945015"/>
            <a:ext cx="4448189" cy="122999"/>
            <a:chOff x="1125606" y="603315"/>
            <a:chExt cx="1911723" cy="0"/>
          </a:xfrm>
        </p:grpSpPr>
        <p:cxnSp>
          <p:nvCxnSpPr>
            <p:cNvPr id="197" name="Прямая соединительная линия 196">
              <a:extLst>
                <a:ext uri="{FF2B5EF4-FFF2-40B4-BE49-F238E27FC236}">
                  <a16:creationId xmlns:a16="http://schemas.microsoft.com/office/drawing/2014/main" id="{7ECD95B1-D07E-D92F-ADC6-A86FF886895D}"/>
                </a:ext>
              </a:extLst>
            </p:cNvPr>
            <p:cNvCxnSpPr>
              <a:cxnSpLocks/>
            </p:cNvCxnSpPr>
            <p:nvPr/>
          </p:nvCxnSpPr>
          <p:spPr>
            <a:xfrm>
              <a:off x="1125606" y="603315"/>
              <a:ext cx="1055262" cy="0"/>
            </a:xfrm>
            <a:prstGeom prst="line">
              <a:avLst/>
            </a:prstGeom>
            <a:ln w="28575">
              <a:solidFill>
                <a:srgbClr val="98A8BA"/>
              </a:solidFill>
            </a:ln>
          </p:spPr>
          <p:style>
            <a:lnRef idx="1">
              <a:schemeClr val="accent1"/>
            </a:lnRef>
            <a:fillRef idx="0">
              <a:schemeClr val="accent1"/>
            </a:fillRef>
            <a:effectRef idx="0">
              <a:schemeClr val="accent1"/>
            </a:effectRef>
            <a:fontRef idx="minor">
              <a:schemeClr val="tx1"/>
            </a:fontRef>
          </p:style>
        </p:cxnSp>
        <p:cxnSp>
          <p:nvCxnSpPr>
            <p:cNvPr id="198" name="Прямая соединительная линия 197">
              <a:extLst>
                <a:ext uri="{FF2B5EF4-FFF2-40B4-BE49-F238E27FC236}">
                  <a16:creationId xmlns:a16="http://schemas.microsoft.com/office/drawing/2014/main" id="{57E2F6E8-91B4-DCFD-54DE-BBCDAA66D8F8}"/>
                </a:ext>
              </a:extLst>
            </p:cNvPr>
            <p:cNvCxnSpPr>
              <a:cxnSpLocks/>
            </p:cNvCxnSpPr>
            <p:nvPr/>
          </p:nvCxnSpPr>
          <p:spPr>
            <a:xfrm>
              <a:off x="2253425" y="603315"/>
              <a:ext cx="4026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9" name="Прямая соединительная линия 198">
              <a:extLst>
                <a:ext uri="{FF2B5EF4-FFF2-40B4-BE49-F238E27FC236}">
                  <a16:creationId xmlns:a16="http://schemas.microsoft.com/office/drawing/2014/main" id="{E3F02597-F662-EAC7-D052-B51871523938}"/>
                </a:ext>
              </a:extLst>
            </p:cNvPr>
            <p:cNvCxnSpPr>
              <a:cxnSpLocks/>
            </p:cNvCxnSpPr>
            <p:nvPr/>
          </p:nvCxnSpPr>
          <p:spPr>
            <a:xfrm flipV="1">
              <a:off x="2736485" y="603315"/>
              <a:ext cx="300844" cy="0"/>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 name="Прямоугольник 3">
            <a:extLst>
              <a:ext uri="{FF2B5EF4-FFF2-40B4-BE49-F238E27FC236}">
                <a16:creationId xmlns:a16="http://schemas.microsoft.com/office/drawing/2014/main" id="{27D400BB-7D09-EFD4-F2AE-553C8B504FCC}"/>
              </a:ext>
            </a:extLst>
          </p:cNvPr>
          <p:cNvSpPr/>
          <p:nvPr userDrawn="1"/>
        </p:nvSpPr>
        <p:spPr>
          <a:xfrm>
            <a:off x="0" y="458047"/>
            <a:ext cx="632816" cy="507413"/>
          </a:xfrm>
          <a:prstGeom prst="rect">
            <a:avLst/>
          </a:prstGeom>
          <a:solidFill>
            <a:srgbClr val="95A1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2400"/>
          </a:p>
        </p:txBody>
      </p:sp>
      <p:pic>
        <p:nvPicPr>
          <p:cNvPr id="5" name="Рисунок 4">
            <a:extLst>
              <a:ext uri="{FF2B5EF4-FFF2-40B4-BE49-F238E27FC236}">
                <a16:creationId xmlns:a16="http://schemas.microsoft.com/office/drawing/2014/main" id="{25C02912-501C-6FFD-E02D-4DB500DD18CF}"/>
              </a:ext>
            </a:extLst>
          </p:cNvPr>
          <p:cNvPicPr>
            <a:picLocks noChangeAspect="1"/>
          </p:cNvPicPr>
          <p:nvPr userDrawn="1"/>
        </p:nvPicPr>
        <p:blipFill>
          <a:blip r:embed="rId3"/>
          <a:stretch>
            <a:fillRect/>
          </a:stretch>
        </p:blipFill>
        <p:spPr>
          <a:xfrm>
            <a:off x="-592667" y="2800897"/>
            <a:ext cx="4621673" cy="4684105"/>
          </a:xfrm>
          <a:prstGeom prst="rect">
            <a:avLst/>
          </a:prstGeom>
        </p:spPr>
      </p:pic>
    </p:spTree>
    <p:extLst>
      <p:ext uri="{BB962C8B-B14F-4D97-AF65-F5344CB8AC3E}">
        <p14:creationId xmlns:p14="http://schemas.microsoft.com/office/powerpoint/2010/main" val="30667037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matchingName="Main point" userDrawn="1">
  <p:cSld name="Main point">
    <p:spTree>
      <p:nvGrpSpPr>
        <p:cNvPr id="1" name=""/>
        <p:cNvGrpSpPr/>
        <p:nvPr/>
      </p:nvGrpSpPr>
      <p:grpSpPr bwMode="auto">
        <a:xfrm>
          <a:off x="0" y="0"/>
          <a:ext cx="0" cy="0"/>
          <a:chOff x="0" y="0"/>
          <a:chExt cx="0" cy="0"/>
        </a:xfrm>
      </p:grpSpPr>
      <p:sp>
        <p:nvSpPr>
          <p:cNvPr id="34" name="Google Shape;34;p8"/>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smtClean="0"/>
              <a:pPr>
                <a:defRPr/>
              </a:pPr>
              <a:t>‹#›</a:t>
            </a:fld>
            <a:endParaRPr lang="ru"/>
          </a:p>
        </p:txBody>
      </p:sp>
      <p:sp>
        <p:nvSpPr>
          <p:cNvPr id="5" name="Прямоугольник 4"/>
          <p:cNvSpPr/>
          <p:nvPr userDrawn="1"/>
        </p:nvSpPr>
        <p:spPr bwMode="auto">
          <a:xfrm>
            <a:off x="0" y="0"/>
            <a:ext cx="7416800" cy="685800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pic>
        <p:nvPicPr>
          <p:cNvPr id="12" name="Рисунок 11" descr="Изображение выглядит как Графика, снимок экрана, графический дизайн, Красочность&#10;&#10;Контент, сгенерированный ИИ, может содержать ошибки.">
            <a:extLst>
              <a:ext uri="{FF2B5EF4-FFF2-40B4-BE49-F238E27FC236}">
                <a16:creationId xmlns:a16="http://schemas.microsoft.com/office/drawing/2014/main" id="{CC8090CA-C459-1934-C194-5646C76F35B9}"/>
              </a:ext>
            </a:extLst>
          </p:cNvPr>
          <p:cNvPicPr>
            <a:picLocks noChangeAspect="1"/>
          </p:cNvPicPr>
          <p:nvPr userDrawn="1"/>
        </p:nvPicPr>
        <p:blipFill>
          <a:blip r:embed="rId2"/>
          <a:stretch>
            <a:fillRect/>
          </a:stretch>
        </p:blipFill>
        <p:spPr bwMode="auto">
          <a:xfrm>
            <a:off x="1" y="4023360"/>
            <a:ext cx="2839915" cy="2834640"/>
          </a:xfrm>
          <a:prstGeom prst="rect">
            <a:avLst/>
          </a:prstGeom>
        </p:spPr>
      </p:pic>
      <p:sp>
        <p:nvSpPr>
          <p:cNvPr id="4" name="Рисунок 3">
            <a:extLst>
              <a:ext uri="{FF2B5EF4-FFF2-40B4-BE49-F238E27FC236}">
                <a16:creationId xmlns:a16="http://schemas.microsoft.com/office/drawing/2014/main" id="{96CED2D4-027C-4EF6-EA65-C98D49A2062F}"/>
              </a:ext>
            </a:extLst>
          </p:cNvPr>
          <p:cNvSpPr>
            <a:spLocks noGrp="1"/>
          </p:cNvSpPr>
          <p:nvPr>
            <p:ph type="pic" sz="quarter" idx="13" hasCustomPrompt="1"/>
          </p:nvPr>
        </p:nvSpPr>
        <p:spPr>
          <a:xfrm>
            <a:off x="7416801" y="-1"/>
            <a:ext cx="4775199" cy="6857999"/>
          </a:xfrm>
        </p:spPr>
        <p:txBody>
          <a:bodyPr anchor="ctr"/>
          <a:lstStyle>
            <a:lvl1pPr marL="152396" indent="0" algn="ctr">
              <a:buNone/>
              <a:defRPr/>
            </a:lvl1pPr>
          </a:lstStyle>
          <a:p>
            <a:r>
              <a:rPr lang="ru-RU" dirty="0"/>
              <a:t>Вставьте </a:t>
            </a:r>
            <a:r>
              <a:rPr lang="ru-RU" dirty="0" err="1"/>
              <a:t>пикчу</a:t>
            </a:r>
            <a:endParaRPr lang="ru-RU" dirty="0"/>
          </a:p>
        </p:txBody>
      </p:sp>
    </p:spTree>
    <p:extLst>
      <p:ext uri="{BB962C8B-B14F-4D97-AF65-F5344CB8AC3E}">
        <p14:creationId xmlns:p14="http://schemas.microsoft.com/office/powerpoint/2010/main" val="17252070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matchingName="Main point" preserve="1" userDrawn="1">
  <p:cSld name="1_Main point">
    <p:spTree>
      <p:nvGrpSpPr>
        <p:cNvPr id="1" name=""/>
        <p:cNvGrpSpPr/>
        <p:nvPr/>
      </p:nvGrpSpPr>
      <p:grpSpPr bwMode="auto">
        <a:xfrm>
          <a:off x="0" y="0"/>
          <a:ext cx="0" cy="0"/>
          <a:chOff x="0" y="0"/>
          <a:chExt cx="0" cy="0"/>
        </a:xfrm>
      </p:grpSpPr>
      <p:sp>
        <p:nvSpPr>
          <p:cNvPr id="34" name="Google Shape;34;p8"/>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smtClean="0"/>
              <a:pPr>
                <a:defRPr/>
              </a:pPr>
              <a:t>‹#›</a:t>
            </a:fld>
            <a:endParaRPr lang="ru"/>
          </a:p>
        </p:txBody>
      </p:sp>
      <p:sp>
        <p:nvSpPr>
          <p:cNvPr id="5" name="Прямоугольник 4"/>
          <p:cNvSpPr/>
          <p:nvPr userDrawn="1"/>
        </p:nvSpPr>
        <p:spPr bwMode="auto">
          <a:xfrm>
            <a:off x="0" y="0"/>
            <a:ext cx="7416800" cy="685800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pic>
        <p:nvPicPr>
          <p:cNvPr id="4" name="Рисунок 3" descr="Изображение выглядит как Графика, снимок экрана, графический дизайн, Красочность&#10;&#10;Контент, сгенерированный ИИ, может содержать ошибки.">
            <a:extLst>
              <a:ext uri="{FF2B5EF4-FFF2-40B4-BE49-F238E27FC236}">
                <a16:creationId xmlns:a16="http://schemas.microsoft.com/office/drawing/2014/main" id="{CC8090CA-C459-1934-C194-5646C76F35B9}"/>
              </a:ext>
            </a:extLst>
          </p:cNvPr>
          <p:cNvPicPr>
            <a:picLocks noChangeAspect="1"/>
          </p:cNvPicPr>
          <p:nvPr userDrawn="1"/>
        </p:nvPicPr>
        <p:blipFill>
          <a:blip r:embed="rId2"/>
          <a:stretch>
            <a:fillRect/>
          </a:stretch>
        </p:blipFill>
        <p:spPr>
          <a:xfrm>
            <a:off x="2" y="1858423"/>
            <a:ext cx="5008879" cy="4999576"/>
          </a:xfrm>
          <a:prstGeom prst="rect">
            <a:avLst/>
          </a:prstGeom>
        </p:spPr>
      </p:pic>
      <p:sp>
        <p:nvSpPr>
          <p:cNvPr id="2" name="Прямоугольник 1">
            <a:extLst>
              <a:ext uri="{FF2B5EF4-FFF2-40B4-BE49-F238E27FC236}">
                <a16:creationId xmlns:a16="http://schemas.microsoft.com/office/drawing/2014/main" id="{6C331697-7B93-F6AA-08B6-FA38556300C5}"/>
              </a:ext>
            </a:extLst>
          </p:cNvPr>
          <p:cNvSpPr/>
          <p:nvPr userDrawn="1"/>
        </p:nvSpPr>
        <p:spPr bwMode="auto">
          <a:xfrm>
            <a:off x="-1" y="-1"/>
            <a:ext cx="7416800" cy="6858000"/>
          </a:xfrm>
          <a:prstGeom prst="rect">
            <a:avLst/>
          </a:prstGeom>
          <a:solidFill>
            <a:srgbClr val="1D3252">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pic>
        <p:nvPicPr>
          <p:cNvPr id="3" name="Рисунок 2"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5A5B7043-9CCA-E422-AEF3-132D331DE4CF}"/>
              </a:ext>
            </a:extLst>
          </p:cNvPr>
          <p:cNvPicPr>
            <a:picLocks noChangeAspect="1"/>
          </p:cNvPicPr>
          <p:nvPr userDrawn="1"/>
        </p:nvPicPr>
        <p:blipFill>
          <a:blip r:embed="rId3"/>
          <a:stretch>
            <a:fillRect/>
          </a:stretch>
        </p:blipFill>
        <p:spPr bwMode="auto">
          <a:xfrm>
            <a:off x="879156" y="976324"/>
            <a:ext cx="3486417" cy="812845"/>
          </a:xfrm>
          <a:prstGeom prst="rect">
            <a:avLst/>
          </a:prstGeom>
        </p:spPr>
      </p:pic>
    </p:spTree>
    <p:extLst>
      <p:ext uri="{BB962C8B-B14F-4D97-AF65-F5344CB8AC3E}">
        <p14:creationId xmlns:p14="http://schemas.microsoft.com/office/powerpoint/2010/main" val="20721128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matchingName="Main point" preserve="1" userDrawn="1">
  <p:cSld name="1_Main point">
    <p:spTree>
      <p:nvGrpSpPr>
        <p:cNvPr id="1" name=""/>
        <p:cNvGrpSpPr/>
        <p:nvPr/>
      </p:nvGrpSpPr>
      <p:grpSpPr bwMode="auto">
        <a:xfrm>
          <a:off x="0" y="0"/>
          <a:ext cx="0" cy="0"/>
          <a:chOff x="0" y="0"/>
          <a:chExt cx="0" cy="0"/>
        </a:xfrm>
      </p:grpSpPr>
      <p:sp>
        <p:nvSpPr>
          <p:cNvPr id="34" name="Google Shape;34;p8"/>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smtClean="0"/>
              <a:pPr>
                <a:defRPr/>
              </a:pPr>
              <a:t>‹#›</a:t>
            </a:fld>
            <a:endParaRPr lang="ru"/>
          </a:p>
        </p:txBody>
      </p:sp>
      <p:sp>
        <p:nvSpPr>
          <p:cNvPr id="5" name="Прямоугольник 4"/>
          <p:cNvSpPr/>
          <p:nvPr userDrawn="1"/>
        </p:nvSpPr>
        <p:spPr bwMode="auto">
          <a:xfrm>
            <a:off x="0" y="0"/>
            <a:ext cx="12192000" cy="685800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pic>
        <p:nvPicPr>
          <p:cNvPr id="11" name="Рисунок 10">
            <a:extLst>
              <a:ext uri="{FF2B5EF4-FFF2-40B4-BE49-F238E27FC236}">
                <a16:creationId xmlns:a16="http://schemas.microsoft.com/office/drawing/2014/main" id="{4B897A92-690F-7B02-961E-6C43576001CE}"/>
              </a:ext>
            </a:extLst>
          </p:cNvPr>
          <p:cNvPicPr>
            <a:picLocks noChangeAspect="1"/>
          </p:cNvPicPr>
          <p:nvPr userDrawn="1"/>
        </p:nvPicPr>
        <p:blipFill>
          <a:blip r:embed="rId2"/>
          <a:stretch>
            <a:fillRect/>
          </a:stretch>
        </p:blipFill>
        <p:spPr>
          <a:xfrm>
            <a:off x="6233037" y="595115"/>
            <a:ext cx="5592225" cy="5667768"/>
          </a:xfrm>
          <a:prstGeom prst="rect">
            <a:avLst/>
          </a:prstGeom>
        </p:spPr>
      </p:pic>
    </p:spTree>
    <p:extLst>
      <p:ext uri="{BB962C8B-B14F-4D97-AF65-F5344CB8AC3E}">
        <p14:creationId xmlns:p14="http://schemas.microsoft.com/office/powerpoint/2010/main" val="6590544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matchingName="Title and body" userDrawn="1">
  <p:cSld name="Title and body">
    <p:spTree>
      <p:nvGrpSpPr>
        <p:cNvPr id="1" name=""/>
        <p:cNvGrpSpPr/>
        <p:nvPr/>
      </p:nvGrpSpPr>
      <p:grpSpPr bwMode="auto">
        <a:xfrm>
          <a:off x="0" y="0"/>
          <a:ext cx="0" cy="0"/>
          <a:chOff x="0" y="0"/>
          <a:chExt cx="0" cy="0"/>
        </a:xfrm>
      </p:grpSpPr>
      <p:sp>
        <p:nvSpPr>
          <p:cNvPr id="3" name="Прямоугольник 2">
            <a:extLst>
              <a:ext uri="{FF2B5EF4-FFF2-40B4-BE49-F238E27FC236}">
                <a16:creationId xmlns:a16="http://schemas.microsoft.com/office/drawing/2014/main" id="{DE7B15E8-1E83-174B-7AD7-8373F6B4BD7D}"/>
              </a:ext>
            </a:extLst>
          </p:cNvPr>
          <p:cNvSpPr/>
          <p:nvPr userDrawn="1"/>
        </p:nvSpPr>
        <p:spPr bwMode="auto">
          <a:xfrm>
            <a:off x="2" y="236100"/>
            <a:ext cx="12191983" cy="954107"/>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cxnSp>
        <p:nvCxnSpPr>
          <p:cNvPr id="5" name="Прямая соединительная линия 4">
            <a:extLst>
              <a:ext uri="{FF2B5EF4-FFF2-40B4-BE49-F238E27FC236}">
                <a16:creationId xmlns:a16="http://schemas.microsoft.com/office/drawing/2014/main" id="{BE09A521-F48B-F725-09EE-E2D204A34EFB}"/>
              </a:ext>
            </a:extLst>
          </p:cNvPr>
          <p:cNvCxnSpPr>
            <a:cxnSpLocks/>
          </p:cNvCxnSpPr>
          <p:nvPr userDrawn="1"/>
        </p:nvCxnSpPr>
        <p:spPr bwMode="auto">
          <a:xfrm>
            <a:off x="831455" y="418861"/>
            <a:ext cx="0" cy="6136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Рисунок 6"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9B9885CB-DEA8-87EB-BE60-0B649BEACA5B}"/>
              </a:ext>
            </a:extLst>
          </p:cNvPr>
          <p:cNvPicPr>
            <a:picLocks noChangeAspect="1"/>
          </p:cNvPicPr>
          <p:nvPr userDrawn="1"/>
        </p:nvPicPr>
        <p:blipFill>
          <a:blip r:embed="rId2"/>
          <a:srcRect r="77235"/>
          <a:stretch/>
        </p:blipFill>
        <p:spPr bwMode="auto">
          <a:xfrm>
            <a:off x="216928" y="444002"/>
            <a:ext cx="499192" cy="563380"/>
          </a:xfrm>
          <a:prstGeom prst="rect">
            <a:avLst/>
          </a:prstGeom>
        </p:spPr>
      </p:pic>
      <p:pic>
        <p:nvPicPr>
          <p:cNvPr id="8" name="Рисунок 7" descr="Изображение выглядит как снимок экрана, Графика, графический дизайн, искусство&#10;&#10;Контент, сгенерированный ИИ, может содержать ошибки.">
            <a:extLst>
              <a:ext uri="{FF2B5EF4-FFF2-40B4-BE49-F238E27FC236}">
                <a16:creationId xmlns:a16="http://schemas.microsoft.com/office/drawing/2014/main" id="{A19BDF96-499B-6C29-1353-40AD0FE14908}"/>
              </a:ext>
            </a:extLst>
          </p:cNvPr>
          <p:cNvPicPr>
            <a:picLocks noChangeAspect="1"/>
          </p:cNvPicPr>
          <p:nvPr userDrawn="1"/>
        </p:nvPicPr>
        <p:blipFill>
          <a:blip r:embed="rId3"/>
          <a:stretch>
            <a:fillRect/>
          </a:stretch>
        </p:blipFill>
        <p:spPr bwMode="auto">
          <a:xfrm rot="5400000">
            <a:off x="10604971" y="-396822"/>
            <a:ext cx="954107" cy="2219951"/>
          </a:xfrm>
          <a:prstGeom prst="rect">
            <a:avLst/>
          </a:prstGeom>
        </p:spPr>
      </p:pic>
      <p:sp>
        <p:nvSpPr>
          <p:cNvPr id="18" name="Google Shape;18;p4"/>
          <p:cNvSpPr txBox="1">
            <a:spLocks noGrp="1"/>
          </p:cNvSpPr>
          <p:nvPr>
            <p:ph type="body" idx="1"/>
          </p:nvPr>
        </p:nvSpPr>
        <p:spPr bwMode="auto">
          <a:xfrm>
            <a:off x="415600" y="1536633"/>
            <a:ext cx="11360800" cy="4555200"/>
          </a:xfrm>
          <a:prstGeom prst="rect">
            <a:avLst/>
          </a:prstGeom>
        </p:spPr>
        <p:txBody>
          <a:bodyPr spcFirstLastPara="1" wrap="square" lIns="91425" tIns="91425" rIns="91425" bIns="91425" anchor="t" anchorCtr="0">
            <a:normAutofit/>
          </a:bodyPr>
          <a:lstStyle>
            <a:lvl1pPr marL="152392" lvl="0" indent="0">
              <a:spcBef>
                <a:spcPts val="0"/>
              </a:spcBef>
              <a:spcAft>
                <a:spcPts val="0"/>
              </a:spcAft>
              <a:buSzPts val="1800"/>
              <a:buNone/>
              <a:defRPr sz="1867"/>
            </a:lvl1pPr>
            <a:lvl2pPr marL="1219140" lvl="1" indent="-423312">
              <a:spcBef>
                <a:spcPts val="0"/>
              </a:spcBef>
              <a:spcAft>
                <a:spcPts val="0"/>
              </a:spcAft>
              <a:buSzPts val="1400"/>
              <a:buChar char="○"/>
              <a:defRPr/>
            </a:lvl2pPr>
            <a:lvl3pPr marL="1828709" lvl="2" indent="-423312">
              <a:spcBef>
                <a:spcPts val="0"/>
              </a:spcBef>
              <a:spcAft>
                <a:spcPts val="0"/>
              </a:spcAft>
              <a:buSzPts val="1400"/>
              <a:buChar char="■"/>
              <a:defRPr/>
            </a:lvl3pPr>
            <a:lvl4pPr marL="2438278" lvl="3" indent="-423312">
              <a:spcBef>
                <a:spcPts val="0"/>
              </a:spcBef>
              <a:spcAft>
                <a:spcPts val="0"/>
              </a:spcAft>
              <a:buSzPts val="1400"/>
              <a:buChar char="●"/>
              <a:defRPr/>
            </a:lvl4pPr>
            <a:lvl5pPr marL="3047848" lvl="4" indent="-423312">
              <a:spcBef>
                <a:spcPts val="0"/>
              </a:spcBef>
              <a:spcAft>
                <a:spcPts val="0"/>
              </a:spcAft>
              <a:buSzPts val="1400"/>
              <a:buChar char="○"/>
              <a:defRPr/>
            </a:lvl5pPr>
            <a:lvl6pPr marL="3657418" lvl="5" indent="-423312">
              <a:spcBef>
                <a:spcPts val="0"/>
              </a:spcBef>
              <a:spcAft>
                <a:spcPts val="0"/>
              </a:spcAft>
              <a:buSzPts val="1400"/>
              <a:buChar char="■"/>
              <a:defRPr/>
            </a:lvl6pPr>
            <a:lvl7pPr marL="4266987" lvl="6" indent="-423312">
              <a:spcBef>
                <a:spcPts val="0"/>
              </a:spcBef>
              <a:spcAft>
                <a:spcPts val="0"/>
              </a:spcAft>
              <a:buSzPts val="1400"/>
              <a:buChar char="●"/>
              <a:defRPr/>
            </a:lvl7pPr>
            <a:lvl8pPr marL="4876557" lvl="7" indent="-423312">
              <a:spcBef>
                <a:spcPts val="0"/>
              </a:spcBef>
              <a:spcAft>
                <a:spcPts val="0"/>
              </a:spcAft>
              <a:buSzPts val="1400"/>
              <a:buChar char="○"/>
              <a:defRPr/>
            </a:lvl8pPr>
            <a:lvl9pPr marL="5486126" lvl="8" indent="-423312">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sp>
        <p:nvSpPr>
          <p:cNvPr id="11" name="Текст 10">
            <a:extLst>
              <a:ext uri="{FF2B5EF4-FFF2-40B4-BE49-F238E27FC236}">
                <a16:creationId xmlns:a16="http://schemas.microsoft.com/office/drawing/2014/main" id="{DDF8033F-2108-76DC-3D29-7C08ED120B8B}"/>
              </a:ext>
            </a:extLst>
          </p:cNvPr>
          <p:cNvSpPr>
            <a:spLocks noGrp="1"/>
          </p:cNvSpPr>
          <p:nvPr>
            <p:ph type="body" sz="quarter" idx="13"/>
          </p:nvPr>
        </p:nvSpPr>
        <p:spPr>
          <a:xfrm>
            <a:off x="831438" y="345749"/>
            <a:ext cx="9025273" cy="759884"/>
          </a:xfrm>
        </p:spPr>
        <p:txBody>
          <a:bodyPr anchor="ctr"/>
          <a:lstStyle>
            <a:lvl1pPr marL="0" indent="0">
              <a:lnSpc>
                <a:spcPct val="100000"/>
              </a:lnSpc>
              <a:buNone/>
              <a:defRPr>
                <a:solidFill>
                  <a:schemeClr val="bg1"/>
                </a:solidFill>
              </a:defRPr>
            </a:lvl1pPr>
          </a:lstStyle>
          <a:p>
            <a:pPr lvl="0"/>
            <a:r>
              <a:rPr lang="ru-RU" dirty="0"/>
              <a:t>Образец текст</a:t>
            </a:r>
          </a:p>
        </p:txBody>
      </p:sp>
    </p:spTree>
    <p:extLst>
      <p:ext uri="{BB962C8B-B14F-4D97-AF65-F5344CB8AC3E}">
        <p14:creationId xmlns:p14="http://schemas.microsoft.com/office/powerpoint/2010/main" val="18242078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PhAnim="0" matchingName="Title and body" preserve="1" userDrawn="1">
  <p:cSld name="1_Title and body">
    <p:spTree>
      <p:nvGrpSpPr>
        <p:cNvPr id="1" name=""/>
        <p:cNvGrpSpPr/>
        <p:nvPr/>
      </p:nvGrpSpPr>
      <p:grpSpPr bwMode="auto">
        <a:xfrm>
          <a:off x="0" y="0"/>
          <a:ext cx="0" cy="0"/>
          <a:chOff x="0" y="0"/>
          <a:chExt cx="0" cy="0"/>
        </a:xfrm>
      </p:grpSpPr>
      <p:sp>
        <p:nvSpPr>
          <p:cNvPr id="3" name="Прямоугольник 2">
            <a:extLst>
              <a:ext uri="{FF2B5EF4-FFF2-40B4-BE49-F238E27FC236}">
                <a16:creationId xmlns:a16="http://schemas.microsoft.com/office/drawing/2014/main" id="{DE7B15E8-1E83-174B-7AD7-8373F6B4BD7D}"/>
              </a:ext>
            </a:extLst>
          </p:cNvPr>
          <p:cNvSpPr/>
          <p:nvPr userDrawn="1"/>
        </p:nvSpPr>
        <p:spPr bwMode="auto">
          <a:xfrm>
            <a:off x="2" y="236100"/>
            <a:ext cx="12191983" cy="954107"/>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cxnSp>
        <p:nvCxnSpPr>
          <p:cNvPr id="5" name="Прямая соединительная линия 4">
            <a:extLst>
              <a:ext uri="{FF2B5EF4-FFF2-40B4-BE49-F238E27FC236}">
                <a16:creationId xmlns:a16="http://schemas.microsoft.com/office/drawing/2014/main" id="{BE09A521-F48B-F725-09EE-E2D204A34EFB}"/>
              </a:ext>
            </a:extLst>
          </p:cNvPr>
          <p:cNvCxnSpPr>
            <a:cxnSpLocks/>
          </p:cNvCxnSpPr>
          <p:nvPr userDrawn="1"/>
        </p:nvCxnSpPr>
        <p:spPr bwMode="auto">
          <a:xfrm>
            <a:off x="2215735" y="418861"/>
            <a:ext cx="0" cy="6136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Рисунок 6"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9B9885CB-DEA8-87EB-BE60-0B649BEACA5B}"/>
              </a:ext>
            </a:extLst>
          </p:cNvPr>
          <p:cNvPicPr>
            <a:picLocks noChangeAspect="1"/>
          </p:cNvPicPr>
          <p:nvPr userDrawn="1"/>
        </p:nvPicPr>
        <p:blipFill>
          <a:blip r:embed="rId2"/>
          <a:srcRect l="-3" r="-4085"/>
          <a:stretch/>
        </p:blipFill>
        <p:spPr bwMode="auto">
          <a:xfrm>
            <a:off x="320936" y="492890"/>
            <a:ext cx="1886304" cy="465604"/>
          </a:xfrm>
          <a:prstGeom prst="rect">
            <a:avLst/>
          </a:prstGeom>
        </p:spPr>
      </p:pic>
      <p:pic>
        <p:nvPicPr>
          <p:cNvPr id="8" name="Рисунок 7" descr="Изображение выглядит как снимок экрана, Графика, графический дизайн, искусство&#10;&#10;Контент, сгенерированный ИИ, может содержать ошибки.">
            <a:extLst>
              <a:ext uri="{FF2B5EF4-FFF2-40B4-BE49-F238E27FC236}">
                <a16:creationId xmlns:a16="http://schemas.microsoft.com/office/drawing/2014/main" id="{A19BDF96-499B-6C29-1353-40AD0FE14908}"/>
              </a:ext>
            </a:extLst>
          </p:cNvPr>
          <p:cNvPicPr>
            <a:picLocks noChangeAspect="1"/>
          </p:cNvPicPr>
          <p:nvPr userDrawn="1"/>
        </p:nvPicPr>
        <p:blipFill>
          <a:blip r:embed="rId3"/>
          <a:stretch>
            <a:fillRect/>
          </a:stretch>
        </p:blipFill>
        <p:spPr bwMode="auto">
          <a:xfrm rot="5400000">
            <a:off x="10604971" y="-396822"/>
            <a:ext cx="954107" cy="2219951"/>
          </a:xfrm>
          <a:prstGeom prst="rect">
            <a:avLst/>
          </a:prstGeom>
        </p:spPr>
      </p:pic>
      <p:sp>
        <p:nvSpPr>
          <p:cNvPr id="18" name="Google Shape;18;p4"/>
          <p:cNvSpPr txBox="1">
            <a:spLocks noGrp="1"/>
          </p:cNvSpPr>
          <p:nvPr>
            <p:ph type="body" idx="1"/>
          </p:nvPr>
        </p:nvSpPr>
        <p:spPr bwMode="auto">
          <a:xfrm>
            <a:off x="415600" y="1536633"/>
            <a:ext cx="11360800" cy="4555200"/>
          </a:xfrm>
          <a:prstGeom prst="rect">
            <a:avLst/>
          </a:prstGeom>
        </p:spPr>
        <p:txBody>
          <a:bodyPr spcFirstLastPara="1" wrap="square" lIns="91425" tIns="91425" rIns="91425" bIns="91425" anchor="t" anchorCtr="0">
            <a:normAutofit/>
          </a:bodyPr>
          <a:lstStyle>
            <a:lvl1pPr marL="152392" lvl="0" indent="0">
              <a:spcBef>
                <a:spcPts val="0"/>
              </a:spcBef>
              <a:spcAft>
                <a:spcPts val="0"/>
              </a:spcAft>
              <a:buSzPts val="1800"/>
              <a:buNone/>
              <a:defRPr sz="1867"/>
            </a:lvl1pPr>
            <a:lvl2pPr marL="1219140" lvl="1" indent="-423312">
              <a:spcBef>
                <a:spcPts val="0"/>
              </a:spcBef>
              <a:spcAft>
                <a:spcPts val="0"/>
              </a:spcAft>
              <a:buSzPts val="1400"/>
              <a:buChar char="○"/>
              <a:defRPr/>
            </a:lvl2pPr>
            <a:lvl3pPr marL="1828709" lvl="2" indent="-423312">
              <a:spcBef>
                <a:spcPts val="0"/>
              </a:spcBef>
              <a:spcAft>
                <a:spcPts val="0"/>
              </a:spcAft>
              <a:buSzPts val="1400"/>
              <a:buChar char="■"/>
              <a:defRPr/>
            </a:lvl3pPr>
            <a:lvl4pPr marL="2438278" lvl="3" indent="-423312">
              <a:spcBef>
                <a:spcPts val="0"/>
              </a:spcBef>
              <a:spcAft>
                <a:spcPts val="0"/>
              </a:spcAft>
              <a:buSzPts val="1400"/>
              <a:buChar char="●"/>
              <a:defRPr/>
            </a:lvl4pPr>
            <a:lvl5pPr marL="3047848" lvl="4" indent="-423312">
              <a:spcBef>
                <a:spcPts val="0"/>
              </a:spcBef>
              <a:spcAft>
                <a:spcPts val="0"/>
              </a:spcAft>
              <a:buSzPts val="1400"/>
              <a:buChar char="○"/>
              <a:defRPr/>
            </a:lvl5pPr>
            <a:lvl6pPr marL="3657418" lvl="5" indent="-423312">
              <a:spcBef>
                <a:spcPts val="0"/>
              </a:spcBef>
              <a:spcAft>
                <a:spcPts val="0"/>
              </a:spcAft>
              <a:buSzPts val="1400"/>
              <a:buChar char="■"/>
              <a:defRPr/>
            </a:lvl6pPr>
            <a:lvl7pPr marL="4266987" lvl="6" indent="-423312">
              <a:spcBef>
                <a:spcPts val="0"/>
              </a:spcBef>
              <a:spcAft>
                <a:spcPts val="0"/>
              </a:spcAft>
              <a:buSzPts val="1400"/>
              <a:buChar char="●"/>
              <a:defRPr/>
            </a:lvl7pPr>
            <a:lvl8pPr marL="4876557" lvl="7" indent="-423312">
              <a:spcBef>
                <a:spcPts val="0"/>
              </a:spcBef>
              <a:spcAft>
                <a:spcPts val="0"/>
              </a:spcAft>
              <a:buSzPts val="1400"/>
              <a:buChar char="○"/>
              <a:defRPr/>
            </a:lvl8pPr>
            <a:lvl9pPr marL="5486126" lvl="8" indent="-423312">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sp>
        <p:nvSpPr>
          <p:cNvPr id="11" name="Текст 10">
            <a:extLst>
              <a:ext uri="{FF2B5EF4-FFF2-40B4-BE49-F238E27FC236}">
                <a16:creationId xmlns:a16="http://schemas.microsoft.com/office/drawing/2014/main" id="{DDF8033F-2108-76DC-3D29-7C08ED120B8B}"/>
              </a:ext>
            </a:extLst>
          </p:cNvPr>
          <p:cNvSpPr>
            <a:spLocks noGrp="1"/>
          </p:cNvSpPr>
          <p:nvPr>
            <p:ph type="body" sz="quarter" idx="13"/>
          </p:nvPr>
        </p:nvSpPr>
        <p:spPr>
          <a:xfrm>
            <a:off x="2224232" y="345749"/>
            <a:ext cx="7632481" cy="759884"/>
          </a:xfrm>
        </p:spPr>
        <p:txBody>
          <a:bodyPr anchor="ctr"/>
          <a:lstStyle>
            <a:lvl1pPr marL="0" indent="0">
              <a:lnSpc>
                <a:spcPct val="100000"/>
              </a:lnSpc>
              <a:buNone/>
              <a:defRPr>
                <a:solidFill>
                  <a:schemeClr val="bg1"/>
                </a:solidFill>
              </a:defRPr>
            </a:lvl1pPr>
          </a:lstStyle>
          <a:p>
            <a:pPr lvl="0"/>
            <a:r>
              <a:rPr lang="ru-RU" dirty="0"/>
              <a:t>Образец текст</a:t>
            </a:r>
          </a:p>
        </p:txBody>
      </p:sp>
    </p:spTree>
    <p:extLst>
      <p:ext uri="{BB962C8B-B14F-4D97-AF65-F5344CB8AC3E}">
        <p14:creationId xmlns:p14="http://schemas.microsoft.com/office/powerpoint/2010/main" val="9438123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PhAnim="0" matchingName="Title and body" type="tx" preserve="1" userDrawn="1">
  <p:cSld name="1_Title and body">
    <p:spTree>
      <p:nvGrpSpPr>
        <p:cNvPr id="1" name=""/>
        <p:cNvGrpSpPr/>
        <p:nvPr/>
      </p:nvGrpSpPr>
      <p:grpSpPr bwMode="auto">
        <a:xfrm>
          <a:off x="0" y="0"/>
          <a:ext cx="0" cy="0"/>
          <a:chOff x="0" y="0"/>
          <a:chExt cx="0" cy="0"/>
        </a:xfrm>
      </p:grpSpPr>
      <p:sp>
        <p:nvSpPr>
          <p:cNvPr id="17" name="Google Shape;17;p4"/>
          <p:cNvSpPr txBox="1">
            <a:spLocks noGrp="1"/>
          </p:cNvSpPr>
          <p:nvPr>
            <p:ph type="title"/>
          </p:nvPr>
        </p:nvSpPr>
        <p:spPr bwMode="auto">
          <a:xfrm>
            <a:off x="632816" y="379639"/>
            <a:ext cx="8757867" cy="573703"/>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sz="2133" cap="all" baseline="0">
                <a:solidFill>
                  <a:srgbClr val="415B77"/>
                </a:solidFill>
                <a:latin typeface="+mn-l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endParaRPr dirty="0"/>
          </a:p>
        </p:txBody>
      </p:sp>
      <p:sp>
        <p:nvSpPr>
          <p:cNvPr id="18" name="Google Shape;18;p4"/>
          <p:cNvSpPr txBox="1">
            <a:spLocks noGrp="1"/>
          </p:cNvSpPr>
          <p:nvPr>
            <p:ph type="body" idx="1"/>
          </p:nvPr>
        </p:nvSpPr>
        <p:spPr bwMode="auto">
          <a:xfrm>
            <a:off x="415600" y="1536633"/>
            <a:ext cx="11360800" cy="4555200"/>
          </a:xfrm>
          <a:prstGeom prst="rect">
            <a:avLst/>
          </a:prstGeom>
        </p:spPr>
        <p:txBody>
          <a:bodyPr spcFirstLastPara="1" wrap="square" lIns="91425" tIns="91425" rIns="91425" bIns="91425" anchor="t" anchorCtr="0">
            <a:normAutofit/>
          </a:bodyPr>
          <a:lstStyle>
            <a:lvl1pPr marL="152392" lvl="0" indent="0">
              <a:spcBef>
                <a:spcPts val="0"/>
              </a:spcBef>
              <a:spcAft>
                <a:spcPts val="0"/>
              </a:spcAft>
              <a:buSzPts val="1800"/>
              <a:buNone/>
              <a:defRPr sz="1867"/>
            </a:lvl1pPr>
            <a:lvl2pPr marL="1219140" lvl="1" indent="-423312">
              <a:spcBef>
                <a:spcPts val="0"/>
              </a:spcBef>
              <a:spcAft>
                <a:spcPts val="0"/>
              </a:spcAft>
              <a:buSzPts val="1400"/>
              <a:buChar char="○"/>
              <a:defRPr/>
            </a:lvl2pPr>
            <a:lvl3pPr marL="1828709" lvl="2" indent="-423312">
              <a:spcBef>
                <a:spcPts val="0"/>
              </a:spcBef>
              <a:spcAft>
                <a:spcPts val="0"/>
              </a:spcAft>
              <a:buSzPts val="1400"/>
              <a:buChar char="■"/>
              <a:defRPr/>
            </a:lvl3pPr>
            <a:lvl4pPr marL="2438278" lvl="3" indent="-423312">
              <a:spcBef>
                <a:spcPts val="0"/>
              </a:spcBef>
              <a:spcAft>
                <a:spcPts val="0"/>
              </a:spcAft>
              <a:buSzPts val="1400"/>
              <a:buChar char="●"/>
              <a:defRPr/>
            </a:lvl4pPr>
            <a:lvl5pPr marL="3047848" lvl="4" indent="-423312">
              <a:spcBef>
                <a:spcPts val="0"/>
              </a:spcBef>
              <a:spcAft>
                <a:spcPts val="0"/>
              </a:spcAft>
              <a:buSzPts val="1400"/>
              <a:buChar char="○"/>
              <a:defRPr/>
            </a:lvl5pPr>
            <a:lvl6pPr marL="3657418" lvl="5" indent="-423312">
              <a:spcBef>
                <a:spcPts val="0"/>
              </a:spcBef>
              <a:spcAft>
                <a:spcPts val="0"/>
              </a:spcAft>
              <a:buSzPts val="1400"/>
              <a:buChar char="■"/>
              <a:defRPr/>
            </a:lvl6pPr>
            <a:lvl7pPr marL="4266987" lvl="6" indent="-423312">
              <a:spcBef>
                <a:spcPts val="0"/>
              </a:spcBef>
              <a:spcAft>
                <a:spcPts val="0"/>
              </a:spcAft>
              <a:buSzPts val="1400"/>
              <a:buChar char="●"/>
              <a:defRPr/>
            </a:lvl7pPr>
            <a:lvl8pPr marL="4876557" lvl="7" indent="-423312">
              <a:spcBef>
                <a:spcPts val="0"/>
              </a:spcBef>
              <a:spcAft>
                <a:spcPts val="0"/>
              </a:spcAft>
              <a:buSzPts val="1400"/>
              <a:buChar char="○"/>
              <a:defRPr/>
            </a:lvl8pPr>
            <a:lvl9pPr marL="5486126" lvl="8" indent="-423312">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pic>
        <p:nvPicPr>
          <p:cNvPr id="2" name="Рисунок 1" descr="Изображение выглядит как Графика, Шрифт, снимок экрана, графический дизайн&#10;&#10;Контент, сгенерированный ИИ, может содержать ошибки.">
            <a:extLst>
              <a:ext uri="{FF2B5EF4-FFF2-40B4-BE49-F238E27FC236}">
                <a16:creationId xmlns:a16="http://schemas.microsoft.com/office/drawing/2014/main" id="{B111EBC8-B90C-FB0E-9095-2FD3F6B19372}"/>
              </a:ext>
            </a:extLst>
          </p:cNvPr>
          <p:cNvPicPr>
            <a:picLocks noChangeAspect="1"/>
          </p:cNvPicPr>
          <p:nvPr userDrawn="1"/>
        </p:nvPicPr>
        <p:blipFill>
          <a:blip r:embed="rId2"/>
          <a:stretch>
            <a:fillRect/>
          </a:stretch>
        </p:blipFill>
        <p:spPr>
          <a:xfrm>
            <a:off x="9936267" y="471177"/>
            <a:ext cx="1812263" cy="422465"/>
          </a:xfrm>
          <a:prstGeom prst="rect">
            <a:avLst/>
          </a:prstGeom>
        </p:spPr>
      </p:pic>
      <p:cxnSp>
        <p:nvCxnSpPr>
          <p:cNvPr id="59" name="Прямая соединительная линия 58">
            <a:extLst>
              <a:ext uri="{FF2B5EF4-FFF2-40B4-BE49-F238E27FC236}">
                <a16:creationId xmlns:a16="http://schemas.microsoft.com/office/drawing/2014/main" id="{892FFE87-84FB-1D0C-85EA-3D8FAB883FA8}"/>
              </a:ext>
            </a:extLst>
          </p:cNvPr>
          <p:cNvCxnSpPr>
            <a:cxnSpLocks/>
          </p:cNvCxnSpPr>
          <p:nvPr userDrawn="1"/>
        </p:nvCxnSpPr>
        <p:spPr bwMode="auto">
          <a:xfrm>
            <a:off x="9570808" y="347587"/>
            <a:ext cx="0" cy="658928"/>
          </a:xfrm>
          <a:prstGeom prst="line">
            <a:avLst/>
          </a:prstGeom>
          <a:ln w="12700">
            <a:solidFill>
              <a:srgbClr val="697A96"/>
            </a:solidFill>
          </a:ln>
        </p:spPr>
        <p:style>
          <a:lnRef idx="1">
            <a:schemeClr val="accent1"/>
          </a:lnRef>
          <a:fillRef idx="0">
            <a:schemeClr val="accent1"/>
          </a:fillRef>
          <a:effectRef idx="0">
            <a:schemeClr val="accent1"/>
          </a:effectRef>
          <a:fontRef idx="minor">
            <a:schemeClr val="tx1"/>
          </a:fontRef>
        </p:style>
      </p:cxnSp>
      <p:grpSp>
        <p:nvGrpSpPr>
          <p:cNvPr id="196" name="Группа 195">
            <a:extLst>
              <a:ext uri="{FF2B5EF4-FFF2-40B4-BE49-F238E27FC236}">
                <a16:creationId xmlns:a16="http://schemas.microsoft.com/office/drawing/2014/main" id="{E402CF5F-3115-C864-8735-9CA54235346B}"/>
              </a:ext>
            </a:extLst>
          </p:cNvPr>
          <p:cNvGrpSpPr/>
          <p:nvPr userDrawn="1"/>
        </p:nvGrpSpPr>
        <p:grpSpPr>
          <a:xfrm flipH="1">
            <a:off x="808507" y="945015"/>
            <a:ext cx="4448189" cy="122999"/>
            <a:chOff x="1125606" y="603315"/>
            <a:chExt cx="1911723" cy="0"/>
          </a:xfrm>
        </p:grpSpPr>
        <p:cxnSp>
          <p:nvCxnSpPr>
            <p:cNvPr id="197" name="Прямая соединительная линия 196">
              <a:extLst>
                <a:ext uri="{FF2B5EF4-FFF2-40B4-BE49-F238E27FC236}">
                  <a16:creationId xmlns:a16="http://schemas.microsoft.com/office/drawing/2014/main" id="{7ECD95B1-D07E-D92F-ADC6-A86FF886895D}"/>
                </a:ext>
              </a:extLst>
            </p:cNvPr>
            <p:cNvCxnSpPr>
              <a:cxnSpLocks/>
            </p:cNvCxnSpPr>
            <p:nvPr/>
          </p:nvCxnSpPr>
          <p:spPr>
            <a:xfrm>
              <a:off x="1125606" y="603315"/>
              <a:ext cx="1055262" cy="0"/>
            </a:xfrm>
            <a:prstGeom prst="line">
              <a:avLst/>
            </a:prstGeom>
            <a:ln w="28575">
              <a:solidFill>
                <a:srgbClr val="98A8BA"/>
              </a:solidFill>
            </a:ln>
          </p:spPr>
          <p:style>
            <a:lnRef idx="1">
              <a:schemeClr val="accent1"/>
            </a:lnRef>
            <a:fillRef idx="0">
              <a:schemeClr val="accent1"/>
            </a:fillRef>
            <a:effectRef idx="0">
              <a:schemeClr val="accent1"/>
            </a:effectRef>
            <a:fontRef idx="minor">
              <a:schemeClr val="tx1"/>
            </a:fontRef>
          </p:style>
        </p:cxnSp>
        <p:cxnSp>
          <p:nvCxnSpPr>
            <p:cNvPr id="198" name="Прямая соединительная линия 197">
              <a:extLst>
                <a:ext uri="{FF2B5EF4-FFF2-40B4-BE49-F238E27FC236}">
                  <a16:creationId xmlns:a16="http://schemas.microsoft.com/office/drawing/2014/main" id="{57E2F6E8-91B4-DCFD-54DE-BBCDAA66D8F8}"/>
                </a:ext>
              </a:extLst>
            </p:cNvPr>
            <p:cNvCxnSpPr>
              <a:cxnSpLocks/>
            </p:cNvCxnSpPr>
            <p:nvPr/>
          </p:nvCxnSpPr>
          <p:spPr>
            <a:xfrm>
              <a:off x="2253425" y="603315"/>
              <a:ext cx="4026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9" name="Прямая соединительная линия 198">
              <a:extLst>
                <a:ext uri="{FF2B5EF4-FFF2-40B4-BE49-F238E27FC236}">
                  <a16:creationId xmlns:a16="http://schemas.microsoft.com/office/drawing/2014/main" id="{E3F02597-F662-EAC7-D052-B51871523938}"/>
                </a:ext>
              </a:extLst>
            </p:cNvPr>
            <p:cNvCxnSpPr>
              <a:cxnSpLocks/>
            </p:cNvCxnSpPr>
            <p:nvPr/>
          </p:nvCxnSpPr>
          <p:spPr>
            <a:xfrm flipV="1">
              <a:off x="2736485" y="603315"/>
              <a:ext cx="300844" cy="0"/>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 name="Прямоугольник 3">
            <a:extLst>
              <a:ext uri="{FF2B5EF4-FFF2-40B4-BE49-F238E27FC236}">
                <a16:creationId xmlns:a16="http://schemas.microsoft.com/office/drawing/2014/main" id="{27D400BB-7D09-EFD4-F2AE-553C8B504FCC}"/>
              </a:ext>
            </a:extLst>
          </p:cNvPr>
          <p:cNvSpPr/>
          <p:nvPr userDrawn="1"/>
        </p:nvSpPr>
        <p:spPr>
          <a:xfrm>
            <a:off x="0" y="458047"/>
            <a:ext cx="632816" cy="507413"/>
          </a:xfrm>
          <a:prstGeom prst="rect">
            <a:avLst/>
          </a:prstGeom>
          <a:solidFill>
            <a:srgbClr val="95A1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2400"/>
          </a:p>
        </p:txBody>
      </p:sp>
    </p:spTree>
    <p:extLst>
      <p:ext uri="{BB962C8B-B14F-4D97-AF65-F5344CB8AC3E}">
        <p14:creationId xmlns:p14="http://schemas.microsoft.com/office/powerpoint/2010/main" val="36985334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PhAnim="0" matchingName="Title and body" type="tx" preserve="1" userDrawn="1">
  <p:cSld name="1_Title and body">
    <p:spTree>
      <p:nvGrpSpPr>
        <p:cNvPr id="1" name=""/>
        <p:cNvGrpSpPr/>
        <p:nvPr/>
      </p:nvGrpSpPr>
      <p:grpSpPr bwMode="auto">
        <a:xfrm>
          <a:off x="0" y="0"/>
          <a:ext cx="0" cy="0"/>
          <a:chOff x="0" y="0"/>
          <a:chExt cx="0" cy="0"/>
        </a:xfrm>
      </p:grpSpPr>
      <p:sp>
        <p:nvSpPr>
          <p:cNvPr id="17" name="Google Shape;17;p4"/>
          <p:cNvSpPr txBox="1">
            <a:spLocks noGrp="1"/>
          </p:cNvSpPr>
          <p:nvPr>
            <p:ph type="title"/>
          </p:nvPr>
        </p:nvSpPr>
        <p:spPr bwMode="auto">
          <a:xfrm>
            <a:off x="632816" y="379639"/>
            <a:ext cx="8757867" cy="573703"/>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sz="2133" cap="all" baseline="0">
                <a:solidFill>
                  <a:srgbClr val="415B77"/>
                </a:solidFill>
                <a:latin typeface="+mn-l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endParaRPr dirty="0"/>
          </a:p>
        </p:txBody>
      </p:sp>
      <p:sp>
        <p:nvSpPr>
          <p:cNvPr id="18" name="Google Shape;18;p4"/>
          <p:cNvSpPr txBox="1">
            <a:spLocks noGrp="1"/>
          </p:cNvSpPr>
          <p:nvPr>
            <p:ph type="body" idx="1"/>
          </p:nvPr>
        </p:nvSpPr>
        <p:spPr bwMode="auto">
          <a:xfrm>
            <a:off x="415600" y="1536633"/>
            <a:ext cx="11360800" cy="4555200"/>
          </a:xfrm>
          <a:prstGeom prst="rect">
            <a:avLst/>
          </a:prstGeom>
        </p:spPr>
        <p:txBody>
          <a:bodyPr spcFirstLastPara="1" wrap="square" lIns="91425" tIns="91425" rIns="91425" bIns="91425" anchor="t" anchorCtr="0">
            <a:normAutofit/>
          </a:bodyPr>
          <a:lstStyle>
            <a:lvl1pPr marL="152392" lvl="0" indent="0">
              <a:spcBef>
                <a:spcPts val="0"/>
              </a:spcBef>
              <a:spcAft>
                <a:spcPts val="0"/>
              </a:spcAft>
              <a:buSzPts val="1800"/>
              <a:buNone/>
              <a:defRPr sz="1867"/>
            </a:lvl1pPr>
            <a:lvl2pPr marL="1219140" lvl="1" indent="-423312">
              <a:spcBef>
                <a:spcPts val="0"/>
              </a:spcBef>
              <a:spcAft>
                <a:spcPts val="0"/>
              </a:spcAft>
              <a:buSzPts val="1400"/>
              <a:buChar char="○"/>
              <a:defRPr/>
            </a:lvl2pPr>
            <a:lvl3pPr marL="1828709" lvl="2" indent="-423312">
              <a:spcBef>
                <a:spcPts val="0"/>
              </a:spcBef>
              <a:spcAft>
                <a:spcPts val="0"/>
              </a:spcAft>
              <a:buSzPts val="1400"/>
              <a:buChar char="■"/>
              <a:defRPr/>
            </a:lvl3pPr>
            <a:lvl4pPr marL="2438278" lvl="3" indent="-423312">
              <a:spcBef>
                <a:spcPts val="0"/>
              </a:spcBef>
              <a:spcAft>
                <a:spcPts val="0"/>
              </a:spcAft>
              <a:buSzPts val="1400"/>
              <a:buChar char="●"/>
              <a:defRPr/>
            </a:lvl4pPr>
            <a:lvl5pPr marL="3047848" lvl="4" indent="-423312">
              <a:spcBef>
                <a:spcPts val="0"/>
              </a:spcBef>
              <a:spcAft>
                <a:spcPts val="0"/>
              </a:spcAft>
              <a:buSzPts val="1400"/>
              <a:buChar char="○"/>
              <a:defRPr/>
            </a:lvl5pPr>
            <a:lvl6pPr marL="3657418" lvl="5" indent="-423312">
              <a:spcBef>
                <a:spcPts val="0"/>
              </a:spcBef>
              <a:spcAft>
                <a:spcPts val="0"/>
              </a:spcAft>
              <a:buSzPts val="1400"/>
              <a:buChar char="■"/>
              <a:defRPr/>
            </a:lvl6pPr>
            <a:lvl7pPr marL="4266987" lvl="6" indent="-423312">
              <a:spcBef>
                <a:spcPts val="0"/>
              </a:spcBef>
              <a:spcAft>
                <a:spcPts val="0"/>
              </a:spcAft>
              <a:buSzPts val="1400"/>
              <a:buChar char="●"/>
              <a:defRPr/>
            </a:lvl7pPr>
            <a:lvl8pPr marL="4876557" lvl="7" indent="-423312">
              <a:spcBef>
                <a:spcPts val="0"/>
              </a:spcBef>
              <a:spcAft>
                <a:spcPts val="0"/>
              </a:spcAft>
              <a:buSzPts val="1400"/>
              <a:buChar char="○"/>
              <a:defRPr/>
            </a:lvl8pPr>
            <a:lvl9pPr marL="5486126" lvl="8" indent="-423312">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pic>
        <p:nvPicPr>
          <p:cNvPr id="2" name="Рисунок 1" descr="Изображение выглядит как Графика, Шрифт, снимок экрана, графический дизайн&#10;&#10;Контент, сгенерированный ИИ, может содержать ошибки.">
            <a:extLst>
              <a:ext uri="{FF2B5EF4-FFF2-40B4-BE49-F238E27FC236}">
                <a16:creationId xmlns:a16="http://schemas.microsoft.com/office/drawing/2014/main" id="{B111EBC8-B90C-FB0E-9095-2FD3F6B19372}"/>
              </a:ext>
            </a:extLst>
          </p:cNvPr>
          <p:cNvPicPr>
            <a:picLocks noChangeAspect="1"/>
          </p:cNvPicPr>
          <p:nvPr userDrawn="1"/>
        </p:nvPicPr>
        <p:blipFill>
          <a:blip r:embed="rId2"/>
          <a:stretch>
            <a:fillRect/>
          </a:stretch>
        </p:blipFill>
        <p:spPr>
          <a:xfrm>
            <a:off x="9936267" y="471177"/>
            <a:ext cx="1812263" cy="422465"/>
          </a:xfrm>
          <a:prstGeom prst="rect">
            <a:avLst/>
          </a:prstGeom>
        </p:spPr>
      </p:pic>
      <p:cxnSp>
        <p:nvCxnSpPr>
          <p:cNvPr id="59" name="Прямая соединительная линия 58">
            <a:extLst>
              <a:ext uri="{FF2B5EF4-FFF2-40B4-BE49-F238E27FC236}">
                <a16:creationId xmlns:a16="http://schemas.microsoft.com/office/drawing/2014/main" id="{892FFE87-84FB-1D0C-85EA-3D8FAB883FA8}"/>
              </a:ext>
            </a:extLst>
          </p:cNvPr>
          <p:cNvCxnSpPr>
            <a:cxnSpLocks/>
          </p:cNvCxnSpPr>
          <p:nvPr userDrawn="1"/>
        </p:nvCxnSpPr>
        <p:spPr bwMode="auto">
          <a:xfrm>
            <a:off x="9570808" y="347587"/>
            <a:ext cx="0" cy="658928"/>
          </a:xfrm>
          <a:prstGeom prst="line">
            <a:avLst/>
          </a:prstGeom>
          <a:ln w="12700">
            <a:solidFill>
              <a:srgbClr val="697A96"/>
            </a:solidFill>
          </a:ln>
        </p:spPr>
        <p:style>
          <a:lnRef idx="1">
            <a:schemeClr val="accent1"/>
          </a:lnRef>
          <a:fillRef idx="0">
            <a:schemeClr val="accent1"/>
          </a:fillRef>
          <a:effectRef idx="0">
            <a:schemeClr val="accent1"/>
          </a:effectRef>
          <a:fontRef idx="minor">
            <a:schemeClr val="tx1"/>
          </a:fontRef>
        </p:style>
      </p:cxnSp>
      <p:grpSp>
        <p:nvGrpSpPr>
          <p:cNvPr id="196" name="Группа 195">
            <a:extLst>
              <a:ext uri="{FF2B5EF4-FFF2-40B4-BE49-F238E27FC236}">
                <a16:creationId xmlns:a16="http://schemas.microsoft.com/office/drawing/2014/main" id="{E402CF5F-3115-C864-8735-9CA54235346B}"/>
              </a:ext>
            </a:extLst>
          </p:cNvPr>
          <p:cNvGrpSpPr/>
          <p:nvPr userDrawn="1"/>
        </p:nvGrpSpPr>
        <p:grpSpPr>
          <a:xfrm flipH="1">
            <a:off x="808507" y="945015"/>
            <a:ext cx="4448189" cy="122999"/>
            <a:chOff x="1125606" y="603315"/>
            <a:chExt cx="1911723" cy="0"/>
          </a:xfrm>
        </p:grpSpPr>
        <p:cxnSp>
          <p:nvCxnSpPr>
            <p:cNvPr id="197" name="Прямая соединительная линия 196">
              <a:extLst>
                <a:ext uri="{FF2B5EF4-FFF2-40B4-BE49-F238E27FC236}">
                  <a16:creationId xmlns:a16="http://schemas.microsoft.com/office/drawing/2014/main" id="{7ECD95B1-D07E-D92F-ADC6-A86FF886895D}"/>
                </a:ext>
              </a:extLst>
            </p:cNvPr>
            <p:cNvCxnSpPr>
              <a:cxnSpLocks/>
            </p:cNvCxnSpPr>
            <p:nvPr/>
          </p:nvCxnSpPr>
          <p:spPr>
            <a:xfrm>
              <a:off x="1125606" y="603315"/>
              <a:ext cx="1055262" cy="0"/>
            </a:xfrm>
            <a:prstGeom prst="line">
              <a:avLst/>
            </a:prstGeom>
            <a:ln w="28575">
              <a:solidFill>
                <a:srgbClr val="98A8BA"/>
              </a:solidFill>
            </a:ln>
          </p:spPr>
          <p:style>
            <a:lnRef idx="1">
              <a:schemeClr val="accent1"/>
            </a:lnRef>
            <a:fillRef idx="0">
              <a:schemeClr val="accent1"/>
            </a:fillRef>
            <a:effectRef idx="0">
              <a:schemeClr val="accent1"/>
            </a:effectRef>
            <a:fontRef idx="minor">
              <a:schemeClr val="tx1"/>
            </a:fontRef>
          </p:style>
        </p:cxnSp>
        <p:cxnSp>
          <p:nvCxnSpPr>
            <p:cNvPr id="198" name="Прямая соединительная линия 197">
              <a:extLst>
                <a:ext uri="{FF2B5EF4-FFF2-40B4-BE49-F238E27FC236}">
                  <a16:creationId xmlns:a16="http://schemas.microsoft.com/office/drawing/2014/main" id="{57E2F6E8-91B4-DCFD-54DE-BBCDAA66D8F8}"/>
                </a:ext>
              </a:extLst>
            </p:cNvPr>
            <p:cNvCxnSpPr>
              <a:cxnSpLocks/>
            </p:cNvCxnSpPr>
            <p:nvPr/>
          </p:nvCxnSpPr>
          <p:spPr>
            <a:xfrm>
              <a:off x="2253425" y="603315"/>
              <a:ext cx="4026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9" name="Прямая соединительная линия 198">
              <a:extLst>
                <a:ext uri="{FF2B5EF4-FFF2-40B4-BE49-F238E27FC236}">
                  <a16:creationId xmlns:a16="http://schemas.microsoft.com/office/drawing/2014/main" id="{E3F02597-F662-EAC7-D052-B51871523938}"/>
                </a:ext>
              </a:extLst>
            </p:cNvPr>
            <p:cNvCxnSpPr>
              <a:cxnSpLocks/>
            </p:cNvCxnSpPr>
            <p:nvPr/>
          </p:nvCxnSpPr>
          <p:spPr>
            <a:xfrm flipV="1">
              <a:off x="2736485" y="603315"/>
              <a:ext cx="300844" cy="0"/>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 name="Прямоугольник 3">
            <a:extLst>
              <a:ext uri="{FF2B5EF4-FFF2-40B4-BE49-F238E27FC236}">
                <a16:creationId xmlns:a16="http://schemas.microsoft.com/office/drawing/2014/main" id="{27D400BB-7D09-EFD4-F2AE-553C8B504FCC}"/>
              </a:ext>
            </a:extLst>
          </p:cNvPr>
          <p:cNvSpPr/>
          <p:nvPr userDrawn="1"/>
        </p:nvSpPr>
        <p:spPr>
          <a:xfrm>
            <a:off x="0" y="458047"/>
            <a:ext cx="632816" cy="507413"/>
          </a:xfrm>
          <a:prstGeom prst="rect">
            <a:avLst/>
          </a:prstGeom>
          <a:solidFill>
            <a:srgbClr val="95A1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2400"/>
          </a:p>
        </p:txBody>
      </p:sp>
      <p:pic>
        <p:nvPicPr>
          <p:cNvPr id="5" name="Рисунок 4">
            <a:extLst>
              <a:ext uri="{FF2B5EF4-FFF2-40B4-BE49-F238E27FC236}">
                <a16:creationId xmlns:a16="http://schemas.microsoft.com/office/drawing/2014/main" id="{25C02912-501C-6FFD-E02D-4DB500DD18CF}"/>
              </a:ext>
            </a:extLst>
          </p:cNvPr>
          <p:cNvPicPr>
            <a:picLocks noChangeAspect="1"/>
          </p:cNvPicPr>
          <p:nvPr userDrawn="1"/>
        </p:nvPicPr>
        <p:blipFill>
          <a:blip r:embed="rId3"/>
          <a:stretch>
            <a:fillRect/>
          </a:stretch>
        </p:blipFill>
        <p:spPr>
          <a:xfrm>
            <a:off x="-592667" y="2800897"/>
            <a:ext cx="4621673" cy="4684105"/>
          </a:xfrm>
          <a:prstGeom prst="rect">
            <a:avLst/>
          </a:prstGeom>
        </p:spPr>
      </p:pic>
    </p:spTree>
    <p:extLst>
      <p:ext uri="{BB962C8B-B14F-4D97-AF65-F5344CB8AC3E}">
        <p14:creationId xmlns:p14="http://schemas.microsoft.com/office/powerpoint/2010/main" val="432560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C2B954D-AF4E-0151-7BE3-EDEF9D93FC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D937D179-1883-5592-F426-98DB52022B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34806FC-CCB5-3B54-7F7A-9777933650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4D8EB75-A2CA-4516-B89F-F04F3D1B1A84}" type="datetimeFigureOut">
              <a:rPr lang="ru-RU" smtClean="0"/>
              <a:t>18.08.2026</a:t>
            </a:fld>
            <a:endParaRPr lang="ru-RU"/>
          </a:p>
        </p:txBody>
      </p:sp>
      <p:sp>
        <p:nvSpPr>
          <p:cNvPr id="5" name="Нижний колонтитул 4">
            <a:extLst>
              <a:ext uri="{FF2B5EF4-FFF2-40B4-BE49-F238E27FC236}">
                <a16:creationId xmlns:a16="http://schemas.microsoft.com/office/drawing/2014/main" id="{EC622CC9-B2B9-695E-E178-D1942311B3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ru-RU"/>
          </a:p>
        </p:txBody>
      </p:sp>
      <p:sp>
        <p:nvSpPr>
          <p:cNvPr id="6" name="Номер слайда 5">
            <a:extLst>
              <a:ext uri="{FF2B5EF4-FFF2-40B4-BE49-F238E27FC236}">
                <a16:creationId xmlns:a16="http://schemas.microsoft.com/office/drawing/2014/main" id="{9A584E2B-C4D8-53D7-5181-C4D4A74FE6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56182E4-A19D-404A-9E63-811730293060}" type="slidenum">
              <a:rPr lang="ru-RU" smtClean="0"/>
              <a:t>‹#›</a:t>
            </a:fld>
            <a:endParaRPr lang="ru-RU"/>
          </a:p>
        </p:txBody>
      </p:sp>
    </p:spTree>
    <p:extLst>
      <p:ext uri="{BB962C8B-B14F-4D97-AF65-F5344CB8AC3E}">
        <p14:creationId xmlns:p14="http://schemas.microsoft.com/office/powerpoint/2010/main" val="17477409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6" name="Google Shape;6;p1"/>
          <p:cNvSpPr txBox="1">
            <a:spLocks noGrp="1"/>
          </p:cNvSpPr>
          <p:nvPr>
            <p:ph type="title"/>
          </p:nvPr>
        </p:nvSpPr>
        <p:spPr bwMode="auto">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pPr>
              <a:defRPr/>
            </a:pPr>
            <a:endParaRPr/>
          </a:p>
        </p:txBody>
      </p:sp>
      <p:sp>
        <p:nvSpPr>
          <p:cNvPr id="7" name="Google Shape;7;p1"/>
          <p:cNvSpPr txBox="1">
            <a:spLocks noGrp="1"/>
          </p:cNvSpPr>
          <p:nvPr>
            <p:ph type="body" idx="1"/>
          </p:nvPr>
        </p:nvSpPr>
        <p:spPr bwMode="auto">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4999"/>
              </a:lnSpc>
              <a:spcBef>
                <a:spcPts val="0"/>
              </a:spcBef>
              <a:spcAft>
                <a:spcPts val="0"/>
              </a:spcAft>
              <a:buClr>
                <a:schemeClr val="dk2"/>
              </a:buClr>
              <a:buSzPts val="1800"/>
              <a:buChar char="●"/>
              <a:defRPr sz="1800">
                <a:solidFill>
                  <a:schemeClr val="dk2"/>
                </a:solidFill>
              </a:defRPr>
            </a:lvl1pPr>
            <a:lvl2pPr marL="914400" lvl="1" indent="-317500">
              <a:lnSpc>
                <a:spcPct val="114999"/>
              </a:lnSpc>
              <a:spcBef>
                <a:spcPts val="0"/>
              </a:spcBef>
              <a:spcAft>
                <a:spcPts val="0"/>
              </a:spcAft>
              <a:buClr>
                <a:schemeClr val="dk2"/>
              </a:buClr>
              <a:buSzPts val="1400"/>
              <a:buChar char="○"/>
              <a:defRPr>
                <a:solidFill>
                  <a:schemeClr val="dk2"/>
                </a:solidFill>
              </a:defRPr>
            </a:lvl2pPr>
            <a:lvl3pPr marL="1371600" lvl="2" indent="-317500">
              <a:lnSpc>
                <a:spcPct val="114999"/>
              </a:lnSpc>
              <a:spcBef>
                <a:spcPts val="0"/>
              </a:spcBef>
              <a:spcAft>
                <a:spcPts val="0"/>
              </a:spcAft>
              <a:buClr>
                <a:schemeClr val="dk2"/>
              </a:buClr>
              <a:buSzPts val="1400"/>
              <a:buChar char="■"/>
              <a:defRPr>
                <a:solidFill>
                  <a:schemeClr val="dk2"/>
                </a:solidFill>
              </a:defRPr>
            </a:lvl3pPr>
            <a:lvl4pPr marL="1828800" lvl="3" indent="-317500">
              <a:lnSpc>
                <a:spcPct val="114999"/>
              </a:lnSpc>
              <a:spcBef>
                <a:spcPts val="0"/>
              </a:spcBef>
              <a:spcAft>
                <a:spcPts val="0"/>
              </a:spcAft>
              <a:buClr>
                <a:schemeClr val="dk2"/>
              </a:buClr>
              <a:buSzPts val="1400"/>
              <a:buChar char="●"/>
              <a:defRPr>
                <a:solidFill>
                  <a:schemeClr val="dk2"/>
                </a:solidFill>
              </a:defRPr>
            </a:lvl4pPr>
            <a:lvl5pPr marL="2286000" lvl="4" indent="-317500">
              <a:lnSpc>
                <a:spcPct val="114999"/>
              </a:lnSpc>
              <a:spcBef>
                <a:spcPts val="0"/>
              </a:spcBef>
              <a:spcAft>
                <a:spcPts val="0"/>
              </a:spcAft>
              <a:buClr>
                <a:schemeClr val="dk2"/>
              </a:buClr>
              <a:buSzPts val="1400"/>
              <a:buChar char="○"/>
              <a:defRPr>
                <a:solidFill>
                  <a:schemeClr val="dk2"/>
                </a:solidFill>
              </a:defRPr>
            </a:lvl5pPr>
            <a:lvl6pPr marL="2743200" lvl="5" indent="-317500">
              <a:lnSpc>
                <a:spcPct val="114999"/>
              </a:lnSpc>
              <a:spcBef>
                <a:spcPts val="0"/>
              </a:spcBef>
              <a:spcAft>
                <a:spcPts val="0"/>
              </a:spcAft>
              <a:buClr>
                <a:schemeClr val="dk2"/>
              </a:buClr>
              <a:buSzPts val="1400"/>
              <a:buChar char="■"/>
              <a:defRPr>
                <a:solidFill>
                  <a:schemeClr val="dk2"/>
                </a:solidFill>
              </a:defRPr>
            </a:lvl6pPr>
            <a:lvl7pPr marL="3200400" lvl="6" indent="-317500">
              <a:lnSpc>
                <a:spcPct val="114999"/>
              </a:lnSpc>
              <a:spcBef>
                <a:spcPts val="0"/>
              </a:spcBef>
              <a:spcAft>
                <a:spcPts val="0"/>
              </a:spcAft>
              <a:buClr>
                <a:schemeClr val="dk2"/>
              </a:buClr>
              <a:buSzPts val="1400"/>
              <a:buChar char="●"/>
              <a:defRPr>
                <a:solidFill>
                  <a:schemeClr val="dk2"/>
                </a:solidFill>
              </a:defRPr>
            </a:lvl7pPr>
            <a:lvl8pPr marL="3657600" lvl="7" indent="-317500">
              <a:lnSpc>
                <a:spcPct val="114999"/>
              </a:lnSpc>
              <a:spcBef>
                <a:spcPts val="0"/>
              </a:spcBef>
              <a:spcAft>
                <a:spcPts val="0"/>
              </a:spcAft>
              <a:buClr>
                <a:schemeClr val="dk2"/>
              </a:buClr>
              <a:buSzPts val="1400"/>
              <a:buChar char="○"/>
              <a:defRPr>
                <a:solidFill>
                  <a:schemeClr val="dk2"/>
                </a:solidFill>
              </a:defRPr>
            </a:lvl8pPr>
            <a:lvl9pPr marL="4114800" lvl="8" indent="-317500">
              <a:lnSpc>
                <a:spcPct val="114999"/>
              </a:lnSpc>
              <a:spcBef>
                <a:spcPts val="0"/>
              </a:spcBef>
              <a:spcAft>
                <a:spcPts val="0"/>
              </a:spcAft>
              <a:buClr>
                <a:schemeClr val="dk2"/>
              </a:buClr>
              <a:buSzPts val="1400"/>
              <a:buChar char="■"/>
              <a:defRPr>
                <a:solidFill>
                  <a:schemeClr val="dk2"/>
                </a:solidFill>
              </a:defRPr>
            </a:lvl9pPr>
          </a:lstStyle>
          <a:p>
            <a:pPr>
              <a:defRPr/>
            </a:pPr>
            <a:endParaRPr/>
          </a:p>
        </p:txBody>
      </p:sp>
      <p:sp>
        <p:nvSpPr>
          <p:cNvPr id="8" name="Google Shape;8;p1"/>
          <p:cNvSpPr txBox="1">
            <a:spLocks noGrp="1"/>
          </p:cNvSpPr>
          <p:nvPr>
            <p:ph type="sldNum" idx="12"/>
          </p:nvPr>
        </p:nvSpPr>
        <p:spPr bwMode="auto">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pPr>
              <a:defRPr/>
            </a:pPr>
            <a:fld id="{00000000-1234-1234-1234-123412341234}" type="slidenum">
              <a:rPr lang="ru" smtClean="0"/>
              <a:pPr>
                <a:defRPr/>
              </a:pPr>
              <a:t>‹#›</a:t>
            </a:fld>
            <a:endParaRPr lang="ru"/>
          </a:p>
        </p:txBody>
      </p:sp>
    </p:spTree>
    <p:extLst>
      <p:ext uri="{BB962C8B-B14F-4D97-AF65-F5344CB8AC3E}">
        <p14:creationId xmlns:p14="http://schemas.microsoft.com/office/powerpoint/2010/main" val="3701098829"/>
      </p:ext>
    </p:extLst>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Lst>
  <p:hf sldNum="0" hdr="0" ftr="0" dt="0"/>
  <p:txStyles>
    <p:title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9pPr>
    </p:titleStyle>
    <p:body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9pPr>
    </p:bodyStyle>
    <p:other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6" name="Google Shape;6;p1"/>
          <p:cNvSpPr txBox="1">
            <a:spLocks noGrp="1"/>
          </p:cNvSpPr>
          <p:nvPr>
            <p:ph type="title"/>
          </p:nvPr>
        </p:nvSpPr>
        <p:spPr bwMode="auto">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pPr>
              <a:defRPr/>
            </a:pPr>
            <a:endParaRPr/>
          </a:p>
        </p:txBody>
      </p:sp>
      <p:sp>
        <p:nvSpPr>
          <p:cNvPr id="7" name="Google Shape;7;p1"/>
          <p:cNvSpPr txBox="1">
            <a:spLocks noGrp="1"/>
          </p:cNvSpPr>
          <p:nvPr>
            <p:ph type="body" idx="1"/>
          </p:nvPr>
        </p:nvSpPr>
        <p:spPr bwMode="auto">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4999"/>
              </a:lnSpc>
              <a:spcBef>
                <a:spcPts val="0"/>
              </a:spcBef>
              <a:spcAft>
                <a:spcPts val="0"/>
              </a:spcAft>
              <a:buClr>
                <a:schemeClr val="dk2"/>
              </a:buClr>
              <a:buSzPts val="1800"/>
              <a:buChar char="●"/>
              <a:defRPr sz="1800">
                <a:solidFill>
                  <a:schemeClr val="dk2"/>
                </a:solidFill>
              </a:defRPr>
            </a:lvl1pPr>
            <a:lvl2pPr marL="914400" lvl="1" indent="-317500">
              <a:lnSpc>
                <a:spcPct val="114999"/>
              </a:lnSpc>
              <a:spcBef>
                <a:spcPts val="0"/>
              </a:spcBef>
              <a:spcAft>
                <a:spcPts val="0"/>
              </a:spcAft>
              <a:buClr>
                <a:schemeClr val="dk2"/>
              </a:buClr>
              <a:buSzPts val="1400"/>
              <a:buChar char="○"/>
              <a:defRPr>
                <a:solidFill>
                  <a:schemeClr val="dk2"/>
                </a:solidFill>
              </a:defRPr>
            </a:lvl2pPr>
            <a:lvl3pPr marL="1371600" lvl="2" indent="-317500">
              <a:lnSpc>
                <a:spcPct val="114999"/>
              </a:lnSpc>
              <a:spcBef>
                <a:spcPts val="0"/>
              </a:spcBef>
              <a:spcAft>
                <a:spcPts val="0"/>
              </a:spcAft>
              <a:buClr>
                <a:schemeClr val="dk2"/>
              </a:buClr>
              <a:buSzPts val="1400"/>
              <a:buChar char="■"/>
              <a:defRPr>
                <a:solidFill>
                  <a:schemeClr val="dk2"/>
                </a:solidFill>
              </a:defRPr>
            </a:lvl3pPr>
            <a:lvl4pPr marL="1828800" lvl="3" indent="-317500">
              <a:lnSpc>
                <a:spcPct val="114999"/>
              </a:lnSpc>
              <a:spcBef>
                <a:spcPts val="0"/>
              </a:spcBef>
              <a:spcAft>
                <a:spcPts val="0"/>
              </a:spcAft>
              <a:buClr>
                <a:schemeClr val="dk2"/>
              </a:buClr>
              <a:buSzPts val="1400"/>
              <a:buChar char="●"/>
              <a:defRPr>
                <a:solidFill>
                  <a:schemeClr val="dk2"/>
                </a:solidFill>
              </a:defRPr>
            </a:lvl4pPr>
            <a:lvl5pPr marL="2286000" lvl="4" indent="-317500">
              <a:lnSpc>
                <a:spcPct val="114999"/>
              </a:lnSpc>
              <a:spcBef>
                <a:spcPts val="0"/>
              </a:spcBef>
              <a:spcAft>
                <a:spcPts val="0"/>
              </a:spcAft>
              <a:buClr>
                <a:schemeClr val="dk2"/>
              </a:buClr>
              <a:buSzPts val="1400"/>
              <a:buChar char="○"/>
              <a:defRPr>
                <a:solidFill>
                  <a:schemeClr val="dk2"/>
                </a:solidFill>
              </a:defRPr>
            </a:lvl5pPr>
            <a:lvl6pPr marL="2743200" lvl="5" indent="-317500">
              <a:lnSpc>
                <a:spcPct val="114999"/>
              </a:lnSpc>
              <a:spcBef>
                <a:spcPts val="0"/>
              </a:spcBef>
              <a:spcAft>
                <a:spcPts val="0"/>
              </a:spcAft>
              <a:buClr>
                <a:schemeClr val="dk2"/>
              </a:buClr>
              <a:buSzPts val="1400"/>
              <a:buChar char="■"/>
              <a:defRPr>
                <a:solidFill>
                  <a:schemeClr val="dk2"/>
                </a:solidFill>
              </a:defRPr>
            </a:lvl6pPr>
            <a:lvl7pPr marL="3200400" lvl="6" indent="-317500">
              <a:lnSpc>
                <a:spcPct val="114999"/>
              </a:lnSpc>
              <a:spcBef>
                <a:spcPts val="0"/>
              </a:spcBef>
              <a:spcAft>
                <a:spcPts val="0"/>
              </a:spcAft>
              <a:buClr>
                <a:schemeClr val="dk2"/>
              </a:buClr>
              <a:buSzPts val="1400"/>
              <a:buChar char="●"/>
              <a:defRPr>
                <a:solidFill>
                  <a:schemeClr val="dk2"/>
                </a:solidFill>
              </a:defRPr>
            </a:lvl7pPr>
            <a:lvl8pPr marL="3657600" lvl="7" indent="-317500">
              <a:lnSpc>
                <a:spcPct val="114999"/>
              </a:lnSpc>
              <a:spcBef>
                <a:spcPts val="0"/>
              </a:spcBef>
              <a:spcAft>
                <a:spcPts val="0"/>
              </a:spcAft>
              <a:buClr>
                <a:schemeClr val="dk2"/>
              </a:buClr>
              <a:buSzPts val="1400"/>
              <a:buChar char="○"/>
              <a:defRPr>
                <a:solidFill>
                  <a:schemeClr val="dk2"/>
                </a:solidFill>
              </a:defRPr>
            </a:lvl8pPr>
            <a:lvl9pPr marL="4114800" lvl="8" indent="-317500">
              <a:lnSpc>
                <a:spcPct val="114999"/>
              </a:lnSpc>
              <a:spcBef>
                <a:spcPts val="0"/>
              </a:spcBef>
              <a:spcAft>
                <a:spcPts val="0"/>
              </a:spcAft>
              <a:buClr>
                <a:schemeClr val="dk2"/>
              </a:buClr>
              <a:buSzPts val="1400"/>
              <a:buChar char="■"/>
              <a:defRPr>
                <a:solidFill>
                  <a:schemeClr val="dk2"/>
                </a:solidFill>
              </a:defRPr>
            </a:lvl9pPr>
          </a:lstStyle>
          <a:p>
            <a:pPr>
              <a:defRPr/>
            </a:pPr>
            <a:endParaRPr/>
          </a:p>
        </p:txBody>
      </p:sp>
      <p:sp>
        <p:nvSpPr>
          <p:cNvPr id="8" name="Google Shape;8;p1"/>
          <p:cNvSpPr txBox="1">
            <a:spLocks noGrp="1"/>
          </p:cNvSpPr>
          <p:nvPr>
            <p:ph type="sldNum" idx="12"/>
          </p:nvPr>
        </p:nvSpPr>
        <p:spPr bwMode="auto">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pPr>
              <a:defRPr/>
            </a:pPr>
            <a:fld id="{00000000-1234-1234-1234-123412341234}" type="slidenum">
              <a:rPr lang="ru" smtClean="0"/>
              <a:pPr>
                <a:defRPr/>
              </a:pPr>
              <a:t>‹#›</a:t>
            </a:fld>
            <a:endParaRPr lang="ru"/>
          </a:p>
        </p:txBody>
      </p:sp>
    </p:spTree>
    <p:extLst>
      <p:ext uri="{BB962C8B-B14F-4D97-AF65-F5344CB8AC3E}">
        <p14:creationId xmlns:p14="http://schemas.microsoft.com/office/powerpoint/2010/main" val="1478694576"/>
      </p:ext>
    </p:extLst>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Lst>
  <p:hf sldNum="0" hdr="0" ftr="0" dt="0"/>
  <p:txStyles>
    <p:title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9pPr>
    </p:titleStyle>
    <p:body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9pPr>
    </p:bodyStyle>
    <p:other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1.xml"/></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3.xml"/><Relationship Id="rId4" Type="http://schemas.openxmlformats.org/officeDocument/2006/relationships/image" Target="../media/image20.png"/></Relationships>
</file>

<file path=ppt/slides/_rels/slide5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3.xml"/><Relationship Id="rId4" Type="http://schemas.openxmlformats.org/officeDocument/2006/relationships/image" Target="../media/image20.png"/></Relationships>
</file>

<file path=ppt/slides/_rels/slide5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3.xml"/><Relationship Id="rId4" Type="http://schemas.openxmlformats.org/officeDocument/2006/relationships/image" Target="../media/image20.png"/></Relationships>
</file>

<file path=ppt/slides/_rels/slide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0.xml"/></Relationships>
</file>

<file path=ppt/slides/_rels/slide59.xml.rels><?xml version="1.0" encoding="UTF-8" standalone="yes"?>
<Relationships xmlns="http://schemas.openxmlformats.org/package/2006/relationships"><Relationship Id="rId3" Type="http://schemas.openxmlformats.org/officeDocument/2006/relationships/hyperlink" Target="https://fgosreestr.edsoo.ru/federal-standards" TargetMode="External"/><Relationship Id="rId2" Type="http://schemas.openxmlformats.org/officeDocument/2006/relationships/image" Target="../media/image21.png"/><Relationship Id="rId1" Type="http://schemas.openxmlformats.org/officeDocument/2006/relationships/slideLayout" Target="../slideLayouts/slideLayout23.xml"/></Relationships>
</file>

<file path=ppt/slides/_rels/slide60.xml.rels><?xml version="1.0" encoding="UTF-8" standalone="yes"?>
<Relationships xmlns="http://schemas.openxmlformats.org/package/2006/relationships"><Relationship Id="rId3" Type="http://schemas.openxmlformats.org/officeDocument/2006/relationships/hyperlink" Target="https://login.consultant.ru/link/?req=doc&amp;base=LAW&amp;n=498496&amp;dst=115360&amp;field=134&amp;date=25.02.2025" TargetMode="External"/><Relationship Id="rId2" Type="http://schemas.openxmlformats.org/officeDocument/2006/relationships/image" Target="../media/image22.png"/><Relationship Id="rId1" Type="http://schemas.openxmlformats.org/officeDocument/2006/relationships/slideLayout" Target="../slideLayouts/slideLayout23.xml"/><Relationship Id="rId5" Type="http://schemas.openxmlformats.org/officeDocument/2006/relationships/hyperlink" Target="https://login.consultant.ru/link/?req=doc&amp;base=LAW&amp;n=498496&amp;dst=125179&amp;field=134&amp;date=25.02.2025" TargetMode="External"/><Relationship Id="rId4" Type="http://schemas.openxmlformats.org/officeDocument/2006/relationships/hyperlink" Target="https://login.consultant.ru/link/?req=doc&amp;base=LAW&amp;n=498496&amp;dst=119090&amp;field=134&amp;date=25.02.2025"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0.xml"/></Relationships>
</file>

<file path=ppt/slides/_rels/slide67.xml.rels><?xml version="1.0" encoding="UTF-8" standalone="yes"?>
<Relationships xmlns="http://schemas.openxmlformats.org/package/2006/relationships"><Relationship Id="rId2" Type="http://schemas.openxmlformats.org/officeDocument/2006/relationships/hyperlink" Target="https://fgosreestr.edsoo.ru/federal-standards" TargetMode="External"/><Relationship Id="rId1" Type="http://schemas.openxmlformats.org/officeDocument/2006/relationships/slideLayout" Target="../slideLayouts/slideLayout23.xml"/></Relationships>
</file>

<file path=ppt/slides/_rels/slide6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3.xml"/></Relationships>
</file>

<file path=ppt/slides/_rels/slide72.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3.xml"/></Relationships>
</file>

<file path=ppt/slides/_rels/slide7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3.xml"/></Relationships>
</file>

<file path=ppt/slides/_rels/slide7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3.xml"/></Relationships>
</file>

<file path=ppt/slides/_rels/slide7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3.xml"/></Relationships>
</file>

<file path=ppt/slides/_rels/slide78.xml.rels><?xml version="1.0" encoding="UTF-8" standalone="yes"?>
<Relationships xmlns="http://schemas.openxmlformats.org/package/2006/relationships"><Relationship Id="rId3" Type="http://schemas.openxmlformats.org/officeDocument/2006/relationships/hyperlink" Target="https://static.edsoo.ru/projects/fop/index.html#/sections/1001003" TargetMode="External"/><Relationship Id="rId2" Type="http://schemas.openxmlformats.org/officeDocument/2006/relationships/image" Target="../media/image31.png"/><Relationship Id="rId1" Type="http://schemas.openxmlformats.org/officeDocument/2006/relationships/slideLayout" Target="../slideLayouts/slideLayout23.xml"/></Relationships>
</file>

<file path=ppt/slides/_rels/slide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0.xml"/></Relationships>
</file>

<file path=ppt/slides/_rels/slide8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3.xml"/></Relationships>
</file>

<file path=ppt/slides/_rels/slide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cxnSp>
        <p:nvCxnSpPr>
          <p:cNvPr id="18" name="Прямая соединительная линия 17"/>
          <p:cNvCxnSpPr>
            <a:cxnSpLocks/>
          </p:cNvCxnSpPr>
          <p:nvPr/>
        </p:nvCxnSpPr>
        <p:spPr bwMode="auto">
          <a:xfrm>
            <a:off x="824535" y="2743201"/>
            <a:ext cx="0" cy="19207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Прямая соединительная линия 2">
            <a:extLst>
              <a:ext uri="{FF2B5EF4-FFF2-40B4-BE49-F238E27FC236}">
                <a16:creationId xmlns:a16="http://schemas.microsoft.com/office/drawing/2014/main" id="{9EAE9934-DD5F-DFC0-79BA-010DF0807CFF}"/>
              </a:ext>
            </a:extLst>
          </p:cNvPr>
          <p:cNvCxnSpPr>
            <a:cxnSpLocks/>
          </p:cNvCxnSpPr>
          <p:nvPr/>
        </p:nvCxnSpPr>
        <p:spPr bwMode="auto">
          <a:xfrm>
            <a:off x="824535" y="2743200"/>
            <a:ext cx="0" cy="260526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Рисунок 3"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EA981C36-85ED-B558-ABDD-917CD397A3D8}"/>
              </a:ext>
            </a:extLst>
          </p:cNvPr>
          <p:cNvPicPr>
            <a:picLocks noChangeAspect="1"/>
          </p:cNvPicPr>
          <p:nvPr/>
        </p:nvPicPr>
        <p:blipFill>
          <a:blip r:embed="rId2"/>
          <a:stretch>
            <a:fillRect/>
          </a:stretch>
        </p:blipFill>
        <p:spPr bwMode="auto">
          <a:xfrm>
            <a:off x="879156" y="976324"/>
            <a:ext cx="3486417" cy="812845"/>
          </a:xfrm>
          <a:prstGeom prst="rect">
            <a:avLst/>
          </a:prstGeom>
        </p:spPr>
      </p:pic>
      <p:sp>
        <p:nvSpPr>
          <p:cNvPr id="5" name="TextBox 4">
            <a:extLst>
              <a:ext uri="{FF2B5EF4-FFF2-40B4-BE49-F238E27FC236}">
                <a16:creationId xmlns:a16="http://schemas.microsoft.com/office/drawing/2014/main" id="{FD840A7F-97FE-18AF-5193-93F77A296AA9}"/>
              </a:ext>
            </a:extLst>
          </p:cNvPr>
          <p:cNvSpPr txBox="1"/>
          <p:nvPr/>
        </p:nvSpPr>
        <p:spPr bwMode="auto">
          <a:xfrm>
            <a:off x="738640" y="1904443"/>
            <a:ext cx="4605748" cy="598818"/>
          </a:xfrm>
          <a:prstGeom prst="rect">
            <a:avLst/>
          </a:prstGeom>
          <a:noFill/>
        </p:spPr>
        <p:txBody>
          <a:bodyPr wrap="none" rtlCol="0">
            <a:spAutoFit/>
          </a:bodyPr>
          <a:lstStyle/>
          <a:p>
            <a:pPr>
              <a:lnSpc>
                <a:spcPct val="115000"/>
              </a:lnSpc>
            </a:pPr>
            <a:r>
              <a:rPr lang="ru-RU" sz="1467" dirty="0">
                <a:solidFill>
                  <a:schemeClr val="bg1"/>
                </a:solidFill>
                <a:ea typeface="MS Mincho" panose="02020609040205080304" pitchFamily="49" charset="-128"/>
                <a:cs typeface="Times New Roman" panose="02020603050405020304" pitchFamily="18" charset="0"/>
              </a:rPr>
              <a:t>Корпоративный университет развития образования</a:t>
            </a:r>
          </a:p>
          <a:p>
            <a:pPr>
              <a:lnSpc>
                <a:spcPct val="115000"/>
              </a:lnSpc>
            </a:pPr>
            <a:r>
              <a:rPr lang="ru-RU" sz="1467" dirty="0">
                <a:solidFill>
                  <a:schemeClr val="bg1"/>
                </a:solidFill>
                <a:ea typeface="MS Mincho" panose="02020609040205080304" pitchFamily="49" charset="-128"/>
                <a:cs typeface="Times New Roman" panose="02020603050405020304" pitchFamily="18" charset="0"/>
              </a:rPr>
              <a:t>Московской области (КУРО)</a:t>
            </a:r>
          </a:p>
        </p:txBody>
      </p:sp>
      <p:sp>
        <p:nvSpPr>
          <p:cNvPr id="7" name="TextBox 6">
            <a:extLst>
              <a:ext uri="{FF2B5EF4-FFF2-40B4-BE49-F238E27FC236}">
                <a16:creationId xmlns:a16="http://schemas.microsoft.com/office/drawing/2014/main" id="{55E1E5E8-31E4-3D38-264B-85F737BA9CF5}"/>
              </a:ext>
            </a:extLst>
          </p:cNvPr>
          <p:cNvSpPr txBox="1"/>
          <p:nvPr/>
        </p:nvSpPr>
        <p:spPr bwMode="auto">
          <a:xfrm>
            <a:off x="923931" y="2704496"/>
            <a:ext cx="5639125" cy="2308324"/>
          </a:xfrm>
          <a:prstGeom prst="rect">
            <a:avLst/>
          </a:prstGeom>
          <a:noFill/>
        </p:spPr>
        <p:txBody>
          <a:bodyPr wrap="square" rtlCol="0">
            <a:spAutoFit/>
          </a:bodyPr>
          <a:lstStyle/>
          <a:p>
            <a:pPr>
              <a:defRPr/>
            </a:pPr>
            <a:r>
              <a:rPr lang="ru-RU" sz="2400" dirty="0">
                <a:solidFill>
                  <a:schemeClr val="bg1"/>
                </a:solidFill>
                <a:latin typeface="Arial" panose="020B0604020202020204" pitchFamily="34" charset="0"/>
                <a:cs typeface="Arial" panose="020B0604020202020204" pitchFamily="34" charset="0"/>
              </a:rPr>
              <a:t>Онлайн-консультация для руководителей</a:t>
            </a:r>
          </a:p>
          <a:p>
            <a:pPr>
              <a:defRPr/>
            </a:pPr>
            <a:r>
              <a:rPr lang="ru-RU" sz="2400" dirty="0">
                <a:solidFill>
                  <a:schemeClr val="bg1"/>
                </a:solidFill>
                <a:latin typeface="Arial" panose="020B0604020202020204" pitchFamily="34" charset="0"/>
                <a:cs typeface="Arial" panose="020B0604020202020204" pitchFamily="34" charset="0"/>
              </a:rPr>
              <a:t>«Разработка тематических контрольных работ для начальной школы с учетом современных требований системы оценки»</a:t>
            </a:r>
          </a:p>
        </p:txBody>
      </p:sp>
      <p:sp>
        <p:nvSpPr>
          <p:cNvPr id="2" name="TextBox 1">
            <a:extLst>
              <a:ext uri="{FF2B5EF4-FFF2-40B4-BE49-F238E27FC236}">
                <a16:creationId xmlns:a16="http://schemas.microsoft.com/office/drawing/2014/main" id="{FA48EB49-61EF-D9E6-879A-E4217F9CF8E8}"/>
              </a:ext>
            </a:extLst>
          </p:cNvPr>
          <p:cNvSpPr txBox="1"/>
          <p:nvPr/>
        </p:nvSpPr>
        <p:spPr bwMode="auto">
          <a:xfrm>
            <a:off x="3828067" y="5501570"/>
            <a:ext cx="3373177" cy="461665"/>
          </a:xfrm>
          <a:prstGeom prst="rect">
            <a:avLst/>
          </a:prstGeom>
          <a:noFill/>
        </p:spPr>
        <p:txBody>
          <a:bodyPr wrap="square" rtlCol="0">
            <a:spAutoFit/>
          </a:bodyPr>
          <a:lstStyle/>
          <a:p>
            <a:r>
              <a:rPr lang="ru-RU" sz="2400" dirty="0">
                <a:solidFill>
                  <a:schemeClr val="bg1"/>
                </a:solidFill>
                <a:latin typeface="Arial" panose="020B0604020202020204" pitchFamily="34" charset="0"/>
                <a:cs typeface="Arial" panose="020B0604020202020204" pitchFamily="34" charset="0"/>
              </a:rPr>
              <a:t>18.08.2026</a:t>
            </a:r>
          </a:p>
        </p:txBody>
      </p:sp>
    </p:spTree>
    <p:extLst>
      <p:ext uri="{BB962C8B-B14F-4D97-AF65-F5344CB8AC3E}">
        <p14:creationId xmlns:p14="http://schemas.microsoft.com/office/powerpoint/2010/main" val="2698483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0" name="Прямоугольник 49"/>
          <p:cNvSpPr/>
          <p:nvPr/>
        </p:nvSpPr>
        <p:spPr bwMode="auto">
          <a:xfrm rot="10800000">
            <a:off x="7336623" y="1717"/>
            <a:ext cx="764284" cy="6856283"/>
          </a:xfrm>
          <a:prstGeom prst="rect">
            <a:avLst/>
          </a:prstGeom>
          <a:gradFill>
            <a:gsLst>
              <a:gs pos="45000">
                <a:srgbClr val="1D3252">
                  <a:alpha val="0"/>
                </a:srgbClr>
              </a:gs>
              <a:gs pos="100000">
                <a:srgbClr val="1D325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ru-RU" sz="1067" b="0" i="0" u="none" strike="noStrike" kern="0" cap="none" spc="0" normalizeH="0" baseline="0" noProof="0">
              <a:ln>
                <a:noFill/>
              </a:ln>
              <a:solidFill>
                <a:srgbClr val="FFFFFF"/>
              </a:solidFill>
              <a:effectLst/>
              <a:uLnTx/>
              <a:uFillTx/>
              <a:latin typeface="Arial"/>
              <a:cs typeface="Arial"/>
            </a:endParaRPr>
          </a:p>
        </p:txBody>
      </p:sp>
      <p:sp>
        <p:nvSpPr>
          <p:cNvPr id="27" name="Прямоугольник 26"/>
          <p:cNvSpPr/>
          <p:nvPr/>
        </p:nvSpPr>
        <p:spPr bwMode="auto">
          <a:xfrm>
            <a:off x="7386743" y="0"/>
            <a:ext cx="234400" cy="6858000"/>
          </a:xfrm>
          <a:prstGeom prst="rect">
            <a:avLst/>
          </a:prstGeom>
          <a:solidFill>
            <a:srgbClr val="11AC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ru-RU" sz="1400" b="0" i="0" u="none" strike="noStrike" kern="0" cap="none" spc="0" normalizeH="0" baseline="0" noProof="0">
              <a:ln>
                <a:noFill/>
              </a:ln>
              <a:solidFill>
                <a:srgbClr val="FFFFFF"/>
              </a:solidFill>
              <a:effectLst/>
              <a:uLnTx/>
              <a:uFillTx/>
              <a:latin typeface="Arial"/>
              <a:cs typeface="Arial"/>
            </a:endParaRPr>
          </a:p>
        </p:txBody>
      </p:sp>
      <p:pic>
        <p:nvPicPr>
          <p:cNvPr id="4" name="Рисунок 3"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EA981C36-85ED-B558-ABDD-917CD397A3D8}"/>
              </a:ext>
            </a:extLst>
          </p:cNvPr>
          <p:cNvPicPr>
            <a:picLocks noChangeAspect="1"/>
          </p:cNvPicPr>
          <p:nvPr/>
        </p:nvPicPr>
        <p:blipFill>
          <a:blip r:embed="rId2"/>
          <a:stretch>
            <a:fillRect/>
          </a:stretch>
        </p:blipFill>
        <p:spPr bwMode="auto">
          <a:xfrm>
            <a:off x="879156" y="976324"/>
            <a:ext cx="3486417" cy="812845"/>
          </a:xfrm>
          <a:prstGeom prst="rect">
            <a:avLst/>
          </a:prstGeom>
        </p:spPr>
      </p:pic>
      <p:sp>
        <p:nvSpPr>
          <p:cNvPr id="5" name="TextBox 4">
            <a:extLst>
              <a:ext uri="{FF2B5EF4-FFF2-40B4-BE49-F238E27FC236}">
                <a16:creationId xmlns:a16="http://schemas.microsoft.com/office/drawing/2014/main" id="{FD840A7F-97FE-18AF-5193-93F77A296AA9}"/>
              </a:ext>
            </a:extLst>
          </p:cNvPr>
          <p:cNvSpPr txBox="1"/>
          <p:nvPr/>
        </p:nvSpPr>
        <p:spPr bwMode="auto">
          <a:xfrm>
            <a:off x="738640" y="1904443"/>
            <a:ext cx="4724370" cy="589520"/>
          </a:xfrm>
          <a:prstGeom prst="rect">
            <a:avLst/>
          </a:prstGeom>
          <a:noFill/>
        </p:spPr>
        <p:txBody>
          <a:bodyPr wrap="none" rtlCol="0">
            <a:spAutoFit/>
          </a:bodyPr>
          <a:lstStyle/>
          <a:p>
            <a:pPr marL="0" marR="0" lvl="0" indent="0" algn="l" defTabSz="1219170" rtl="0" eaLnBrk="1" fontAlgn="auto" latinLnBrk="0" hangingPunct="1">
              <a:lnSpc>
                <a:spcPct val="115000"/>
              </a:lnSpc>
              <a:spcBef>
                <a:spcPts val="0"/>
              </a:spcBef>
              <a:spcAft>
                <a:spcPts val="0"/>
              </a:spcAft>
              <a:buClr>
                <a:srgbClr val="000000"/>
              </a:buClr>
              <a:buSzTx/>
              <a:buFontTx/>
              <a:buNone/>
              <a:tabLst/>
              <a:defRPr/>
            </a:pPr>
            <a:r>
              <a:rPr kumimoji="0" lang="ru-RU" sz="1467" b="0" i="0" u="none" strike="noStrike" kern="0" cap="none" spc="0" normalizeH="0" baseline="0" noProof="0" dirty="0">
                <a:ln>
                  <a:noFill/>
                </a:ln>
                <a:solidFill>
                  <a:srgbClr val="FFFFFF"/>
                </a:solidFill>
                <a:effectLst/>
                <a:uLnTx/>
                <a:uFillTx/>
                <a:latin typeface="Arial"/>
                <a:ea typeface="MS Mincho" panose="02020609040205080304" pitchFamily="49" charset="-128"/>
                <a:cs typeface="Times New Roman" panose="02020603050405020304" pitchFamily="18" charset="0"/>
              </a:rPr>
              <a:t>Корпоративный университет развития образования</a:t>
            </a:r>
          </a:p>
          <a:p>
            <a:pPr marL="0" marR="0" lvl="0" indent="0" algn="l" defTabSz="1219170" rtl="0" eaLnBrk="1" fontAlgn="auto" latinLnBrk="0" hangingPunct="1">
              <a:lnSpc>
                <a:spcPct val="115000"/>
              </a:lnSpc>
              <a:spcBef>
                <a:spcPts val="0"/>
              </a:spcBef>
              <a:spcAft>
                <a:spcPts val="0"/>
              </a:spcAft>
              <a:buClr>
                <a:srgbClr val="000000"/>
              </a:buClr>
              <a:buSzTx/>
              <a:buFontTx/>
              <a:buNone/>
              <a:tabLst/>
              <a:defRPr/>
            </a:pPr>
            <a:r>
              <a:rPr kumimoji="0" lang="ru-RU" sz="1467" b="0" i="0" u="none" strike="noStrike" kern="0" cap="none" spc="0" normalizeH="0" baseline="0" noProof="0" dirty="0">
                <a:ln>
                  <a:noFill/>
                </a:ln>
                <a:solidFill>
                  <a:srgbClr val="FFFFFF"/>
                </a:solidFill>
                <a:effectLst/>
                <a:uLnTx/>
                <a:uFillTx/>
                <a:latin typeface="Arial"/>
                <a:ea typeface="MS Mincho" panose="02020609040205080304" pitchFamily="49" charset="-128"/>
                <a:cs typeface="Times New Roman" panose="02020603050405020304" pitchFamily="18" charset="0"/>
              </a:rPr>
              <a:t>Московской области (КУРО)</a:t>
            </a:r>
          </a:p>
        </p:txBody>
      </p:sp>
      <p:sp>
        <p:nvSpPr>
          <p:cNvPr id="9" name="TextBox 8">
            <a:extLst>
              <a:ext uri="{FF2B5EF4-FFF2-40B4-BE49-F238E27FC236}">
                <a16:creationId xmlns:a16="http://schemas.microsoft.com/office/drawing/2014/main" id="{5C2FDA91-E6ED-B44E-6041-8A8FD0B80A0B}"/>
              </a:ext>
            </a:extLst>
          </p:cNvPr>
          <p:cNvSpPr txBox="1"/>
          <p:nvPr/>
        </p:nvSpPr>
        <p:spPr bwMode="auto">
          <a:xfrm>
            <a:off x="879156" y="3033611"/>
            <a:ext cx="6281945" cy="173406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ru-RU" sz="2667" b="0" i="0" u="none" strike="noStrike" kern="0" cap="none" spc="0" normalizeH="0" baseline="0" noProof="0" dirty="0">
                <a:ln>
                  <a:noFill/>
                </a:ln>
                <a:solidFill>
                  <a:srgbClr val="FFFFFF"/>
                </a:solidFill>
                <a:effectLst/>
                <a:uLnTx/>
                <a:uFillTx/>
                <a:latin typeface="Arial"/>
                <a:cs typeface="Arial"/>
              </a:rPr>
              <a:t>Итоги проверочных работ за 2, 3 и 4-е классы по проекту «Инновационная модель «Эффективная начальная школа»</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0B95DA5-14AF-89B2-E84C-D8E62E7C32A1}"/>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DA170093-D37F-D4EE-FDCE-EF2E71FC0966}"/>
              </a:ext>
            </a:extLst>
          </p:cNvPr>
          <p:cNvSpPr txBox="1"/>
          <p:nvPr/>
        </p:nvSpPr>
        <p:spPr>
          <a:xfrm>
            <a:off x="1323475" y="427565"/>
            <a:ext cx="7569672" cy="719334"/>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6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Цель проведения проверочных работ:</a:t>
            </a:r>
          </a:p>
        </p:txBody>
      </p:sp>
      <p:sp>
        <p:nvSpPr>
          <p:cNvPr id="11" name="TextBox 10">
            <a:extLst>
              <a:ext uri="{FF2B5EF4-FFF2-40B4-BE49-F238E27FC236}">
                <a16:creationId xmlns:a16="http://schemas.microsoft.com/office/drawing/2014/main" id="{BBDC82D7-78CF-81A8-2FE7-7EA8FE715A1D}"/>
              </a:ext>
            </a:extLst>
          </p:cNvPr>
          <p:cNvSpPr txBox="1"/>
          <p:nvPr/>
        </p:nvSpPr>
        <p:spPr>
          <a:xfrm>
            <a:off x="890476" y="1934873"/>
            <a:ext cx="10039793"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0" cap="none" spc="0" normalizeH="0" baseline="0" noProof="0" dirty="0">
                <a:ln>
                  <a:noFill/>
                </a:ln>
                <a:solidFill>
                  <a:prstClr val="black"/>
                </a:solidFill>
                <a:effectLst/>
                <a:uLnTx/>
                <a:uFillTx/>
                <a:latin typeface="Arial"/>
                <a:cs typeface="Arial"/>
              </a:rPr>
              <a:t>определение уровня усвоения учащимися предметного содержания программы по основным предметам (русский язык, литературное чтение, математика и окружающий мир) за 2, 3 и 4-е классы общеобразовательной школы в рамках проекта «Инновационная модель «Эффективная начальная школа» и выявление элементов содержания, вызывающих наибольшие затруднения.</a:t>
            </a:r>
          </a:p>
        </p:txBody>
      </p:sp>
    </p:spTree>
    <p:extLst>
      <p:ext uri="{BB962C8B-B14F-4D97-AF65-F5344CB8AC3E}">
        <p14:creationId xmlns:p14="http://schemas.microsoft.com/office/powerpoint/2010/main" val="4145822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50DC83-7F16-3F2B-2C89-56E4F9BE951F}"/>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0F873832-DA79-540C-E0FA-062324F1CDF8}"/>
              </a:ext>
            </a:extLst>
          </p:cNvPr>
          <p:cNvSpPr txBox="1">
            <a:spLocks/>
          </p:cNvSpPr>
          <p:nvPr/>
        </p:nvSpPr>
        <p:spPr>
          <a:xfrm>
            <a:off x="838200" y="1771841"/>
            <a:ext cx="10515600" cy="9224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Проверочную работу выполняли 2897 обучающихся из 124 образовательных организаций. </a:t>
            </a:r>
          </a:p>
        </p:txBody>
      </p:sp>
      <p:sp>
        <p:nvSpPr>
          <p:cNvPr id="4" name="Google Shape;191;p23">
            <a:extLst>
              <a:ext uri="{FF2B5EF4-FFF2-40B4-BE49-F238E27FC236}">
                <a16:creationId xmlns:a16="http://schemas.microsoft.com/office/drawing/2014/main" id="{1DD6990A-393A-E409-6D97-AA39A78B0FA8}"/>
              </a:ext>
            </a:extLst>
          </p:cNvPr>
          <p:cNvSpPr txBox="1"/>
          <p:nvPr/>
        </p:nvSpPr>
        <p:spPr>
          <a:xfrm>
            <a:off x="1323475" y="427565"/>
            <a:ext cx="7569672" cy="719334"/>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6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2 класс. Русский язык</a:t>
            </a:r>
          </a:p>
        </p:txBody>
      </p:sp>
      <p:graphicFrame>
        <p:nvGraphicFramePr>
          <p:cNvPr id="5" name="Диаграмма 4">
            <a:extLst>
              <a:ext uri="{FF2B5EF4-FFF2-40B4-BE49-F238E27FC236}">
                <a16:creationId xmlns:a16="http://schemas.microsoft.com/office/drawing/2014/main" id="{55239BA1-A48D-44D0-40D9-F55FD41D8CE6}"/>
              </a:ext>
            </a:extLst>
          </p:cNvPr>
          <p:cNvGraphicFramePr/>
          <p:nvPr/>
        </p:nvGraphicFramePr>
        <p:xfrm>
          <a:off x="5039833" y="2562447"/>
          <a:ext cx="6313967" cy="341820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7E5585E2-9840-AA5E-B34C-1E967D970F8B}"/>
              </a:ext>
            </a:extLst>
          </p:cNvPr>
          <p:cNvSpPr txBox="1"/>
          <p:nvPr/>
        </p:nvSpPr>
        <p:spPr>
          <a:xfrm>
            <a:off x="838200" y="3023944"/>
            <a:ext cx="514793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С работой не справился всего 1 обучающийся, что составляет 0,03% от общего числа выполнявших работу.</a:t>
            </a:r>
          </a:p>
        </p:txBody>
      </p:sp>
    </p:spTree>
    <p:extLst>
      <p:ext uri="{BB962C8B-B14F-4D97-AF65-F5344CB8AC3E}">
        <p14:creationId xmlns:p14="http://schemas.microsoft.com/office/powerpoint/2010/main" val="3943824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B6931F-74E6-B864-8FDC-9DE7E7DD7CA9}"/>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4593D876-ADB5-9547-2A70-830464D188B5}"/>
              </a:ext>
            </a:extLst>
          </p:cNvPr>
          <p:cNvSpPr txBox="1"/>
          <p:nvPr/>
        </p:nvSpPr>
        <p:spPr>
          <a:xfrm>
            <a:off x="1174618" y="310607"/>
            <a:ext cx="8394683"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русскому языку (2 класс)</a:t>
            </a:r>
          </a:p>
        </p:txBody>
      </p:sp>
      <p:graphicFrame>
        <p:nvGraphicFramePr>
          <p:cNvPr id="3" name="Таблица 2">
            <a:extLst>
              <a:ext uri="{FF2B5EF4-FFF2-40B4-BE49-F238E27FC236}">
                <a16:creationId xmlns:a16="http://schemas.microsoft.com/office/drawing/2014/main" id="{D1FEFF6A-2170-3B72-05F9-AD644EACC04B}"/>
              </a:ext>
            </a:extLst>
          </p:cNvPr>
          <p:cNvGraphicFramePr>
            <a:graphicFrameLocks noGrp="1"/>
          </p:cNvGraphicFramePr>
          <p:nvPr/>
        </p:nvGraphicFramePr>
        <p:xfrm>
          <a:off x="352425" y="1340632"/>
          <a:ext cx="11470980" cy="5137324"/>
        </p:xfrm>
        <a:graphic>
          <a:graphicData uri="http://schemas.openxmlformats.org/drawingml/2006/table">
            <a:tbl>
              <a:tblPr firstRow="1" bandRow="1">
                <a:tableStyleId>{5A111915-BE36-4E01-A7E5-04B1672EAD32}</a:tableStyleId>
              </a:tblPr>
              <a:tblGrid>
                <a:gridCol w="604505">
                  <a:extLst>
                    <a:ext uri="{9D8B030D-6E8A-4147-A177-3AD203B41FA5}">
                      <a16:colId xmlns:a16="http://schemas.microsoft.com/office/drawing/2014/main" val="3888935905"/>
                    </a:ext>
                  </a:extLst>
                </a:gridCol>
                <a:gridCol w="8016949">
                  <a:extLst>
                    <a:ext uri="{9D8B030D-6E8A-4147-A177-3AD203B41FA5}">
                      <a16:colId xmlns:a16="http://schemas.microsoft.com/office/drawing/2014/main" val="684776148"/>
                    </a:ext>
                  </a:extLst>
                </a:gridCol>
                <a:gridCol w="2849526">
                  <a:extLst>
                    <a:ext uri="{9D8B030D-6E8A-4147-A177-3AD203B41FA5}">
                      <a16:colId xmlns:a16="http://schemas.microsoft.com/office/drawing/2014/main" val="1895633611"/>
                    </a:ext>
                  </a:extLst>
                </a:gridCol>
              </a:tblGrid>
              <a:tr h="631460">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1013246">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Правильно списывать (без пропусков и искажений букв) слова и предложения, тексты объёмом не более 50 слов.</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Определять тему текста и озаглавливать текст, отражая его тему.</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Составлять текст из разрозненных предложений, частей текста. </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algn="ctr"/>
                      <a:r>
                        <a:rPr lang="ru-RU" sz="1400" b="0" dirty="0">
                          <a:solidFill>
                            <a:schemeClr val="tx1"/>
                          </a:solidFill>
                          <a:latin typeface="+mn-lt"/>
                        </a:rPr>
                        <a:t>2649 / 91,4%</a:t>
                      </a:r>
                    </a:p>
                  </a:txBody>
                  <a:tcPr/>
                </a:tc>
                <a:extLst>
                  <a:ext uri="{0D108BD9-81ED-4DB2-BD59-A6C34878D82A}">
                    <a16:rowId xmlns:a16="http://schemas.microsoft.com/office/drawing/2014/main" val="2612704904"/>
                  </a:ext>
                </a:extLst>
              </a:tr>
              <a:tr h="567635">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2.</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Определять количество слогов в слове; делить слово на слоги (в том числе слова со стечением согласных). </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algn="ctr"/>
                      <a:r>
                        <a:rPr lang="ru-RU" sz="1400" b="0" dirty="0">
                          <a:solidFill>
                            <a:schemeClr val="tx1"/>
                          </a:solidFill>
                          <a:latin typeface="+mn-lt"/>
                        </a:rPr>
                        <a:t>2524 / 87,1%</a:t>
                      </a:r>
                    </a:p>
                  </a:txBody>
                  <a:tcPr/>
                </a:tc>
                <a:extLst>
                  <a:ext uri="{0D108BD9-81ED-4DB2-BD59-A6C34878D82A}">
                    <a16:rowId xmlns:a16="http://schemas.microsoft.com/office/drawing/2014/main" val="2458044847"/>
                  </a:ext>
                </a:extLst>
              </a:tr>
              <a:tr h="495404">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3.</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Характеризовать согласные звуки вне слова и в слове по заданным параметрам: согласный парный (непарный) по звонкости (глухости).</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algn="ctr"/>
                      <a:r>
                        <a:rPr lang="ru-RU" sz="1400" b="0" dirty="0">
                          <a:solidFill>
                            <a:srgbClr val="FF0000"/>
                          </a:solidFill>
                          <a:latin typeface="+mn-lt"/>
                        </a:rPr>
                        <a:t>1796 / 62%</a:t>
                      </a:r>
                    </a:p>
                  </a:txBody>
                  <a:tcPr/>
                </a:tc>
                <a:extLst>
                  <a:ext uri="{0D108BD9-81ED-4DB2-BD59-A6C34878D82A}">
                    <a16:rowId xmlns:a16="http://schemas.microsoft.com/office/drawing/2014/main" val="1984546462"/>
                  </a:ext>
                </a:extLst>
              </a:tr>
              <a:tr h="743105">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4.</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Характеризовать согласные звуки вне слова и в слове по заданным параметрам: согласный парный (непарный) по твердости (мягкости).</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algn="ctr"/>
                      <a:r>
                        <a:rPr lang="ru-RU" sz="1400" b="0" dirty="0">
                          <a:solidFill>
                            <a:schemeClr val="tx1"/>
                          </a:solidFill>
                          <a:latin typeface="+mn-lt"/>
                        </a:rPr>
                        <a:t>2232 / 77%</a:t>
                      </a:r>
                    </a:p>
                  </a:txBody>
                  <a:tcPr/>
                </a:tc>
                <a:extLst>
                  <a:ext uri="{0D108BD9-81ED-4DB2-BD59-A6C34878D82A}">
                    <a16:rowId xmlns:a16="http://schemas.microsoft.com/office/drawing/2014/main" val="2108257153"/>
                  </a:ext>
                </a:extLst>
              </a:tr>
              <a:tr h="562158">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5.</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Выделять в слове окончание. </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algn="ctr"/>
                      <a:r>
                        <a:rPr lang="ru-RU" sz="1400" b="0" dirty="0">
                          <a:solidFill>
                            <a:schemeClr val="tx1"/>
                          </a:solidFill>
                          <a:latin typeface="+mn-lt"/>
                        </a:rPr>
                        <a:t>2549 / 88%</a:t>
                      </a:r>
                    </a:p>
                  </a:txBody>
                  <a:tcPr/>
                </a:tc>
                <a:extLst>
                  <a:ext uri="{0D108BD9-81ED-4DB2-BD59-A6C34878D82A}">
                    <a16:rowId xmlns:a16="http://schemas.microsoft.com/office/drawing/2014/main" val="172602286"/>
                  </a:ext>
                </a:extLst>
              </a:tr>
              <a:tr h="562158">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6.</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Устанавливать соотношение звукового и буквенного состава слова, в том числе с учётом функций букв «е», «ё», «ю», «я».</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algn="ctr"/>
                      <a:r>
                        <a:rPr lang="ru-RU" sz="1400" dirty="0">
                          <a:latin typeface="+mn-lt"/>
                        </a:rPr>
                        <a:t>2316 / 80,3%</a:t>
                      </a:r>
                    </a:p>
                  </a:txBody>
                  <a:tcPr/>
                </a:tc>
                <a:extLst>
                  <a:ext uri="{0D108BD9-81ED-4DB2-BD59-A6C34878D82A}">
                    <a16:rowId xmlns:a16="http://schemas.microsoft.com/office/drawing/2014/main" val="1384670952"/>
                  </a:ext>
                </a:extLst>
              </a:tr>
              <a:tr h="562158">
                <a:tc>
                  <a:txBody>
                    <a:bodyPr/>
                    <a:lstStyle/>
                    <a:p>
                      <a:pPr marL="0" indent="0">
                        <a:buFont typeface="+mj-lt"/>
                        <a:buNone/>
                      </a:pPr>
                      <a:r>
                        <a:rPr lang="ru-RU" sz="1400" dirty="0">
                          <a:latin typeface="+mn-lt"/>
                        </a:rPr>
                        <a:t>7.</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Находить однокоренные (родственные) слова; выделять в слове корень (простые случаи). </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algn="ctr"/>
                      <a:r>
                        <a:rPr lang="ru-RU" sz="1400" b="0" dirty="0">
                          <a:solidFill>
                            <a:schemeClr val="tx1"/>
                          </a:solidFill>
                          <a:latin typeface="+mn-lt"/>
                        </a:rPr>
                        <a:t>2281 / 78,7%</a:t>
                      </a:r>
                    </a:p>
                  </a:txBody>
                  <a:tcPr/>
                </a:tc>
                <a:extLst>
                  <a:ext uri="{0D108BD9-81ED-4DB2-BD59-A6C34878D82A}">
                    <a16:rowId xmlns:a16="http://schemas.microsoft.com/office/drawing/2014/main" val="1245224016"/>
                  </a:ext>
                </a:extLst>
              </a:tr>
            </a:tbl>
          </a:graphicData>
        </a:graphic>
      </p:graphicFrame>
    </p:spTree>
    <p:extLst>
      <p:ext uri="{BB962C8B-B14F-4D97-AF65-F5344CB8AC3E}">
        <p14:creationId xmlns:p14="http://schemas.microsoft.com/office/powerpoint/2010/main" val="3991219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AC4ED8-B909-A127-683F-3E3B0991A3DF}"/>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2BB4558E-8A7F-ACD9-DC3A-63BB9F34D074}"/>
              </a:ext>
            </a:extLst>
          </p:cNvPr>
          <p:cNvSpPr txBox="1"/>
          <p:nvPr/>
        </p:nvSpPr>
        <p:spPr>
          <a:xfrm>
            <a:off x="1174618" y="310607"/>
            <a:ext cx="8394683"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русскому языку (2 класс)</a:t>
            </a:r>
          </a:p>
        </p:txBody>
      </p:sp>
      <p:graphicFrame>
        <p:nvGraphicFramePr>
          <p:cNvPr id="3" name="Таблица 2">
            <a:extLst>
              <a:ext uri="{FF2B5EF4-FFF2-40B4-BE49-F238E27FC236}">
                <a16:creationId xmlns:a16="http://schemas.microsoft.com/office/drawing/2014/main" id="{0FD7545C-032D-7FB1-0217-0F9858EDE7E1}"/>
              </a:ext>
            </a:extLst>
          </p:cNvPr>
          <p:cNvGraphicFramePr>
            <a:graphicFrameLocks noGrp="1"/>
          </p:cNvGraphicFramePr>
          <p:nvPr/>
        </p:nvGraphicFramePr>
        <p:xfrm>
          <a:off x="344561" y="1358325"/>
          <a:ext cx="11502877" cy="4882989"/>
        </p:xfrm>
        <a:graphic>
          <a:graphicData uri="http://schemas.openxmlformats.org/drawingml/2006/table">
            <a:tbl>
              <a:tblPr firstRow="1" bandRow="1">
                <a:tableStyleId>{5A111915-BE36-4E01-A7E5-04B1672EAD32}</a:tableStyleId>
              </a:tblPr>
              <a:tblGrid>
                <a:gridCol w="633634">
                  <a:extLst>
                    <a:ext uri="{9D8B030D-6E8A-4147-A177-3AD203B41FA5}">
                      <a16:colId xmlns:a16="http://schemas.microsoft.com/office/drawing/2014/main" val="3888935905"/>
                    </a:ext>
                  </a:extLst>
                </a:gridCol>
                <a:gridCol w="7946388">
                  <a:extLst>
                    <a:ext uri="{9D8B030D-6E8A-4147-A177-3AD203B41FA5}">
                      <a16:colId xmlns:a16="http://schemas.microsoft.com/office/drawing/2014/main" val="684776148"/>
                    </a:ext>
                  </a:extLst>
                </a:gridCol>
                <a:gridCol w="2922855">
                  <a:extLst>
                    <a:ext uri="{9D8B030D-6E8A-4147-A177-3AD203B41FA5}">
                      <a16:colId xmlns:a16="http://schemas.microsoft.com/office/drawing/2014/main" val="1895633611"/>
                    </a:ext>
                  </a:extLst>
                </a:gridCol>
              </a:tblGrid>
              <a:tr h="561169">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504448">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8.</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Составлять предложения из слов, устанавливая между ними смысловую связь по вопросам. </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algn="ctr"/>
                      <a:r>
                        <a:rPr lang="ru-RU" sz="1400" b="0" dirty="0">
                          <a:solidFill>
                            <a:schemeClr val="tx1"/>
                          </a:solidFill>
                          <a:latin typeface="+mn-lt"/>
                        </a:rPr>
                        <a:t>2316 / 80%</a:t>
                      </a:r>
                    </a:p>
                  </a:txBody>
                  <a:tcPr/>
                </a:tc>
                <a:extLst>
                  <a:ext uri="{0D108BD9-81ED-4DB2-BD59-A6C34878D82A}">
                    <a16:rowId xmlns:a16="http://schemas.microsoft.com/office/drawing/2014/main" val="2458044847"/>
                  </a:ext>
                </a:extLst>
              </a:tr>
              <a:tr h="927451">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9.</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Распознавать слова, отвечающие на вопросы «кто?», «что?»; распознавать слова, отвечающие на вопросы «что делать?», «что сделать?»; распознавать слова, отвечающие на вопросы «какой?», «какая?», «какое?», «какие?». Находить и исправлять ошибки на изученные правила.</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algn="ctr"/>
                      <a:r>
                        <a:rPr lang="ru-RU" sz="1400" b="0" dirty="0">
                          <a:solidFill>
                            <a:schemeClr val="tx1"/>
                          </a:solidFill>
                          <a:latin typeface="+mn-lt"/>
                        </a:rPr>
                        <a:t>2363 / 81,6%</a:t>
                      </a:r>
                    </a:p>
                  </a:txBody>
                  <a:tcPr/>
                </a:tc>
                <a:extLst>
                  <a:ext uri="{0D108BD9-81ED-4DB2-BD59-A6C34878D82A}">
                    <a16:rowId xmlns:a16="http://schemas.microsoft.com/office/drawing/2014/main" val="1984546462"/>
                  </a:ext>
                </a:extLst>
              </a:tr>
              <a:tr h="695589">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10.</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Выявлять в тексте случаи употребления многозначных слов, понимать их значения и уточнять значение по учебным словарям, выявлять случаи употребления  синонимов и антонимов (без названия терминов). </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algn="ctr"/>
                      <a:r>
                        <a:rPr lang="ru-RU" sz="1400" b="0" dirty="0">
                          <a:solidFill>
                            <a:schemeClr val="tx1"/>
                          </a:solidFill>
                          <a:latin typeface="+mn-lt"/>
                        </a:rPr>
                        <a:t>2331 / 80,5%</a:t>
                      </a:r>
                    </a:p>
                  </a:txBody>
                  <a:tcPr/>
                </a:tc>
                <a:extLst>
                  <a:ext uri="{0D108BD9-81ED-4DB2-BD59-A6C34878D82A}">
                    <a16:rowId xmlns:a16="http://schemas.microsoft.com/office/drawing/2014/main" val="2108257153"/>
                  </a:ext>
                </a:extLst>
              </a:tr>
              <a:tr h="499581">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Выявлять случаи употребления антонимов (без называния терминов). </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algn="ctr"/>
                      <a:r>
                        <a:rPr lang="ru-RU" sz="1400" b="0" dirty="0">
                          <a:solidFill>
                            <a:schemeClr val="tx1"/>
                          </a:solidFill>
                          <a:latin typeface="+mn-lt"/>
                        </a:rPr>
                        <a:t>2531 / 87,4%</a:t>
                      </a:r>
                    </a:p>
                  </a:txBody>
                  <a:tcPr/>
                </a:tc>
                <a:extLst>
                  <a:ext uri="{0D108BD9-81ED-4DB2-BD59-A6C34878D82A}">
                    <a16:rowId xmlns:a16="http://schemas.microsoft.com/office/drawing/2014/main" val="172602286"/>
                  </a:ext>
                </a:extLst>
              </a:tr>
              <a:tr h="499581">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12.</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Формулировать простые выводы на основе прочитанного  устно и письменно (1-2 предложения). </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algn="ctr"/>
                      <a:r>
                        <a:rPr lang="ru-RU" sz="1400" dirty="0">
                          <a:latin typeface="+mn-lt"/>
                        </a:rPr>
                        <a:t>2423 / 83,6%</a:t>
                      </a:r>
                    </a:p>
                  </a:txBody>
                  <a:tcPr/>
                </a:tc>
                <a:extLst>
                  <a:ext uri="{0D108BD9-81ED-4DB2-BD59-A6C34878D82A}">
                    <a16:rowId xmlns:a16="http://schemas.microsoft.com/office/drawing/2014/main" val="1384670952"/>
                  </a:ext>
                </a:extLst>
              </a:tr>
              <a:tr h="695589">
                <a:tc>
                  <a:txBody>
                    <a:bodyPr/>
                    <a:lstStyle/>
                    <a:p>
                      <a:pPr marL="0" indent="0">
                        <a:buFont typeface="+mj-lt"/>
                        <a:buNone/>
                      </a:pPr>
                      <a:r>
                        <a:rPr lang="ru-RU" sz="1400" dirty="0">
                          <a:latin typeface="+mn-lt"/>
                        </a:rPr>
                        <a:t>13.</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Находить слова на изученные правила правописания, в том числе: сочетание «чк», «чн»; «чт», «щн», «нч»; проверяемые безударные  гласные в корне слова; парные звонкие и глухие согласные в корне слова; разделительный мягкий знак.</a:t>
                      </a:r>
                    </a:p>
                  </a:txBody>
                  <a:tcPr marL="68580" marR="68580" marT="0" marB="0"/>
                </a:tc>
                <a:tc>
                  <a:txBody>
                    <a:bodyPr/>
                    <a:lstStyle/>
                    <a:p>
                      <a:pPr algn="ctr"/>
                      <a:r>
                        <a:rPr lang="ru-RU" sz="1400" dirty="0">
                          <a:latin typeface="+mn-lt"/>
                        </a:rPr>
                        <a:t>2256 / 77,9%</a:t>
                      </a:r>
                    </a:p>
                  </a:txBody>
                  <a:tcPr/>
                </a:tc>
                <a:extLst>
                  <a:ext uri="{0D108BD9-81ED-4DB2-BD59-A6C34878D82A}">
                    <a16:rowId xmlns:a16="http://schemas.microsoft.com/office/drawing/2014/main" val="1597709724"/>
                  </a:ext>
                </a:extLst>
              </a:tr>
              <a:tr h="499581">
                <a:tc>
                  <a:txBody>
                    <a:bodyPr/>
                    <a:lstStyle/>
                    <a:p>
                      <a:pPr marL="0" indent="0">
                        <a:buFont typeface="+mj-lt"/>
                        <a:buNone/>
                      </a:pPr>
                      <a:r>
                        <a:rPr lang="ru-RU" sz="1400" dirty="0">
                          <a:latin typeface="+mn-lt"/>
                        </a:rPr>
                        <a:t>14.</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Формулировать простые выводы на основе прочитанного  устно и письменно (1-2 предложения).</a:t>
                      </a:r>
                    </a:p>
                  </a:txBody>
                  <a:tcPr marL="68580" marR="68580" marT="0" marB="0"/>
                </a:tc>
                <a:tc>
                  <a:txBody>
                    <a:bodyPr/>
                    <a:lstStyle/>
                    <a:p>
                      <a:pPr algn="ctr"/>
                      <a:r>
                        <a:rPr lang="ru-RU" sz="1400" dirty="0">
                          <a:solidFill>
                            <a:srgbClr val="FF0000"/>
                          </a:solidFill>
                          <a:latin typeface="+mn-lt"/>
                        </a:rPr>
                        <a:t>1847 / 63,8%</a:t>
                      </a:r>
                    </a:p>
                  </a:txBody>
                  <a:tcPr/>
                </a:tc>
                <a:extLst>
                  <a:ext uri="{0D108BD9-81ED-4DB2-BD59-A6C34878D82A}">
                    <a16:rowId xmlns:a16="http://schemas.microsoft.com/office/drawing/2014/main" val="2745918060"/>
                  </a:ext>
                </a:extLst>
              </a:tr>
            </a:tbl>
          </a:graphicData>
        </a:graphic>
      </p:graphicFrame>
    </p:spTree>
    <p:extLst>
      <p:ext uri="{BB962C8B-B14F-4D97-AF65-F5344CB8AC3E}">
        <p14:creationId xmlns:p14="http://schemas.microsoft.com/office/powerpoint/2010/main" val="192339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592CF89-E286-EEC3-C0F2-14861FED3B77}"/>
            </a:ext>
          </a:extLst>
        </p:cNvPr>
        <p:cNvGrpSpPr/>
        <p:nvPr/>
      </p:nvGrpSpPr>
      <p:grpSpPr>
        <a:xfrm>
          <a:off x="0" y="0"/>
          <a:ext cx="0" cy="0"/>
          <a:chOff x="0" y="0"/>
          <a:chExt cx="0" cy="0"/>
        </a:xfrm>
      </p:grpSpPr>
      <p:sp>
        <p:nvSpPr>
          <p:cNvPr id="5" name="Google Shape;191;p23">
            <a:extLst>
              <a:ext uri="{FF2B5EF4-FFF2-40B4-BE49-F238E27FC236}">
                <a16:creationId xmlns:a16="http://schemas.microsoft.com/office/drawing/2014/main" id="{C558887D-F1F4-C25F-79DA-C0BC2A9964A5}"/>
              </a:ext>
            </a:extLst>
          </p:cNvPr>
          <p:cNvSpPr txBox="1"/>
          <p:nvPr/>
        </p:nvSpPr>
        <p:spPr>
          <a:xfrm>
            <a:off x="1323475" y="427565"/>
            <a:ext cx="7569672" cy="719334"/>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6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2 класс. Русский язык. Дефициты</a:t>
            </a:r>
          </a:p>
        </p:txBody>
      </p:sp>
      <p:pic>
        <p:nvPicPr>
          <p:cNvPr id="7" name="Рисунок 6">
            <a:extLst>
              <a:ext uri="{FF2B5EF4-FFF2-40B4-BE49-F238E27FC236}">
                <a16:creationId xmlns:a16="http://schemas.microsoft.com/office/drawing/2014/main" id="{45F4C5E8-6224-B983-C5DA-E14777C52EBB}"/>
              </a:ext>
            </a:extLst>
          </p:cNvPr>
          <p:cNvPicPr>
            <a:picLocks noChangeAspect="1"/>
          </p:cNvPicPr>
          <p:nvPr/>
        </p:nvPicPr>
        <p:blipFill>
          <a:blip r:embed="rId2"/>
          <a:stretch>
            <a:fillRect/>
          </a:stretch>
        </p:blipFill>
        <p:spPr>
          <a:xfrm>
            <a:off x="792661" y="1792007"/>
            <a:ext cx="7285663" cy="2059473"/>
          </a:xfrm>
          <a:prstGeom prst="rect">
            <a:avLst/>
          </a:prstGeom>
          <a:ln>
            <a:noFill/>
          </a:ln>
          <a:effectLst>
            <a:outerShdw blurRad="292100" dist="139700" dir="2700000" algn="tl" rotWithShape="0">
              <a:srgbClr val="333333">
                <a:alpha val="65000"/>
              </a:srgbClr>
            </a:outerShdw>
          </a:effectLst>
        </p:spPr>
      </p:pic>
      <p:pic>
        <p:nvPicPr>
          <p:cNvPr id="9" name="Рисунок 8">
            <a:extLst>
              <a:ext uri="{FF2B5EF4-FFF2-40B4-BE49-F238E27FC236}">
                <a16:creationId xmlns:a16="http://schemas.microsoft.com/office/drawing/2014/main" id="{49ACBED9-06BE-A9E5-5EC4-7275240D45BB}"/>
              </a:ext>
            </a:extLst>
          </p:cNvPr>
          <p:cNvPicPr>
            <a:picLocks noChangeAspect="1"/>
          </p:cNvPicPr>
          <p:nvPr/>
        </p:nvPicPr>
        <p:blipFill>
          <a:blip r:embed="rId3"/>
          <a:stretch>
            <a:fillRect/>
          </a:stretch>
        </p:blipFill>
        <p:spPr>
          <a:xfrm>
            <a:off x="792661" y="4496588"/>
            <a:ext cx="8853282" cy="152599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56084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BCA7D76-5268-CD4C-ECDB-0CFE7CF331D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E0393A7-1565-20F5-092A-A1BDE23AE7E6}"/>
              </a:ext>
            </a:extLst>
          </p:cNvPr>
          <p:cNvSpPr txBox="1"/>
          <p:nvPr/>
        </p:nvSpPr>
        <p:spPr>
          <a:xfrm>
            <a:off x="792661" y="1466674"/>
            <a:ext cx="10606678" cy="477053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srgbClr val="11ACB2"/>
                </a:solidFill>
                <a:effectLst/>
                <a:uLnTx/>
                <a:uFillTx/>
                <a:latin typeface="Arial"/>
                <a:ea typeface="+mj-ea"/>
                <a:cs typeface="Arial"/>
                <a:sym typeface="Helvetica Neue"/>
              </a:rPr>
              <a:t>Заместителям директора по учебной части и методистам школ:</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1. Обеспечить корректировку рабочей программы по русскому языку с целью введения дополнительных часов по фонетике в рамках изучения других разделов или разработка дополнительной программы внеурочной деятельности по русскому языку, направленной на устранение дефицитов. </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2. Организовать проведение промежуточных </a:t>
            </a:r>
            <a:r>
              <a:rPr kumimoji="0" lang="ru-RU" sz="1600" b="0" i="0" u="none" strike="noStrike" kern="1200" cap="none" spc="0" normalizeH="0" baseline="0" noProof="0" dirty="0" err="1">
                <a:ln>
                  <a:noFill/>
                </a:ln>
                <a:solidFill>
                  <a:prstClr val="black"/>
                </a:solidFill>
                <a:effectLst/>
                <a:uLnTx/>
                <a:uFillTx/>
                <a:latin typeface="Arial"/>
                <a:ea typeface="+mj-ea"/>
                <a:cs typeface="Arial"/>
                <a:sym typeface="Helvetica Neue"/>
              </a:rPr>
              <a:t>срезовых</a:t>
            </a: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 работ, направленных на проверку умения производить звукобуквенный анализ слова, в том числе различение звонких и глухих согласных в конце и середине слова. </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3. Организовать методические практикумы по знакомству учителей с приёмами, направленными на формирование эффективного смыслового чтения.</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4. Организовать посещение уроков с целью контроля использования учителями приёмов индивидуальной работы, направленными на формирование эффективного смыслового чтения.</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5. Продумать организацию внеурочной деятельности, направленную в том числе на ликвидацию выявленных дефицитов.</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endParaRPr kumimoji="0" lang="ru-RU" sz="1600" b="1" i="0" u="none" strike="noStrike" kern="1200" cap="none" spc="0" normalizeH="0" baseline="0" noProof="0" dirty="0">
              <a:ln>
                <a:noFill/>
              </a:ln>
              <a:solidFill>
                <a:srgbClr val="11ACB2"/>
              </a:solidFill>
              <a:effectLst/>
              <a:uLnTx/>
              <a:uFillTx/>
              <a:latin typeface="Arial"/>
              <a:ea typeface="+mj-ea"/>
              <a:cs typeface="Arial"/>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1" i="0" u="none" strike="noStrike" kern="1200" cap="none" spc="0" normalizeH="0" baseline="0" noProof="0" dirty="0">
                <a:ln>
                  <a:noFill/>
                </a:ln>
                <a:solidFill>
                  <a:srgbClr val="11ACB2"/>
                </a:solidFill>
                <a:effectLst/>
                <a:uLnTx/>
                <a:uFillTx/>
                <a:latin typeface="Arial"/>
                <a:ea typeface="+mj-ea"/>
                <a:cs typeface="Arial"/>
                <a:sym typeface="Helvetica Neue"/>
              </a:rPr>
              <a:t>Учителям:</a:t>
            </a: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 </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1. Систематически включать в урок русского языка задания, направленные на формирование умения производить звукобуквенный анализ слова, устанавливать соотношение звукового и буквенного состава. </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2. Организовать систематическую работу (на каждом уроке), направленную на формирование навыков смыслового чтения и различных индивидуальных приёмов работы с текстом.</a:t>
            </a:r>
          </a:p>
        </p:txBody>
      </p:sp>
      <p:sp>
        <p:nvSpPr>
          <p:cNvPr id="5" name="Google Shape;191;p23">
            <a:extLst>
              <a:ext uri="{FF2B5EF4-FFF2-40B4-BE49-F238E27FC236}">
                <a16:creationId xmlns:a16="http://schemas.microsoft.com/office/drawing/2014/main" id="{28D1E0EC-0A21-64B2-E606-718AED89346A}"/>
              </a:ext>
            </a:extLst>
          </p:cNvPr>
          <p:cNvSpPr txBox="1"/>
          <p:nvPr/>
        </p:nvSpPr>
        <p:spPr>
          <a:xfrm>
            <a:off x="1323474" y="427565"/>
            <a:ext cx="8426581" cy="719334"/>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6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2 класс. Русский язык. Рекомендательный блок</a:t>
            </a:r>
          </a:p>
        </p:txBody>
      </p:sp>
    </p:spTree>
    <p:extLst>
      <p:ext uri="{BB962C8B-B14F-4D97-AF65-F5344CB8AC3E}">
        <p14:creationId xmlns:p14="http://schemas.microsoft.com/office/powerpoint/2010/main" val="4061067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035B8-D741-E8F7-AF8F-8E70B631B675}"/>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30EC8ABA-2CF6-2DA8-BE06-0F20FEF937AC}"/>
              </a:ext>
            </a:extLst>
          </p:cNvPr>
          <p:cNvSpPr txBox="1">
            <a:spLocks/>
          </p:cNvSpPr>
          <p:nvPr/>
        </p:nvSpPr>
        <p:spPr>
          <a:xfrm>
            <a:off x="838200" y="1771841"/>
            <a:ext cx="10515600" cy="9224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Проверочную работу выполняли 2888 обучающихся из 124 образовательных организаций. </a:t>
            </a:r>
          </a:p>
        </p:txBody>
      </p:sp>
      <p:sp>
        <p:nvSpPr>
          <p:cNvPr id="4" name="Google Shape;191;p23">
            <a:extLst>
              <a:ext uri="{FF2B5EF4-FFF2-40B4-BE49-F238E27FC236}">
                <a16:creationId xmlns:a16="http://schemas.microsoft.com/office/drawing/2014/main" id="{D0CA2DCC-6AE3-801A-4A36-034065D31715}"/>
              </a:ext>
            </a:extLst>
          </p:cNvPr>
          <p:cNvSpPr txBox="1"/>
          <p:nvPr/>
        </p:nvSpPr>
        <p:spPr>
          <a:xfrm>
            <a:off x="1323475" y="427565"/>
            <a:ext cx="7569672" cy="719334"/>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6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2 класс. Литературное чтение</a:t>
            </a:r>
          </a:p>
        </p:txBody>
      </p:sp>
      <p:graphicFrame>
        <p:nvGraphicFramePr>
          <p:cNvPr id="5" name="Диаграмма 4">
            <a:extLst>
              <a:ext uri="{FF2B5EF4-FFF2-40B4-BE49-F238E27FC236}">
                <a16:creationId xmlns:a16="http://schemas.microsoft.com/office/drawing/2014/main" id="{AA95D393-6B18-712E-EFE0-C2FAD469030F}"/>
              </a:ext>
            </a:extLst>
          </p:cNvPr>
          <p:cNvGraphicFramePr/>
          <p:nvPr/>
        </p:nvGraphicFramePr>
        <p:xfrm>
          <a:off x="5039833" y="2562447"/>
          <a:ext cx="6313967" cy="341820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6FFFB647-AB52-6F1E-B650-4AD3897CCD27}"/>
              </a:ext>
            </a:extLst>
          </p:cNvPr>
          <p:cNvSpPr txBox="1"/>
          <p:nvPr/>
        </p:nvSpPr>
        <p:spPr>
          <a:xfrm>
            <a:off x="838200" y="3023944"/>
            <a:ext cx="514793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С работой не справился всего 2 обучающихся, что составляет 0,07% от общего числа выполнявших работу из 2 организаций (1,6%).</a:t>
            </a:r>
          </a:p>
        </p:txBody>
      </p:sp>
    </p:spTree>
    <p:extLst>
      <p:ext uri="{BB962C8B-B14F-4D97-AF65-F5344CB8AC3E}">
        <p14:creationId xmlns:p14="http://schemas.microsoft.com/office/powerpoint/2010/main" val="2378169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73B2F-9202-0C89-D775-7A92B703AE72}"/>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4E683E45-0FC8-BE21-5F2B-309E895C7F4E}"/>
              </a:ext>
            </a:extLst>
          </p:cNvPr>
          <p:cNvSpPr txBox="1"/>
          <p:nvPr/>
        </p:nvSpPr>
        <p:spPr>
          <a:xfrm>
            <a:off x="1174618" y="310607"/>
            <a:ext cx="8798722"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литературному чтению (2 класс)</a:t>
            </a:r>
          </a:p>
        </p:txBody>
      </p:sp>
      <p:graphicFrame>
        <p:nvGraphicFramePr>
          <p:cNvPr id="3" name="Таблица 2">
            <a:extLst>
              <a:ext uri="{FF2B5EF4-FFF2-40B4-BE49-F238E27FC236}">
                <a16:creationId xmlns:a16="http://schemas.microsoft.com/office/drawing/2014/main" id="{C7939460-6D44-F6FB-CD7A-6F5195DB61D2}"/>
              </a:ext>
            </a:extLst>
          </p:cNvPr>
          <p:cNvGraphicFramePr>
            <a:graphicFrameLocks noGrp="1"/>
          </p:cNvGraphicFramePr>
          <p:nvPr/>
        </p:nvGraphicFramePr>
        <p:xfrm>
          <a:off x="352425" y="1340632"/>
          <a:ext cx="11470980" cy="4543268"/>
        </p:xfrm>
        <a:graphic>
          <a:graphicData uri="http://schemas.openxmlformats.org/drawingml/2006/table">
            <a:tbl>
              <a:tblPr firstRow="1" bandRow="1">
                <a:tableStyleId>{5A111915-BE36-4E01-A7E5-04B1672EAD32}</a:tableStyleId>
              </a:tblPr>
              <a:tblGrid>
                <a:gridCol w="604505">
                  <a:extLst>
                    <a:ext uri="{9D8B030D-6E8A-4147-A177-3AD203B41FA5}">
                      <a16:colId xmlns:a16="http://schemas.microsoft.com/office/drawing/2014/main" val="3888935905"/>
                    </a:ext>
                  </a:extLst>
                </a:gridCol>
                <a:gridCol w="8016949">
                  <a:extLst>
                    <a:ext uri="{9D8B030D-6E8A-4147-A177-3AD203B41FA5}">
                      <a16:colId xmlns:a16="http://schemas.microsoft.com/office/drawing/2014/main" val="684776148"/>
                    </a:ext>
                  </a:extLst>
                </a:gridCol>
                <a:gridCol w="2849526">
                  <a:extLst>
                    <a:ext uri="{9D8B030D-6E8A-4147-A177-3AD203B41FA5}">
                      <a16:colId xmlns:a16="http://schemas.microsoft.com/office/drawing/2014/main" val="1895633611"/>
                    </a:ext>
                  </a:extLst>
                </a:gridCol>
              </a:tblGrid>
              <a:tr h="631460">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981348">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Различать прозаическую и стихотворную речь: называть особенности стихотворного произведения (ритм, рифма).</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Различать и называть отдельные жанры фольклора и  художественной литературы (литературные сказки, рассказы, стихотворения, басни).</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algn="ctr"/>
                      <a:r>
                        <a:rPr lang="ru-RU" sz="1400" b="0" dirty="0">
                          <a:solidFill>
                            <a:schemeClr val="tx1"/>
                          </a:solidFill>
                          <a:latin typeface="+mn-lt"/>
                        </a:rPr>
                        <a:t>2759 / 95,5%</a:t>
                      </a:r>
                    </a:p>
                  </a:txBody>
                  <a:tcPr/>
                </a:tc>
                <a:extLst>
                  <a:ext uri="{0D108BD9-81ED-4DB2-BD59-A6C34878D82A}">
                    <a16:rowId xmlns:a16="http://schemas.microsoft.com/office/drawing/2014/main" val="2612704904"/>
                  </a:ext>
                </a:extLst>
              </a:tr>
              <a:tr h="567635">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2.</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Владеть элементарными  умениями анализа и интерпретации текста: определять  тему и главную мысль текста.</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algn="ctr"/>
                      <a:r>
                        <a:rPr lang="ru-RU" sz="1400" b="0" dirty="0">
                          <a:solidFill>
                            <a:schemeClr val="tx1"/>
                          </a:solidFill>
                          <a:latin typeface="+mn-lt"/>
                        </a:rPr>
                        <a:t>2492 / 86,3%</a:t>
                      </a:r>
                    </a:p>
                  </a:txBody>
                  <a:tcPr/>
                </a:tc>
                <a:extLst>
                  <a:ext uri="{0D108BD9-81ED-4DB2-BD59-A6C34878D82A}">
                    <a16:rowId xmlns:a16="http://schemas.microsoft.com/office/drawing/2014/main" val="2458044847"/>
                  </a:ext>
                </a:extLst>
              </a:tr>
              <a:tr h="495404">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3.</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Понимать содержание, смысл прочитанного произведения: отвечать и формулировать  вопросы по фактическому содержанию произведения.</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algn="ctr"/>
                      <a:r>
                        <a:rPr lang="ru-RU" sz="1400" b="0" dirty="0">
                          <a:solidFill>
                            <a:schemeClr val="tx1"/>
                          </a:solidFill>
                          <a:latin typeface="+mn-lt"/>
                        </a:rPr>
                        <a:t>2691 / 93,2%</a:t>
                      </a:r>
                    </a:p>
                  </a:txBody>
                  <a:tcPr/>
                </a:tc>
                <a:extLst>
                  <a:ext uri="{0D108BD9-81ED-4DB2-BD59-A6C34878D82A}">
                    <a16:rowId xmlns:a16="http://schemas.microsoft.com/office/drawing/2014/main" val="1984546462"/>
                  </a:ext>
                </a:extLst>
              </a:tr>
              <a:tr h="743105">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4.</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Описывать характер героя, находить в тексте  средства изображения  (портрет) героя.</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Оценивать  поступки героев произведения, устанавливать взаимосвязь между  характером героя и его поступками.</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algn="ctr"/>
                      <a:r>
                        <a:rPr lang="ru-RU" sz="1400" b="0" dirty="0">
                          <a:solidFill>
                            <a:schemeClr val="tx1"/>
                          </a:solidFill>
                          <a:latin typeface="+mn-lt"/>
                        </a:rPr>
                        <a:t>2326 / 80,5%</a:t>
                      </a:r>
                    </a:p>
                  </a:txBody>
                  <a:tcPr/>
                </a:tc>
                <a:extLst>
                  <a:ext uri="{0D108BD9-81ED-4DB2-BD59-A6C34878D82A}">
                    <a16:rowId xmlns:a16="http://schemas.microsoft.com/office/drawing/2014/main" val="2108257153"/>
                  </a:ext>
                </a:extLst>
              </a:tr>
              <a:tr h="562158">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5.</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Воспроизводить последовательность событий в тексте произведения.</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algn="ctr"/>
                      <a:r>
                        <a:rPr lang="ru-RU" sz="1400" b="0" dirty="0">
                          <a:solidFill>
                            <a:schemeClr val="tx1"/>
                          </a:solidFill>
                          <a:latin typeface="+mn-lt"/>
                        </a:rPr>
                        <a:t>2551 / 88,3%</a:t>
                      </a:r>
                    </a:p>
                  </a:txBody>
                  <a:tcPr/>
                </a:tc>
                <a:extLst>
                  <a:ext uri="{0D108BD9-81ED-4DB2-BD59-A6C34878D82A}">
                    <a16:rowId xmlns:a16="http://schemas.microsoft.com/office/drawing/2014/main" val="172602286"/>
                  </a:ext>
                </a:extLst>
              </a:tr>
              <a:tr h="562158">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6.</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Находить в тексте примеры использования слов в прямом и переносном значении.</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algn="ctr"/>
                      <a:r>
                        <a:rPr lang="ru-RU" sz="1400" dirty="0">
                          <a:solidFill>
                            <a:srgbClr val="FF0000"/>
                          </a:solidFill>
                          <a:latin typeface="+mn-lt"/>
                        </a:rPr>
                        <a:t>1985 / 68,7%</a:t>
                      </a:r>
                    </a:p>
                  </a:txBody>
                  <a:tcPr/>
                </a:tc>
                <a:extLst>
                  <a:ext uri="{0D108BD9-81ED-4DB2-BD59-A6C34878D82A}">
                    <a16:rowId xmlns:a16="http://schemas.microsoft.com/office/drawing/2014/main" val="1384670952"/>
                  </a:ext>
                </a:extLst>
              </a:tr>
            </a:tbl>
          </a:graphicData>
        </a:graphic>
      </p:graphicFrame>
    </p:spTree>
    <p:extLst>
      <p:ext uri="{BB962C8B-B14F-4D97-AF65-F5344CB8AC3E}">
        <p14:creationId xmlns:p14="http://schemas.microsoft.com/office/powerpoint/2010/main" val="1736506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64D0B-0C67-2B6F-10D8-3E635B69D9FE}"/>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012E6139-9C28-3837-7096-424CF48F7432}"/>
              </a:ext>
            </a:extLst>
          </p:cNvPr>
          <p:cNvSpPr txBox="1"/>
          <p:nvPr/>
        </p:nvSpPr>
        <p:spPr>
          <a:xfrm>
            <a:off x="1174618" y="310607"/>
            <a:ext cx="8798722"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литературному чтению (2 класс)</a:t>
            </a:r>
          </a:p>
        </p:txBody>
      </p:sp>
      <p:graphicFrame>
        <p:nvGraphicFramePr>
          <p:cNvPr id="3" name="Таблица 2">
            <a:extLst>
              <a:ext uri="{FF2B5EF4-FFF2-40B4-BE49-F238E27FC236}">
                <a16:creationId xmlns:a16="http://schemas.microsoft.com/office/drawing/2014/main" id="{DB4E1E84-3703-0FC6-53E6-A0FF788CB848}"/>
              </a:ext>
            </a:extLst>
          </p:cNvPr>
          <p:cNvGraphicFramePr>
            <a:graphicFrameLocks noGrp="1"/>
          </p:cNvGraphicFramePr>
          <p:nvPr/>
        </p:nvGraphicFramePr>
        <p:xfrm>
          <a:off x="344561" y="1358325"/>
          <a:ext cx="11502877" cy="3986169"/>
        </p:xfrm>
        <a:graphic>
          <a:graphicData uri="http://schemas.openxmlformats.org/drawingml/2006/table">
            <a:tbl>
              <a:tblPr firstRow="1" bandRow="1">
                <a:tableStyleId>{5A111915-BE36-4E01-A7E5-04B1672EAD32}</a:tableStyleId>
              </a:tblPr>
              <a:tblGrid>
                <a:gridCol w="633634">
                  <a:extLst>
                    <a:ext uri="{9D8B030D-6E8A-4147-A177-3AD203B41FA5}">
                      <a16:colId xmlns:a16="http://schemas.microsoft.com/office/drawing/2014/main" val="3888935905"/>
                    </a:ext>
                  </a:extLst>
                </a:gridCol>
                <a:gridCol w="7946388">
                  <a:extLst>
                    <a:ext uri="{9D8B030D-6E8A-4147-A177-3AD203B41FA5}">
                      <a16:colId xmlns:a16="http://schemas.microsoft.com/office/drawing/2014/main" val="684776148"/>
                    </a:ext>
                  </a:extLst>
                </a:gridCol>
                <a:gridCol w="2922855">
                  <a:extLst>
                    <a:ext uri="{9D8B030D-6E8A-4147-A177-3AD203B41FA5}">
                      <a16:colId xmlns:a16="http://schemas.microsoft.com/office/drawing/2014/main" val="1895633611"/>
                    </a:ext>
                  </a:extLst>
                </a:gridCol>
              </a:tblGrid>
              <a:tr h="561169">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504448">
                <a:tc>
                  <a:txBody>
                    <a:bodyPr/>
                    <a:lstStyle/>
                    <a:p>
                      <a:pPr marL="0" indent="0">
                        <a:buFont typeface="+mj-lt"/>
                        <a:buNone/>
                      </a:pPr>
                      <a:r>
                        <a:rPr lang="ru-RU" sz="1400" dirty="0">
                          <a:latin typeface="+mn-lt"/>
                        </a:rPr>
                        <a:t>7.</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Владеть элементарными  умениями анализа и интерпретации текста: определять  тему и главную мысль текста; соотносить с пословицами.</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 </a:t>
                      </a:r>
                    </a:p>
                  </a:txBody>
                  <a:tcPr marL="68580" marR="68580" marT="0" marB="0"/>
                </a:tc>
                <a:tc>
                  <a:txBody>
                    <a:bodyPr/>
                    <a:lstStyle/>
                    <a:p>
                      <a:pPr algn="ctr"/>
                      <a:r>
                        <a:rPr lang="ru-RU" sz="1400" b="0" dirty="0">
                          <a:solidFill>
                            <a:schemeClr val="tx1"/>
                          </a:solidFill>
                          <a:latin typeface="+mn-lt"/>
                        </a:rPr>
                        <a:t>2189 / 75,8%</a:t>
                      </a:r>
                    </a:p>
                  </a:txBody>
                  <a:tcPr/>
                </a:tc>
                <a:extLst>
                  <a:ext uri="{0D108BD9-81ED-4DB2-BD59-A6C34878D82A}">
                    <a16:rowId xmlns:a16="http://schemas.microsoft.com/office/drawing/2014/main" val="1333134484"/>
                  </a:ext>
                </a:extLst>
              </a:tr>
              <a:tr h="504448">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8.</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Объяснять значение незнакомого слова с опорой на контекст и с использованием словаря.</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algn="ctr"/>
                      <a:r>
                        <a:rPr lang="ru-RU" sz="1400" b="0" dirty="0">
                          <a:solidFill>
                            <a:schemeClr val="tx1"/>
                          </a:solidFill>
                          <a:latin typeface="+mn-lt"/>
                        </a:rPr>
                        <a:t>2566 / 88,9%</a:t>
                      </a:r>
                    </a:p>
                  </a:txBody>
                  <a:tcPr/>
                </a:tc>
                <a:extLst>
                  <a:ext uri="{0D108BD9-81ED-4DB2-BD59-A6C34878D82A}">
                    <a16:rowId xmlns:a16="http://schemas.microsoft.com/office/drawing/2014/main" val="2458044847"/>
                  </a:ext>
                </a:extLst>
              </a:tr>
              <a:tr h="927451">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9.</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Использовать справочную литературу для получения дополнительной информации в соответствии с учебной задачей.</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Находить в тексте примеры использования слов в прямом и переносном значении.</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 </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algn="ctr"/>
                      <a:r>
                        <a:rPr lang="ru-RU" sz="1400" b="0" dirty="0">
                          <a:solidFill>
                            <a:schemeClr val="tx1"/>
                          </a:solidFill>
                          <a:latin typeface="+mn-lt"/>
                        </a:rPr>
                        <a:t>2559 / 88,6%</a:t>
                      </a:r>
                    </a:p>
                  </a:txBody>
                  <a:tcPr/>
                </a:tc>
                <a:extLst>
                  <a:ext uri="{0D108BD9-81ED-4DB2-BD59-A6C34878D82A}">
                    <a16:rowId xmlns:a16="http://schemas.microsoft.com/office/drawing/2014/main" val="1984546462"/>
                  </a:ext>
                </a:extLst>
              </a:tr>
              <a:tr h="695589">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10.</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Составлять высказывания на заданную тему по содержанию произведения (не менее 5 предложений).</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Формулировать устно простые выводы, подтверждать свой ответ примерами из текста.</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 </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algn="ctr"/>
                      <a:r>
                        <a:rPr lang="ru-RU" sz="1400" b="0" dirty="0">
                          <a:solidFill>
                            <a:srgbClr val="FF0000"/>
                          </a:solidFill>
                          <a:latin typeface="+mn-lt"/>
                        </a:rPr>
                        <a:t>2004 / 69,3%</a:t>
                      </a:r>
                    </a:p>
                  </a:txBody>
                  <a:tcPr/>
                </a:tc>
                <a:extLst>
                  <a:ext uri="{0D108BD9-81ED-4DB2-BD59-A6C34878D82A}">
                    <a16:rowId xmlns:a16="http://schemas.microsoft.com/office/drawing/2014/main" val="2108257153"/>
                  </a:ext>
                </a:extLst>
              </a:tr>
              <a:tr h="499581">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Осознанно применять  для анализа текста изученные понятия (тема, заголовок).</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 </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algn="ctr"/>
                      <a:r>
                        <a:rPr lang="ru-RU" sz="1400" b="0" dirty="0">
                          <a:solidFill>
                            <a:schemeClr val="tx1"/>
                          </a:solidFill>
                          <a:latin typeface="+mn-lt"/>
                        </a:rPr>
                        <a:t>2118 / 73,3%</a:t>
                      </a:r>
                    </a:p>
                  </a:txBody>
                  <a:tcPr/>
                </a:tc>
                <a:extLst>
                  <a:ext uri="{0D108BD9-81ED-4DB2-BD59-A6C34878D82A}">
                    <a16:rowId xmlns:a16="http://schemas.microsoft.com/office/drawing/2014/main" val="172602286"/>
                  </a:ext>
                </a:extLst>
              </a:tr>
            </a:tbl>
          </a:graphicData>
        </a:graphic>
      </p:graphicFrame>
    </p:spTree>
    <p:extLst>
      <p:ext uri="{BB962C8B-B14F-4D97-AF65-F5344CB8AC3E}">
        <p14:creationId xmlns:p14="http://schemas.microsoft.com/office/powerpoint/2010/main" val="2007526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0C58F-E656-085C-5102-33AF5EDFD545}"/>
            </a:ext>
          </a:extLst>
        </p:cNvPr>
        <p:cNvGrpSpPr/>
        <p:nvPr/>
      </p:nvGrpSpPr>
      <p:grpSpPr>
        <a:xfrm>
          <a:off x="0" y="0"/>
          <a:ext cx="0" cy="0"/>
          <a:chOff x="0" y="0"/>
          <a:chExt cx="0" cy="0"/>
        </a:xfrm>
      </p:grpSpPr>
      <p:sp>
        <p:nvSpPr>
          <p:cNvPr id="5" name="Google Shape;191;p23">
            <a:extLst>
              <a:ext uri="{FF2B5EF4-FFF2-40B4-BE49-F238E27FC236}">
                <a16:creationId xmlns:a16="http://schemas.microsoft.com/office/drawing/2014/main" id="{C6DFD4FE-AD6A-3489-30B7-C745764EFF8E}"/>
              </a:ext>
            </a:extLst>
          </p:cNvPr>
          <p:cNvSpPr txBox="1"/>
          <p:nvPr/>
        </p:nvSpPr>
        <p:spPr>
          <a:xfrm>
            <a:off x="1323475" y="427565"/>
            <a:ext cx="7569672" cy="719334"/>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6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2 класс. Литературное чтение. Дефициты</a:t>
            </a:r>
          </a:p>
        </p:txBody>
      </p:sp>
      <p:pic>
        <p:nvPicPr>
          <p:cNvPr id="3" name="Рисунок 2">
            <a:extLst>
              <a:ext uri="{FF2B5EF4-FFF2-40B4-BE49-F238E27FC236}">
                <a16:creationId xmlns:a16="http://schemas.microsoft.com/office/drawing/2014/main" id="{D2989CB9-BE22-B439-E078-19D2772D59D0}"/>
              </a:ext>
            </a:extLst>
          </p:cNvPr>
          <p:cNvPicPr>
            <a:picLocks noChangeAspect="1"/>
          </p:cNvPicPr>
          <p:nvPr/>
        </p:nvPicPr>
        <p:blipFill>
          <a:blip r:embed="rId2"/>
          <a:stretch>
            <a:fillRect/>
          </a:stretch>
        </p:blipFill>
        <p:spPr>
          <a:xfrm>
            <a:off x="1481445" y="1557604"/>
            <a:ext cx="9436115" cy="1926815"/>
          </a:xfrm>
          <a:prstGeom prst="rect">
            <a:avLst/>
          </a:prstGeom>
          <a:ln>
            <a:noFill/>
          </a:ln>
          <a:effectLst>
            <a:outerShdw blurRad="292100" dist="139700" dir="2700000" algn="tl" rotWithShape="0">
              <a:srgbClr val="333333">
                <a:alpha val="65000"/>
              </a:srgbClr>
            </a:outerShdw>
          </a:effectLst>
        </p:spPr>
      </p:pic>
      <p:pic>
        <p:nvPicPr>
          <p:cNvPr id="8" name="Рисунок 7">
            <a:extLst>
              <a:ext uri="{FF2B5EF4-FFF2-40B4-BE49-F238E27FC236}">
                <a16:creationId xmlns:a16="http://schemas.microsoft.com/office/drawing/2014/main" id="{DED43C69-7FB3-3A08-64FA-13FB6B7304E6}"/>
              </a:ext>
            </a:extLst>
          </p:cNvPr>
          <p:cNvPicPr>
            <a:picLocks noChangeAspect="1"/>
          </p:cNvPicPr>
          <p:nvPr/>
        </p:nvPicPr>
        <p:blipFill>
          <a:blip r:embed="rId3"/>
          <a:srcRect b="21287"/>
          <a:stretch>
            <a:fillRect/>
          </a:stretch>
        </p:blipFill>
        <p:spPr>
          <a:xfrm>
            <a:off x="1696909" y="3895125"/>
            <a:ext cx="8798181" cy="25353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79382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3C2F3-3A76-8DFA-2D2A-9A833202D6D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C16232E-2637-CD4A-2AAC-CABA88AB58B9}"/>
              </a:ext>
            </a:extLst>
          </p:cNvPr>
          <p:cNvSpPr txBox="1"/>
          <p:nvPr/>
        </p:nvSpPr>
        <p:spPr>
          <a:xfrm>
            <a:off x="792661" y="1466674"/>
            <a:ext cx="10606678" cy="403187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srgbClr val="11ACB2"/>
                </a:solidFill>
                <a:effectLst/>
                <a:uLnTx/>
                <a:uFillTx/>
                <a:latin typeface="Arial"/>
                <a:ea typeface="+mj-ea"/>
                <a:cs typeface="Arial"/>
                <a:sym typeface="Helvetica Neue"/>
              </a:rPr>
              <a:t>Заместителям директора по учебной части и методистам школ:</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1. Организовать проведение промежуточных </a:t>
            </a:r>
            <a:r>
              <a:rPr kumimoji="0" lang="ru-RU" sz="1600" b="0" i="0" u="none" strike="noStrike" kern="1200" cap="none" spc="0" normalizeH="0" baseline="0" noProof="0" dirty="0" err="1">
                <a:ln>
                  <a:noFill/>
                </a:ln>
                <a:solidFill>
                  <a:prstClr val="black"/>
                </a:solidFill>
                <a:effectLst/>
                <a:uLnTx/>
                <a:uFillTx/>
                <a:latin typeface="Arial"/>
                <a:ea typeface="+mj-ea"/>
                <a:cs typeface="Arial"/>
                <a:sym typeface="Helvetica Neue"/>
              </a:rPr>
              <a:t>срезовых</a:t>
            </a: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 работ, направленных на проверку умения объяснять значения слов и выражений с опорой на контекст произведения, составлять и записывать предложения на заданную тему с опорой на контекст произведения.</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2.	Организовать методические практикумы по знакомству учителей с приёмами, направленными на формирование эффективного смыслового чтения.</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3.	Организовать посещение уроков с целью контроля использования учителями приёмов индивидуальной работы, направленными на формирование эффективного смыслового чтения.</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4.	Продумать организацию внеурочной деятельности, направленную в том числе на ликвидацию выявленных дефицитов.</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endParaRPr kumimoji="0" lang="ru-RU" sz="1600" b="1" i="0" u="none" strike="noStrike" kern="1200" cap="none" spc="0" normalizeH="0" baseline="0" noProof="0" dirty="0">
              <a:ln>
                <a:noFill/>
              </a:ln>
              <a:solidFill>
                <a:srgbClr val="11ACB2"/>
              </a:solidFill>
              <a:effectLst/>
              <a:uLnTx/>
              <a:uFillTx/>
              <a:latin typeface="Arial"/>
              <a:ea typeface="+mj-ea"/>
              <a:cs typeface="Arial"/>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1" i="0" u="none" strike="noStrike" kern="1200" cap="none" spc="0" normalizeH="0" baseline="0" noProof="0" dirty="0">
                <a:ln>
                  <a:noFill/>
                </a:ln>
                <a:solidFill>
                  <a:srgbClr val="11ACB2"/>
                </a:solidFill>
                <a:effectLst/>
                <a:uLnTx/>
                <a:uFillTx/>
                <a:latin typeface="Arial"/>
                <a:ea typeface="+mj-ea"/>
                <a:cs typeface="Arial"/>
                <a:sym typeface="Helvetica Neue"/>
              </a:rPr>
              <a:t>Учителям:</a:t>
            </a: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 </a:t>
            </a:r>
          </a:p>
          <a:p>
            <a:pPr marL="0" marR="0" lvl="0" indent="0" algn="l" defTabSz="914400" rtl="0" eaLnBrk="1" fontAlgn="auto" latinLnBrk="0" hangingPunct="1">
              <a:lnSpc>
                <a:spcPct val="100000"/>
              </a:lnSpc>
              <a:spcBef>
                <a:spcPts val="0"/>
              </a:spcBef>
              <a:spcAft>
                <a:spcPts val="0"/>
              </a:spcAft>
              <a:buClrTx/>
              <a:buSzTx/>
              <a:buFontTx/>
              <a:buAutoNum type="arabicPeriod"/>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Организовать систематическую работу (на каждом уроке), направленную на формирование навыков смыслового чтения и различных индивидуальных приёмов работы с текстом. </a:t>
            </a:r>
          </a:p>
          <a:p>
            <a:pPr marL="0" marR="0" lvl="0" indent="0" algn="l" defTabSz="914400" rtl="0" eaLnBrk="1" fontAlgn="auto" latinLnBrk="0" hangingPunct="1">
              <a:lnSpc>
                <a:spcPct val="100000"/>
              </a:lnSpc>
              <a:spcBef>
                <a:spcPts val="0"/>
              </a:spcBef>
              <a:spcAft>
                <a:spcPts val="0"/>
              </a:spcAft>
              <a:buClrTx/>
              <a:buSzTx/>
              <a:buFontTx/>
              <a:buAutoNum type="arabicPeriod"/>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Систематически включать в урок литературного чтения задания, направленные на умения составлять и записывать предложения на заданную тему с опорой на контекст произведения.</a:t>
            </a:r>
          </a:p>
        </p:txBody>
      </p:sp>
      <p:sp>
        <p:nvSpPr>
          <p:cNvPr id="5" name="Google Shape;191;p23">
            <a:extLst>
              <a:ext uri="{FF2B5EF4-FFF2-40B4-BE49-F238E27FC236}">
                <a16:creationId xmlns:a16="http://schemas.microsoft.com/office/drawing/2014/main" id="{FD733CAC-80E8-D710-EA15-B15DCAB727C1}"/>
              </a:ext>
            </a:extLst>
          </p:cNvPr>
          <p:cNvSpPr txBox="1"/>
          <p:nvPr/>
        </p:nvSpPr>
        <p:spPr>
          <a:xfrm>
            <a:off x="1195884" y="427565"/>
            <a:ext cx="8681763" cy="686120"/>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4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2 класс. Литературное чтение. Рекомендательный блок</a:t>
            </a:r>
          </a:p>
        </p:txBody>
      </p:sp>
    </p:spTree>
    <p:extLst>
      <p:ext uri="{BB962C8B-B14F-4D97-AF65-F5344CB8AC3E}">
        <p14:creationId xmlns:p14="http://schemas.microsoft.com/office/powerpoint/2010/main" val="3948852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B3CD9-3D6F-A8BA-A1C7-E6D5FEB835DD}"/>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1AA15E3E-4C1C-A5DF-495E-1F6BAE5B8737}"/>
              </a:ext>
            </a:extLst>
          </p:cNvPr>
          <p:cNvSpPr txBox="1">
            <a:spLocks/>
          </p:cNvSpPr>
          <p:nvPr/>
        </p:nvSpPr>
        <p:spPr>
          <a:xfrm>
            <a:off x="838200" y="1771841"/>
            <a:ext cx="10515600" cy="9224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Проверочную работу выполняли 2896 обучающихся из 124 образовательных организаций. </a:t>
            </a:r>
          </a:p>
        </p:txBody>
      </p:sp>
      <p:sp>
        <p:nvSpPr>
          <p:cNvPr id="4" name="Google Shape;191;p23">
            <a:extLst>
              <a:ext uri="{FF2B5EF4-FFF2-40B4-BE49-F238E27FC236}">
                <a16:creationId xmlns:a16="http://schemas.microsoft.com/office/drawing/2014/main" id="{2CDFEC9F-D4B9-86C4-7745-D0113A476230}"/>
              </a:ext>
            </a:extLst>
          </p:cNvPr>
          <p:cNvSpPr txBox="1"/>
          <p:nvPr/>
        </p:nvSpPr>
        <p:spPr>
          <a:xfrm>
            <a:off x="1323475" y="427565"/>
            <a:ext cx="7569672" cy="719334"/>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6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2 класс. Математика</a:t>
            </a:r>
          </a:p>
        </p:txBody>
      </p:sp>
      <p:graphicFrame>
        <p:nvGraphicFramePr>
          <p:cNvPr id="5" name="Диаграмма 4">
            <a:extLst>
              <a:ext uri="{FF2B5EF4-FFF2-40B4-BE49-F238E27FC236}">
                <a16:creationId xmlns:a16="http://schemas.microsoft.com/office/drawing/2014/main" id="{4EF62EBF-6FB7-7F2A-FA55-23B26F2E1BF3}"/>
              </a:ext>
            </a:extLst>
          </p:cNvPr>
          <p:cNvGraphicFramePr/>
          <p:nvPr/>
        </p:nvGraphicFramePr>
        <p:xfrm>
          <a:off x="5039833" y="2562447"/>
          <a:ext cx="6313967" cy="341820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ED208EA6-11D0-53CD-D6A1-202A0A0BF44D}"/>
              </a:ext>
            </a:extLst>
          </p:cNvPr>
          <p:cNvSpPr txBox="1"/>
          <p:nvPr/>
        </p:nvSpPr>
        <p:spPr>
          <a:xfrm>
            <a:off x="838200" y="3023944"/>
            <a:ext cx="514793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С работой не справился всего 4 обучающихся, что составляет 0,14% от общего числа выполнявших работу из 3 организаций (2,4%).</a:t>
            </a:r>
          </a:p>
        </p:txBody>
      </p:sp>
    </p:spTree>
    <p:extLst>
      <p:ext uri="{BB962C8B-B14F-4D97-AF65-F5344CB8AC3E}">
        <p14:creationId xmlns:p14="http://schemas.microsoft.com/office/powerpoint/2010/main" val="11574722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F575B-AD85-1CD4-F70F-682CE9D011E4}"/>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CEB12116-797C-1F0C-8104-15553035D395}"/>
              </a:ext>
            </a:extLst>
          </p:cNvPr>
          <p:cNvSpPr txBox="1"/>
          <p:nvPr/>
        </p:nvSpPr>
        <p:spPr>
          <a:xfrm>
            <a:off x="1174618" y="310607"/>
            <a:ext cx="8798722"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математике (2 класс)</a:t>
            </a:r>
          </a:p>
        </p:txBody>
      </p:sp>
      <p:graphicFrame>
        <p:nvGraphicFramePr>
          <p:cNvPr id="3" name="Таблица 2">
            <a:extLst>
              <a:ext uri="{FF2B5EF4-FFF2-40B4-BE49-F238E27FC236}">
                <a16:creationId xmlns:a16="http://schemas.microsoft.com/office/drawing/2014/main" id="{28CB05B7-55C4-AAE9-9372-D7AB262ADE33}"/>
              </a:ext>
            </a:extLst>
          </p:cNvPr>
          <p:cNvGraphicFramePr>
            <a:graphicFrameLocks noGrp="1"/>
          </p:cNvGraphicFramePr>
          <p:nvPr/>
        </p:nvGraphicFramePr>
        <p:xfrm>
          <a:off x="352425" y="1340632"/>
          <a:ext cx="11470980" cy="4802395"/>
        </p:xfrm>
        <a:graphic>
          <a:graphicData uri="http://schemas.openxmlformats.org/drawingml/2006/table">
            <a:tbl>
              <a:tblPr firstRow="1" bandRow="1">
                <a:tableStyleId>{5A111915-BE36-4E01-A7E5-04B1672EAD32}</a:tableStyleId>
              </a:tblPr>
              <a:tblGrid>
                <a:gridCol w="604505">
                  <a:extLst>
                    <a:ext uri="{9D8B030D-6E8A-4147-A177-3AD203B41FA5}">
                      <a16:colId xmlns:a16="http://schemas.microsoft.com/office/drawing/2014/main" val="3888935905"/>
                    </a:ext>
                  </a:extLst>
                </a:gridCol>
                <a:gridCol w="8016949">
                  <a:extLst>
                    <a:ext uri="{9D8B030D-6E8A-4147-A177-3AD203B41FA5}">
                      <a16:colId xmlns:a16="http://schemas.microsoft.com/office/drawing/2014/main" val="684776148"/>
                    </a:ext>
                  </a:extLst>
                </a:gridCol>
                <a:gridCol w="2849526">
                  <a:extLst>
                    <a:ext uri="{9D8B030D-6E8A-4147-A177-3AD203B41FA5}">
                      <a16:colId xmlns:a16="http://schemas.microsoft.com/office/drawing/2014/main" val="1895633611"/>
                    </a:ext>
                  </a:extLst>
                </a:gridCol>
              </a:tblGrid>
              <a:tr h="631460">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654150">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Читать, записывать, сравнивать, упорядочивать числа в пределах 100.</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Находить число большее или меньшее данного числа на заданное число (в пределах 100).</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algn="ctr"/>
                      <a:r>
                        <a:rPr lang="ru-RU" sz="1400" b="0" dirty="0">
                          <a:solidFill>
                            <a:schemeClr val="tx1"/>
                          </a:solidFill>
                          <a:latin typeface="+mn-lt"/>
                        </a:rPr>
                        <a:t>2614 / 91,2%</a:t>
                      </a:r>
                    </a:p>
                  </a:txBody>
                  <a:tcPr/>
                </a:tc>
                <a:extLst>
                  <a:ext uri="{0D108BD9-81ED-4DB2-BD59-A6C34878D82A}">
                    <a16:rowId xmlns:a16="http://schemas.microsoft.com/office/drawing/2014/main" val="2612704904"/>
                  </a:ext>
                </a:extLst>
              </a:tr>
              <a:tr h="567635">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2.</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Устанавливать и соблюдать порядок при вычислении значения числового выражения (со скобками или без скобок), содержащего действия сложения и вычитания в пределах 100.</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 </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algn="ctr"/>
                      <a:r>
                        <a:rPr lang="ru-RU" sz="1400" b="0" dirty="0">
                          <a:solidFill>
                            <a:schemeClr val="tx1"/>
                          </a:solidFill>
                          <a:latin typeface="+mn-lt"/>
                        </a:rPr>
                        <a:t>2658 / 91,8%</a:t>
                      </a:r>
                    </a:p>
                  </a:txBody>
                  <a:tcPr/>
                </a:tc>
                <a:extLst>
                  <a:ext uri="{0D108BD9-81ED-4DB2-BD59-A6C34878D82A}">
                    <a16:rowId xmlns:a16="http://schemas.microsoft.com/office/drawing/2014/main" val="2458044847"/>
                  </a:ext>
                </a:extLst>
              </a:tr>
              <a:tr h="495404">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3.</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a:solidFill>
                            <a:schemeClr val="tx1"/>
                          </a:solidFill>
                          <a:latin typeface="+mn-lt"/>
                          <a:ea typeface="+mn-ea"/>
                          <a:cs typeface="+mn-cs"/>
                        </a:rPr>
                        <a:t>Называть и различать компоненты действий умножения (множители, произведение).</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a:solidFill>
                            <a:schemeClr val="tx1"/>
                          </a:solidFill>
                          <a:latin typeface="+mn-lt"/>
                          <a:ea typeface="+mn-ea"/>
                          <a:cs typeface="+mn-cs"/>
                        </a:rPr>
                        <a:t>Устанавливать взаимосвязь умножения и деления.</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a:solidFill>
                            <a:schemeClr val="tx1"/>
                          </a:solidFill>
                          <a:latin typeface="+mn-lt"/>
                          <a:ea typeface="+mn-ea"/>
                          <a:cs typeface="+mn-cs"/>
                        </a:rPr>
                        <a:t>Выполнять арифметические действия: умножение и деление в пределах 50 с использованием таблицы умножения.</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2403 / 82,9%</a:t>
                      </a:r>
                    </a:p>
                  </a:txBody>
                  <a:tcPr/>
                </a:tc>
                <a:extLst>
                  <a:ext uri="{0D108BD9-81ED-4DB2-BD59-A6C34878D82A}">
                    <a16:rowId xmlns:a16="http://schemas.microsoft.com/office/drawing/2014/main" val="1984546462"/>
                  </a:ext>
                </a:extLst>
              </a:tr>
              <a:tr h="743105">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4.</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Решать текстовые задачи в одно - два действия.</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Планировать ход решения текстовой задачи.</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Составлять (дополнять) текстовую задачу.</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2467 / 85,2%</a:t>
                      </a:r>
                    </a:p>
                  </a:txBody>
                  <a:tcPr/>
                </a:tc>
                <a:extLst>
                  <a:ext uri="{0D108BD9-81ED-4DB2-BD59-A6C34878D82A}">
                    <a16:rowId xmlns:a16="http://schemas.microsoft.com/office/drawing/2014/main" val="2108257153"/>
                  </a:ext>
                </a:extLst>
              </a:tr>
              <a:tr h="562158">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5.</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Определять с помощью измерительных инструментов длину.</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Сравнивать величины длины, устанавливая между ними соотношение «больше или меньше на».</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2619 / 90,4%</a:t>
                      </a:r>
                    </a:p>
                  </a:txBody>
                  <a:tcPr/>
                </a:tc>
                <a:extLst>
                  <a:ext uri="{0D108BD9-81ED-4DB2-BD59-A6C34878D82A}">
                    <a16:rowId xmlns:a16="http://schemas.microsoft.com/office/drawing/2014/main" val="172602286"/>
                  </a:ext>
                </a:extLst>
              </a:tr>
              <a:tr h="562158">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6.</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На бумаге в клетку изображать ломаную с заданным числом сторон и заданными длинами сторон.</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Находить длину ломаной, состоящей из двух-трех звеньев.</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2508 / 86,6%</a:t>
                      </a:r>
                    </a:p>
                  </a:txBody>
                  <a:tcPr/>
                </a:tc>
                <a:extLst>
                  <a:ext uri="{0D108BD9-81ED-4DB2-BD59-A6C34878D82A}">
                    <a16:rowId xmlns:a16="http://schemas.microsoft.com/office/drawing/2014/main" val="1384670952"/>
                  </a:ext>
                </a:extLst>
              </a:tr>
            </a:tbl>
          </a:graphicData>
        </a:graphic>
      </p:graphicFrame>
    </p:spTree>
    <p:extLst>
      <p:ext uri="{BB962C8B-B14F-4D97-AF65-F5344CB8AC3E}">
        <p14:creationId xmlns:p14="http://schemas.microsoft.com/office/powerpoint/2010/main" val="27715185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F6CAB-543B-5C5B-8041-D75052229C5A}"/>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3EEF3379-4A26-F74E-1CEA-1D6948E8B3D2}"/>
              </a:ext>
            </a:extLst>
          </p:cNvPr>
          <p:cNvSpPr txBox="1"/>
          <p:nvPr/>
        </p:nvSpPr>
        <p:spPr>
          <a:xfrm>
            <a:off x="1174618" y="310607"/>
            <a:ext cx="8798722"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математике (2 класс)</a:t>
            </a:r>
          </a:p>
        </p:txBody>
      </p:sp>
      <p:graphicFrame>
        <p:nvGraphicFramePr>
          <p:cNvPr id="3" name="Таблица 2">
            <a:extLst>
              <a:ext uri="{FF2B5EF4-FFF2-40B4-BE49-F238E27FC236}">
                <a16:creationId xmlns:a16="http://schemas.microsoft.com/office/drawing/2014/main" id="{97BABD78-15F5-CCED-F4A2-01064DF0F2B8}"/>
              </a:ext>
            </a:extLst>
          </p:cNvPr>
          <p:cNvGraphicFramePr>
            <a:graphicFrameLocks noGrp="1"/>
          </p:cNvGraphicFramePr>
          <p:nvPr/>
        </p:nvGraphicFramePr>
        <p:xfrm>
          <a:off x="344561" y="1358325"/>
          <a:ext cx="11502877" cy="4795687"/>
        </p:xfrm>
        <a:graphic>
          <a:graphicData uri="http://schemas.openxmlformats.org/drawingml/2006/table">
            <a:tbl>
              <a:tblPr firstRow="1" bandRow="1">
                <a:tableStyleId>{5A111915-BE36-4E01-A7E5-04B1672EAD32}</a:tableStyleId>
              </a:tblPr>
              <a:tblGrid>
                <a:gridCol w="633634">
                  <a:extLst>
                    <a:ext uri="{9D8B030D-6E8A-4147-A177-3AD203B41FA5}">
                      <a16:colId xmlns:a16="http://schemas.microsoft.com/office/drawing/2014/main" val="3888935905"/>
                    </a:ext>
                  </a:extLst>
                </a:gridCol>
                <a:gridCol w="7946388">
                  <a:extLst>
                    <a:ext uri="{9D8B030D-6E8A-4147-A177-3AD203B41FA5}">
                      <a16:colId xmlns:a16="http://schemas.microsoft.com/office/drawing/2014/main" val="684776148"/>
                    </a:ext>
                  </a:extLst>
                </a:gridCol>
                <a:gridCol w="2922855">
                  <a:extLst>
                    <a:ext uri="{9D8B030D-6E8A-4147-A177-3AD203B41FA5}">
                      <a16:colId xmlns:a16="http://schemas.microsoft.com/office/drawing/2014/main" val="1895633611"/>
                    </a:ext>
                  </a:extLst>
                </a:gridCol>
              </a:tblGrid>
              <a:tr h="561169">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504448">
                <a:tc>
                  <a:txBody>
                    <a:bodyPr/>
                    <a:lstStyle/>
                    <a:p>
                      <a:pPr marL="0" indent="0">
                        <a:buFont typeface="+mj-lt"/>
                        <a:buNone/>
                      </a:pPr>
                      <a:r>
                        <a:rPr lang="ru-RU" sz="1400" dirty="0">
                          <a:latin typeface="+mn-lt"/>
                        </a:rPr>
                        <a:t>7.</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Выполнять разностное сравнение однородных величин.</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Сравнивать величины длины, массы и времени, устанавливая между ними соотношение «больше или меньше на».</a:t>
                      </a:r>
                    </a:p>
                  </a:txBody>
                  <a:tcPr marL="68580" marR="68580" marT="0" marB="0"/>
                </a:tc>
                <a:tc>
                  <a:txBody>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2369 / 81,8%</a:t>
                      </a:r>
                    </a:p>
                  </a:txBody>
                  <a:tcPr/>
                </a:tc>
                <a:extLst>
                  <a:ext uri="{0D108BD9-81ED-4DB2-BD59-A6C34878D82A}">
                    <a16:rowId xmlns:a16="http://schemas.microsoft.com/office/drawing/2014/main" val="1333134484"/>
                  </a:ext>
                </a:extLst>
              </a:tr>
              <a:tr h="504448">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8.</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Использовать при выполнении практических заданий единицы величины (сантиметр, дециметр, метр), массы (килограмм). Проверять правильность вычисления, измерения.</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2679 / 92,5%</a:t>
                      </a:r>
                    </a:p>
                  </a:txBody>
                  <a:tcPr/>
                </a:tc>
                <a:extLst>
                  <a:ext uri="{0D108BD9-81ED-4DB2-BD59-A6C34878D82A}">
                    <a16:rowId xmlns:a16="http://schemas.microsoft.com/office/drawing/2014/main" val="2458044847"/>
                  </a:ext>
                </a:extLst>
              </a:tr>
              <a:tr h="1252797">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9.</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Решать текстовые задачи в одно – два действия: представлять задачу (краткая запись, рисунок, таблица или другая модель), планировать ход решения текстовой задачи в два действия, оформлять его в виде арифметического действия или действий, записывать ответ.</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Представлять информацию в заданной форме: дополнять текст задачи числами, заполнять строку или столбец таблицы, указывать числовые данные.</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2500 / 86,3% </a:t>
                      </a:r>
                    </a:p>
                  </a:txBody>
                  <a:tcPr/>
                </a:tc>
                <a:extLst>
                  <a:ext uri="{0D108BD9-81ED-4DB2-BD59-A6C34878D82A}">
                    <a16:rowId xmlns:a16="http://schemas.microsoft.com/office/drawing/2014/main" val="1984546462"/>
                  </a:ext>
                </a:extLst>
              </a:tr>
              <a:tr h="484172">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10.</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На бумаге в клетку изображать многоугольник с заданными длинами сторон.</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Находить периметр прямоугольника (квадрата).</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2550 / 88,1%</a:t>
                      </a:r>
                    </a:p>
                  </a:txBody>
                  <a:tcPr/>
                </a:tc>
                <a:extLst>
                  <a:ext uri="{0D108BD9-81ED-4DB2-BD59-A6C34878D82A}">
                    <a16:rowId xmlns:a16="http://schemas.microsoft.com/office/drawing/2014/main" val="2108257153"/>
                  </a:ext>
                </a:extLst>
              </a:tr>
              <a:tr h="499581">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Обнаруживать модели геометрических фигур в окружающем мире. </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2706 / 93,4%</a:t>
                      </a:r>
                    </a:p>
                  </a:txBody>
                  <a:tcPr/>
                </a:tc>
                <a:extLst>
                  <a:ext uri="{0D108BD9-81ED-4DB2-BD59-A6C34878D82A}">
                    <a16:rowId xmlns:a16="http://schemas.microsoft.com/office/drawing/2014/main" val="172602286"/>
                  </a:ext>
                </a:extLst>
              </a:tr>
              <a:tr h="499581">
                <a:tc>
                  <a:txBody>
                    <a:bodyPr/>
                    <a:lstStyle/>
                    <a:p>
                      <a:pPr marL="0" indent="0">
                        <a:buFont typeface="+mj-lt"/>
                        <a:buNone/>
                      </a:pPr>
                      <a:r>
                        <a:rPr lang="ru-RU" sz="1400" dirty="0">
                          <a:latin typeface="+mn-lt"/>
                        </a:rPr>
                        <a:t>12.</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Распознавать верные (истинные) и неверные (ложные) утверждения со словами «все», «каждый». Находить общий признак группы математических объектов (чисел, величин, геометрических фигур). Находить закономерность в ряду объектов.</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Сравнивать группы объектов (находить общее, различное).</a:t>
                      </a:r>
                    </a:p>
                  </a:txBody>
                  <a:tcPr marL="68580" marR="68580" marT="0" marB="0"/>
                </a:tc>
                <a:tc>
                  <a:txBody>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2457 / 84,8%</a:t>
                      </a:r>
                    </a:p>
                  </a:txBody>
                  <a:tcPr/>
                </a:tc>
                <a:extLst>
                  <a:ext uri="{0D108BD9-81ED-4DB2-BD59-A6C34878D82A}">
                    <a16:rowId xmlns:a16="http://schemas.microsoft.com/office/drawing/2014/main" val="1570779895"/>
                  </a:ext>
                </a:extLst>
              </a:tr>
            </a:tbl>
          </a:graphicData>
        </a:graphic>
      </p:graphicFrame>
    </p:spTree>
    <p:extLst>
      <p:ext uri="{BB962C8B-B14F-4D97-AF65-F5344CB8AC3E}">
        <p14:creationId xmlns:p14="http://schemas.microsoft.com/office/powerpoint/2010/main" val="2851242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A0654-8C52-BBC6-0A15-691A4526435D}"/>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F732FC59-C284-4EFD-6216-7F11B522474F}"/>
              </a:ext>
            </a:extLst>
          </p:cNvPr>
          <p:cNvSpPr txBox="1">
            <a:spLocks/>
          </p:cNvSpPr>
          <p:nvPr/>
        </p:nvSpPr>
        <p:spPr>
          <a:xfrm>
            <a:off x="838200" y="1771841"/>
            <a:ext cx="10515600" cy="9224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Проверочную работу выполняли 2890 обучающихся из 124 образовательных организаций. </a:t>
            </a:r>
          </a:p>
        </p:txBody>
      </p:sp>
      <p:sp>
        <p:nvSpPr>
          <p:cNvPr id="4" name="Google Shape;191;p23">
            <a:extLst>
              <a:ext uri="{FF2B5EF4-FFF2-40B4-BE49-F238E27FC236}">
                <a16:creationId xmlns:a16="http://schemas.microsoft.com/office/drawing/2014/main" id="{E9CF19E6-E5AA-0B38-6B22-1454014D0980}"/>
              </a:ext>
            </a:extLst>
          </p:cNvPr>
          <p:cNvSpPr txBox="1"/>
          <p:nvPr/>
        </p:nvSpPr>
        <p:spPr>
          <a:xfrm>
            <a:off x="1323475" y="427565"/>
            <a:ext cx="7569672" cy="719334"/>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6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2 класс. Окружающий мир</a:t>
            </a:r>
          </a:p>
        </p:txBody>
      </p:sp>
      <p:graphicFrame>
        <p:nvGraphicFramePr>
          <p:cNvPr id="5" name="Диаграмма 4">
            <a:extLst>
              <a:ext uri="{FF2B5EF4-FFF2-40B4-BE49-F238E27FC236}">
                <a16:creationId xmlns:a16="http://schemas.microsoft.com/office/drawing/2014/main" id="{C536E818-8391-055E-DFA2-429587D9F422}"/>
              </a:ext>
            </a:extLst>
          </p:cNvPr>
          <p:cNvGraphicFramePr/>
          <p:nvPr/>
        </p:nvGraphicFramePr>
        <p:xfrm>
          <a:off x="5039833" y="2562447"/>
          <a:ext cx="6313967" cy="341820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3FD3E906-DA8B-3BBC-654D-44FB5D94FB98}"/>
              </a:ext>
            </a:extLst>
          </p:cNvPr>
          <p:cNvSpPr txBox="1"/>
          <p:nvPr/>
        </p:nvSpPr>
        <p:spPr>
          <a:xfrm>
            <a:off x="838200" y="3023944"/>
            <a:ext cx="514793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С работой справились все 100% обучающихся.</a:t>
            </a:r>
          </a:p>
        </p:txBody>
      </p:sp>
    </p:spTree>
    <p:extLst>
      <p:ext uri="{BB962C8B-B14F-4D97-AF65-F5344CB8AC3E}">
        <p14:creationId xmlns:p14="http://schemas.microsoft.com/office/powerpoint/2010/main" val="2956175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11A0E-AE5F-2AEF-90A2-0C3ED33A5E1B}"/>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3442C7D9-3E9F-6089-43B7-09EC4AB07697}"/>
              </a:ext>
            </a:extLst>
          </p:cNvPr>
          <p:cNvSpPr txBox="1"/>
          <p:nvPr/>
        </p:nvSpPr>
        <p:spPr>
          <a:xfrm>
            <a:off x="1174618" y="310607"/>
            <a:ext cx="8798722"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окружающему миру (2 класс)</a:t>
            </a:r>
          </a:p>
        </p:txBody>
      </p:sp>
      <p:graphicFrame>
        <p:nvGraphicFramePr>
          <p:cNvPr id="3" name="Таблица 2">
            <a:extLst>
              <a:ext uri="{FF2B5EF4-FFF2-40B4-BE49-F238E27FC236}">
                <a16:creationId xmlns:a16="http://schemas.microsoft.com/office/drawing/2014/main" id="{782B96A5-22AA-63E9-5995-0948A307E1EE}"/>
              </a:ext>
            </a:extLst>
          </p:cNvPr>
          <p:cNvGraphicFramePr>
            <a:graphicFrameLocks noGrp="1"/>
          </p:cNvGraphicFramePr>
          <p:nvPr/>
        </p:nvGraphicFramePr>
        <p:xfrm>
          <a:off x="352425" y="1340632"/>
          <a:ext cx="11470980" cy="4389214"/>
        </p:xfrm>
        <a:graphic>
          <a:graphicData uri="http://schemas.openxmlformats.org/drawingml/2006/table">
            <a:tbl>
              <a:tblPr firstRow="1" bandRow="1">
                <a:tableStyleId>{5A111915-BE36-4E01-A7E5-04B1672EAD32}</a:tableStyleId>
              </a:tblPr>
              <a:tblGrid>
                <a:gridCol w="604505">
                  <a:extLst>
                    <a:ext uri="{9D8B030D-6E8A-4147-A177-3AD203B41FA5}">
                      <a16:colId xmlns:a16="http://schemas.microsoft.com/office/drawing/2014/main" val="3888935905"/>
                    </a:ext>
                  </a:extLst>
                </a:gridCol>
                <a:gridCol w="8016949">
                  <a:extLst>
                    <a:ext uri="{9D8B030D-6E8A-4147-A177-3AD203B41FA5}">
                      <a16:colId xmlns:a16="http://schemas.microsoft.com/office/drawing/2014/main" val="684776148"/>
                    </a:ext>
                  </a:extLst>
                </a:gridCol>
                <a:gridCol w="2849526">
                  <a:extLst>
                    <a:ext uri="{9D8B030D-6E8A-4147-A177-3AD203B41FA5}">
                      <a16:colId xmlns:a16="http://schemas.microsoft.com/office/drawing/2014/main" val="1895633611"/>
                    </a:ext>
                  </a:extLst>
                </a:gridCol>
              </a:tblGrid>
              <a:tr h="631460">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682618">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Находить на карте мира Россию, Москву; на карте России – столицу и свой регион</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2648 / 91,6%</a:t>
                      </a:r>
                    </a:p>
                  </a:txBody>
                  <a:tcPr/>
                </a:tc>
                <a:extLst>
                  <a:ext uri="{0D108BD9-81ED-4DB2-BD59-A6C34878D82A}">
                    <a16:rowId xmlns:a16="http://schemas.microsoft.com/office/drawing/2014/main" val="2612704904"/>
                  </a:ext>
                </a:extLst>
              </a:tr>
              <a:tr h="567635">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2.</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Узнавать государственную символику Российской Федерации (гимн, герб, флаг) и своего региона</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2721 / 94,2%</a:t>
                      </a:r>
                    </a:p>
                  </a:txBody>
                  <a:tcPr/>
                </a:tc>
                <a:extLst>
                  <a:ext uri="{0D108BD9-81ED-4DB2-BD59-A6C34878D82A}">
                    <a16:rowId xmlns:a16="http://schemas.microsoft.com/office/drawing/2014/main" val="2458044847"/>
                  </a:ext>
                </a:extLst>
              </a:tr>
              <a:tr h="495404">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3.</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a:solidFill>
                            <a:schemeClr val="tx1"/>
                          </a:solidFill>
                          <a:latin typeface="+mn-lt"/>
                          <a:ea typeface="+mn-ea"/>
                          <a:cs typeface="+mn-cs"/>
                        </a:rPr>
                        <a:t>Приводить примеры изученных традиций, обычаев и праздников народов родного края; важных событий прошлого и настоящего родного края; трудовой деятельности и профессий жителей родного края</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2558 / 88,5%</a:t>
                      </a:r>
                    </a:p>
                  </a:txBody>
                  <a:tcPr/>
                </a:tc>
                <a:extLst>
                  <a:ext uri="{0D108BD9-81ED-4DB2-BD59-A6C34878D82A}">
                    <a16:rowId xmlns:a16="http://schemas.microsoft.com/office/drawing/2014/main" val="1984546462"/>
                  </a:ext>
                </a:extLst>
              </a:tr>
              <a:tr h="743105">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4.</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Соблюдать правила нравственного поведения в социуме, оценивать примеры проявления внимания, помощи людям, нуждающимся в ней</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2654 / 91,8%</a:t>
                      </a:r>
                    </a:p>
                  </a:txBody>
                  <a:tcPr/>
                </a:tc>
                <a:extLst>
                  <a:ext uri="{0D108BD9-81ED-4DB2-BD59-A6C34878D82A}">
                    <a16:rowId xmlns:a16="http://schemas.microsoft.com/office/drawing/2014/main" val="2108257153"/>
                  </a:ext>
                </a:extLst>
              </a:tr>
              <a:tr h="562158">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5.</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Распознавать изученные объекты окружающего мира по их описанию, рисункам и фотографиям, различать их в окружающем мире</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2724 / 94,3%</a:t>
                      </a:r>
                    </a:p>
                  </a:txBody>
                  <a:tcPr/>
                </a:tc>
                <a:extLst>
                  <a:ext uri="{0D108BD9-81ED-4DB2-BD59-A6C34878D82A}">
                    <a16:rowId xmlns:a16="http://schemas.microsoft.com/office/drawing/2014/main" val="172602286"/>
                  </a:ext>
                </a:extLst>
              </a:tr>
              <a:tr h="562158">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6.</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Группировать изученные объекты живой и неживой природы по предложенным признакам</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2411 / 83,4%</a:t>
                      </a:r>
                    </a:p>
                  </a:txBody>
                  <a:tcPr/>
                </a:tc>
                <a:extLst>
                  <a:ext uri="{0D108BD9-81ED-4DB2-BD59-A6C34878D82A}">
                    <a16:rowId xmlns:a16="http://schemas.microsoft.com/office/drawing/2014/main" val="1384670952"/>
                  </a:ext>
                </a:extLst>
              </a:tr>
            </a:tbl>
          </a:graphicData>
        </a:graphic>
      </p:graphicFrame>
    </p:spTree>
    <p:extLst>
      <p:ext uri="{BB962C8B-B14F-4D97-AF65-F5344CB8AC3E}">
        <p14:creationId xmlns:p14="http://schemas.microsoft.com/office/powerpoint/2010/main" val="1016564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66F93-6DDA-8FDE-2475-B1653418FC8E}"/>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91D19B42-0744-A81F-D801-62015FD81220}"/>
              </a:ext>
            </a:extLst>
          </p:cNvPr>
          <p:cNvSpPr txBox="1"/>
          <p:nvPr/>
        </p:nvSpPr>
        <p:spPr>
          <a:xfrm>
            <a:off x="1174618" y="310607"/>
            <a:ext cx="8798722"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окружающему миру (2 класс)</a:t>
            </a:r>
          </a:p>
        </p:txBody>
      </p:sp>
      <p:graphicFrame>
        <p:nvGraphicFramePr>
          <p:cNvPr id="3" name="Таблица 2">
            <a:extLst>
              <a:ext uri="{FF2B5EF4-FFF2-40B4-BE49-F238E27FC236}">
                <a16:creationId xmlns:a16="http://schemas.microsoft.com/office/drawing/2014/main" id="{850BC0DA-309B-DACA-FE26-B54A307D21A2}"/>
              </a:ext>
            </a:extLst>
          </p:cNvPr>
          <p:cNvGraphicFramePr>
            <a:graphicFrameLocks noGrp="1"/>
          </p:cNvGraphicFramePr>
          <p:nvPr/>
        </p:nvGraphicFramePr>
        <p:xfrm>
          <a:off x="344561" y="1358325"/>
          <a:ext cx="11502877" cy="4387281"/>
        </p:xfrm>
        <a:graphic>
          <a:graphicData uri="http://schemas.openxmlformats.org/drawingml/2006/table">
            <a:tbl>
              <a:tblPr firstRow="1" bandRow="1">
                <a:tableStyleId>{5A111915-BE36-4E01-A7E5-04B1672EAD32}</a:tableStyleId>
              </a:tblPr>
              <a:tblGrid>
                <a:gridCol w="633634">
                  <a:extLst>
                    <a:ext uri="{9D8B030D-6E8A-4147-A177-3AD203B41FA5}">
                      <a16:colId xmlns:a16="http://schemas.microsoft.com/office/drawing/2014/main" val="3888935905"/>
                    </a:ext>
                  </a:extLst>
                </a:gridCol>
                <a:gridCol w="7946388">
                  <a:extLst>
                    <a:ext uri="{9D8B030D-6E8A-4147-A177-3AD203B41FA5}">
                      <a16:colId xmlns:a16="http://schemas.microsoft.com/office/drawing/2014/main" val="684776148"/>
                    </a:ext>
                  </a:extLst>
                </a:gridCol>
                <a:gridCol w="2922855">
                  <a:extLst>
                    <a:ext uri="{9D8B030D-6E8A-4147-A177-3AD203B41FA5}">
                      <a16:colId xmlns:a16="http://schemas.microsoft.com/office/drawing/2014/main" val="1895633611"/>
                    </a:ext>
                  </a:extLst>
                </a:gridCol>
              </a:tblGrid>
              <a:tr h="561169">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504448">
                <a:tc>
                  <a:txBody>
                    <a:bodyPr/>
                    <a:lstStyle/>
                    <a:p>
                      <a:pPr marL="0" indent="0">
                        <a:buFont typeface="+mj-lt"/>
                        <a:buNone/>
                      </a:pPr>
                      <a:r>
                        <a:rPr lang="ru-RU" sz="1400" dirty="0">
                          <a:latin typeface="+mn-lt"/>
                        </a:rPr>
                        <a:t>7.</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Сравнивать объекты живой и неживой природы на основе внешних признаков</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 </a:t>
                      </a:r>
                    </a:p>
                  </a:txBody>
                  <a:tcPr marL="68580" marR="68580" marT="0" marB="0"/>
                </a:tc>
                <a:tc>
                  <a:txBody>
                    <a:bodyPr/>
                    <a:lstStyle/>
                    <a:p>
                      <a:pPr algn="ctr"/>
                      <a:r>
                        <a:rPr lang="ru-RU" sz="1400" b="0" dirty="0">
                          <a:solidFill>
                            <a:schemeClr val="tx1"/>
                          </a:solidFill>
                          <a:latin typeface="+mn-lt"/>
                        </a:rPr>
                        <a:t>2268 / 78,5%</a:t>
                      </a:r>
                    </a:p>
                  </a:txBody>
                  <a:tcPr/>
                </a:tc>
                <a:extLst>
                  <a:ext uri="{0D108BD9-81ED-4DB2-BD59-A6C34878D82A}">
                    <a16:rowId xmlns:a16="http://schemas.microsoft.com/office/drawing/2014/main" val="1333134484"/>
                  </a:ext>
                </a:extLst>
              </a:tr>
              <a:tr h="504448">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8.</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Описывать на основе предложенного плана или опорных слов изученные природные объекты и явления, в том числе звёзды, созвездия, планеты</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2087 / 72,2%</a:t>
                      </a:r>
                    </a:p>
                  </a:txBody>
                  <a:tcPr/>
                </a:tc>
                <a:extLst>
                  <a:ext uri="{0D108BD9-81ED-4DB2-BD59-A6C34878D82A}">
                    <a16:rowId xmlns:a16="http://schemas.microsoft.com/office/drawing/2014/main" val="2458044847"/>
                  </a:ext>
                </a:extLst>
              </a:tr>
              <a:tr h="622884">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9.</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Ориентироваться на местности по местным природным признакам, Солнцу, компасу</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 </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2201/ 76,2%</a:t>
                      </a:r>
                    </a:p>
                  </a:txBody>
                  <a:tcPr/>
                </a:tc>
                <a:extLst>
                  <a:ext uri="{0D108BD9-81ED-4DB2-BD59-A6C34878D82A}">
                    <a16:rowId xmlns:a16="http://schemas.microsoft.com/office/drawing/2014/main" val="1984546462"/>
                  </a:ext>
                </a:extLst>
              </a:tr>
              <a:tr h="695589">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10.</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a:solidFill>
                            <a:schemeClr val="tx1"/>
                          </a:solidFill>
                          <a:latin typeface="+mn-lt"/>
                          <a:ea typeface="+mn-ea"/>
                          <a:cs typeface="+mn-cs"/>
                        </a:rPr>
                        <a:t>Проводить, соблюдая правила безопасного труда, несложные наблюдения и опыты с природными объектами, измерения</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FF0000"/>
                          </a:solidFill>
                          <a:effectLst/>
                          <a:uLnTx/>
                          <a:uFillTx/>
                          <a:latin typeface="Arial"/>
                          <a:cs typeface="Arial"/>
                        </a:rPr>
                        <a:t>1945 / 67,3%</a:t>
                      </a:r>
                    </a:p>
                  </a:txBody>
                  <a:tcPr/>
                </a:tc>
                <a:extLst>
                  <a:ext uri="{0D108BD9-81ED-4DB2-BD59-A6C34878D82A}">
                    <a16:rowId xmlns:a16="http://schemas.microsoft.com/office/drawing/2014/main" val="2108257153"/>
                  </a:ext>
                </a:extLst>
              </a:tr>
              <a:tr h="499581">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Приводить примеры изученных взаимосвязей в природе, примеры, иллюстрирующие значение природы в жизни человека</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2069 / 71,6%</a:t>
                      </a:r>
                    </a:p>
                  </a:txBody>
                  <a:tcPr/>
                </a:tc>
                <a:extLst>
                  <a:ext uri="{0D108BD9-81ED-4DB2-BD59-A6C34878D82A}">
                    <a16:rowId xmlns:a16="http://schemas.microsoft.com/office/drawing/2014/main" val="172602286"/>
                  </a:ext>
                </a:extLst>
              </a:tr>
              <a:tr h="499581">
                <a:tc>
                  <a:txBody>
                    <a:bodyPr/>
                    <a:lstStyle/>
                    <a:p>
                      <a:pPr marL="0" indent="0">
                        <a:buFont typeface="+mj-lt"/>
                        <a:buNone/>
                      </a:pPr>
                      <a:r>
                        <a:rPr lang="ru-RU" sz="1400" dirty="0">
                          <a:latin typeface="+mn-lt"/>
                        </a:rPr>
                        <a:t>12.</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Использовать для ответов на вопросы небольшие тексты о природе</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 </a:t>
                      </a:r>
                    </a:p>
                  </a:txBody>
                  <a:tcPr marL="68580" marR="68580" marT="0" marB="0"/>
                </a:tc>
                <a:tc>
                  <a:txBody>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2631 / 91%</a:t>
                      </a:r>
                    </a:p>
                  </a:txBody>
                  <a:tcPr/>
                </a:tc>
                <a:extLst>
                  <a:ext uri="{0D108BD9-81ED-4DB2-BD59-A6C34878D82A}">
                    <a16:rowId xmlns:a16="http://schemas.microsoft.com/office/drawing/2014/main" val="3849687478"/>
                  </a:ext>
                </a:extLst>
              </a:tr>
              <a:tr h="499581">
                <a:tc>
                  <a:txBody>
                    <a:bodyPr/>
                    <a:lstStyle/>
                    <a:p>
                      <a:pPr marL="0" indent="0">
                        <a:buFont typeface="+mj-lt"/>
                        <a:buNone/>
                      </a:pPr>
                      <a:r>
                        <a:rPr lang="ru-RU" sz="1400" dirty="0">
                          <a:latin typeface="+mn-lt"/>
                        </a:rPr>
                        <a:t>13.</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Соблюдать правила нравственного поведения в природе, оценивать примеры положительного и негативного отношения к объектам природы</a:t>
                      </a:r>
                    </a:p>
                  </a:txBody>
                  <a:tcPr marL="68580" marR="68580" marT="0" marB="0"/>
                </a:tc>
                <a:tc>
                  <a:txBody>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2737 / 94,7%</a:t>
                      </a:r>
                    </a:p>
                  </a:txBody>
                  <a:tcPr/>
                </a:tc>
                <a:extLst>
                  <a:ext uri="{0D108BD9-81ED-4DB2-BD59-A6C34878D82A}">
                    <a16:rowId xmlns:a16="http://schemas.microsoft.com/office/drawing/2014/main" val="3428320029"/>
                  </a:ext>
                </a:extLst>
              </a:tr>
            </a:tbl>
          </a:graphicData>
        </a:graphic>
      </p:graphicFrame>
    </p:spTree>
    <p:extLst>
      <p:ext uri="{BB962C8B-B14F-4D97-AF65-F5344CB8AC3E}">
        <p14:creationId xmlns:p14="http://schemas.microsoft.com/office/powerpoint/2010/main" val="3803583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B9230-08C6-0A83-9A67-B8E8EE2C080B}"/>
            </a:ext>
          </a:extLst>
        </p:cNvPr>
        <p:cNvGrpSpPr/>
        <p:nvPr/>
      </p:nvGrpSpPr>
      <p:grpSpPr>
        <a:xfrm>
          <a:off x="0" y="0"/>
          <a:ext cx="0" cy="0"/>
          <a:chOff x="0" y="0"/>
          <a:chExt cx="0" cy="0"/>
        </a:xfrm>
      </p:grpSpPr>
      <p:sp>
        <p:nvSpPr>
          <p:cNvPr id="5" name="Google Shape;191;p23">
            <a:extLst>
              <a:ext uri="{FF2B5EF4-FFF2-40B4-BE49-F238E27FC236}">
                <a16:creationId xmlns:a16="http://schemas.microsoft.com/office/drawing/2014/main" id="{4C134690-A979-B9DE-9EB8-A311CC962989}"/>
              </a:ext>
            </a:extLst>
          </p:cNvPr>
          <p:cNvSpPr txBox="1"/>
          <p:nvPr/>
        </p:nvSpPr>
        <p:spPr>
          <a:xfrm>
            <a:off x="1323475" y="427565"/>
            <a:ext cx="7569672" cy="719334"/>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6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2 класс. Окружающий мир. Дефициты</a:t>
            </a:r>
          </a:p>
        </p:txBody>
      </p:sp>
      <p:pic>
        <p:nvPicPr>
          <p:cNvPr id="4" name="Рисунок 3">
            <a:extLst>
              <a:ext uri="{FF2B5EF4-FFF2-40B4-BE49-F238E27FC236}">
                <a16:creationId xmlns:a16="http://schemas.microsoft.com/office/drawing/2014/main" id="{A20804F1-2CAF-3E12-DCA5-7A30B758D45F}"/>
              </a:ext>
            </a:extLst>
          </p:cNvPr>
          <p:cNvPicPr>
            <a:picLocks noChangeAspect="1"/>
          </p:cNvPicPr>
          <p:nvPr/>
        </p:nvPicPr>
        <p:blipFill>
          <a:blip r:embed="rId2"/>
          <a:stretch>
            <a:fillRect/>
          </a:stretch>
        </p:blipFill>
        <p:spPr>
          <a:xfrm>
            <a:off x="2692861" y="1811190"/>
            <a:ext cx="6806278" cy="36853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79529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0338F-921B-EC47-5A0F-D31D33427EA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5A33E46-61D4-514F-1587-41172B0CCB95}"/>
              </a:ext>
            </a:extLst>
          </p:cNvPr>
          <p:cNvSpPr txBox="1"/>
          <p:nvPr/>
        </p:nvSpPr>
        <p:spPr>
          <a:xfrm>
            <a:off x="792661" y="1466674"/>
            <a:ext cx="10606678" cy="329320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srgbClr val="11ACB2"/>
                </a:solidFill>
                <a:effectLst/>
                <a:uLnTx/>
                <a:uFillTx/>
                <a:latin typeface="Arial"/>
                <a:ea typeface="+mj-ea"/>
                <a:cs typeface="Arial"/>
                <a:sym typeface="Helvetica Neue"/>
              </a:rPr>
              <a:t>Заместителям директора по учебной части и методистам школ:</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1. Провести анализ рабочих программ по окружающему миру с целью выделения практических уроков, на которых обучающиеся будут работать с реальными приборами и предметами, позволяющими формировать навык проведения опытов и наблюдений. </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2.	 Составить план посещения уроков окружающего мира практической направленности с целью контроля использования реальных приборов для проведения опытов, а не демонстрацией опытов на видео из различных источников интернета.</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endParaRPr kumimoji="0" lang="ru-RU" sz="1600" b="1" i="0" u="none" strike="noStrike" kern="1200" cap="none" spc="0" normalizeH="0" baseline="0" noProof="0" dirty="0">
              <a:ln>
                <a:noFill/>
              </a:ln>
              <a:solidFill>
                <a:srgbClr val="11ACB2"/>
              </a:solidFill>
              <a:effectLst/>
              <a:uLnTx/>
              <a:uFillTx/>
              <a:latin typeface="Arial"/>
              <a:ea typeface="+mj-ea"/>
              <a:cs typeface="Arial"/>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1" i="0" u="none" strike="noStrike" kern="1200" cap="none" spc="0" normalizeH="0" baseline="0" noProof="0" dirty="0">
                <a:ln>
                  <a:noFill/>
                </a:ln>
                <a:solidFill>
                  <a:srgbClr val="11ACB2"/>
                </a:solidFill>
                <a:effectLst/>
                <a:uLnTx/>
                <a:uFillTx/>
                <a:latin typeface="Arial"/>
                <a:ea typeface="+mj-ea"/>
                <a:cs typeface="Arial"/>
                <a:sym typeface="Helvetica Neue"/>
              </a:rPr>
              <a:t>Учителям:</a:t>
            </a: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 </a:t>
            </a:r>
          </a:p>
          <a:p>
            <a:pPr marL="0" marR="0" lvl="0" indent="0" algn="l" defTabSz="914400" rtl="0" eaLnBrk="1" fontAlgn="auto" latinLnBrk="0" hangingPunct="1">
              <a:lnSpc>
                <a:spcPct val="100000"/>
              </a:lnSpc>
              <a:spcBef>
                <a:spcPts val="0"/>
              </a:spcBef>
              <a:spcAft>
                <a:spcPts val="0"/>
              </a:spcAft>
              <a:buClrTx/>
              <a:buSzTx/>
              <a:buFontTx/>
              <a:buAutoNum type="arabicPeriod"/>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 На уроках практической направленности (опыты, наблюдения и др.) использовать реальные приборы и предметы. </a:t>
            </a:r>
          </a:p>
          <a:p>
            <a:pPr marL="0" marR="0" lvl="0" indent="0" algn="l" defTabSz="914400" rtl="0" eaLnBrk="1" fontAlgn="auto" latinLnBrk="0" hangingPunct="1">
              <a:lnSpc>
                <a:spcPct val="100000"/>
              </a:lnSpc>
              <a:spcBef>
                <a:spcPts val="0"/>
              </a:spcBef>
              <a:spcAft>
                <a:spcPts val="0"/>
              </a:spcAft>
              <a:buClrTx/>
              <a:buSzTx/>
              <a:buFontTx/>
              <a:buAutoNum type="arabicPeriod"/>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 ИСКЛЮЧИТЬ демонстрацию опытов из интернета, кроме тех, которые нельзя продемонстрировать в условиях школы. </a:t>
            </a:r>
          </a:p>
        </p:txBody>
      </p:sp>
      <p:sp>
        <p:nvSpPr>
          <p:cNvPr id="5" name="Google Shape;191;p23">
            <a:extLst>
              <a:ext uri="{FF2B5EF4-FFF2-40B4-BE49-F238E27FC236}">
                <a16:creationId xmlns:a16="http://schemas.microsoft.com/office/drawing/2014/main" id="{9684C837-75F7-69C4-077B-BAEFFC80A6B0}"/>
              </a:ext>
            </a:extLst>
          </p:cNvPr>
          <p:cNvSpPr txBox="1"/>
          <p:nvPr/>
        </p:nvSpPr>
        <p:spPr>
          <a:xfrm>
            <a:off x="1195884" y="427565"/>
            <a:ext cx="8681763" cy="686120"/>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4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2 класс. Окружающий мир. Рекомендательный блок</a:t>
            </a:r>
          </a:p>
        </p:txBody>
      </p:sp>
    </p:spTree>
    <p:extLst>
      <p:ext uri="{BB962C8B-B14F-4D97-AF65-F5344CB8AC3E}">
        <p14:creationId xmlns:p14="http://schemas.microsoft.com/office/powerpoint/2010/main" val="4145005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84A61-31C0-A31B-3D7A-F5D11A62025A}"/>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1A47465F-6790-6C7E-9333-5B13624BBA02}"/>
              </a:ext>
            </a:extLst>
          </p:cNvPr>
          <p:cNvSpPr txBox="1">
            <a:spLocks/>
          </p:cNvSpPr>
          <p:nvPr/>
        </p:nvSpPr>
        <p:spPr>
          <a:xfrm>
            <a:off x="838200" y="1771841"/>
            <a:ext cx="10515600" cy="9224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Проверочную работу выполняли 5348 обучающихся из 227 образовательных организаций </a:t>
            </a:r>
          </a:p>
        </p:txBody>
      </p:sp>
      <p:sp>
        <p:nvSpPr>
          <p:cNvPr id="4" name="Google Shape;191;p23">
            <a:extLst>
              <a:ext uri="{FF2B5EF4-FFF2-40B4-BE49-F238E27FC236}">
                <a16:creationId xmlns:a16="http://schemas.microsoft.com/office/drawing/2014/main" id="{BB506089-B709-C71F-9E4B-E9D998C555E1}"/>
              </a:ext>
            </a:extLst>
          </p:cNvPr>
          <p:cNvSpPr txBox="1"/>
          <p:nvPr/>
        </p:nvSpPr>
        <p:spPr>
          <a:xfrm>
            <a:off x="1323475" y="427565"/>
            <a:ext cx="7569672" cy="719334"/>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6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3 класс. Русский язык</a:t>
            </a:r>
          </a:p>
        </p:txBody>
      </p:sp>
      <p:graphicFrame>
        <p:nvGraphicFramePr>
          <p:cNvPr id="5" name="Диаграмма 4">
            <a:extLst>
              <a:ext uri="{FF2B5EF4-FFF2-40B4-BE49-F238E27FC236}">
                <a16:creationId xmlns:a16="http://schemas.microsoft.com/office/drawing/2014/main" id="{2615460A-A2B5-F8D9-2727-CAC8BBF2D677}"/>
              </a:ext>
            </a:extLst>
          </p:cNvPr>
          <p:cNvGraphicFramePr/>
          <p:nvPr/>
        </p:nvGraphicFramePr>
        <p:xfrm>
          <a:off x="5039833" y="2562447"/>
          <a:ext cx="6313967" cy="341820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8F17DD8F-AD1A-0969-B038-AC907235E16E}"/>
              </a:ext>
            </a:extLst>
          </p:cNvPr>
          <p:cNvSpPr txBox="1"/>
          <p:nvPr/>
        </p:nvSpPr>
        <p:spPr>
          <a:xfrm>
            <a:off x="838200" y="3023944"/>
            <a:ext cx="514793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С работой не справились всего 5 обучающихся, что составляет 0,09% от общего числа выполнявших работу из 5 организаций (2,2%).</a:t>
            </a:r>
          </a:p>
        </p:txBody>
      </p:sp>
    </p:spTree>
    <p:extLst>
      <p:ext uri="{BB962C8B-B14F-4D97-AF65-F5344CB8AC3E}">
        <p14:creationId xmlns:p14="http://schemas.microsoft.com/office/powerpoint/2010/main" val="14743432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BA557-0339-F435-5850-F000D8B68E58}"/>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54FC803F-A3EC-1D4F-04A6-E60C21990D0E}"/>
              </a:ext>
            </a:extLst>
          </p:cNvPr>
          <p:cNvSpPr txBox="1"/>
          <p:nvPr/>
        </p:nvSpPr>
        <p:spPr>
          <a:xfrm>
            <a:off x="1174618" y="310607"/>
            <a:ext cx="8798722"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русскому языку (3 класс)</a:t>
            </a:r>
          </a:p>
        </p:txBody>
      </p:sp>
      <p:graphicFrame>
        <p:nvGraphicFramePr>
          <p:cNvPr id="3" name="Таблица 2">
            <a:extLst>
              <a:ext uri="{FF2B5EF4-FFF2-40B4-BE49-F238E27FC236}">
                <a16:creationId xmlns:a16="http://schemas.microsoft.com/office/drawing/2014/main" id="{7E1E048F-B083-1EC3-51EE-7562E26D7FBE}"/>
              </a:ext>
            </a:extLst>
          </p:cNvPr>
          <p:cNvGraphicFramePr>
            <a:graphicFrameLocks noGrp="1"/>
          </p:cNvGraphicFramePr>
          <p:nvPr/>
        </p:nvGraphicFramePr>
        <p:xfrm>
          <a:off x="352425" y="1340632"/>
          <a:ext cx="11470980" cy="4898660"/>
        </p:xfrm>
        <a:graphic>
          <a:graphicData uri="http://schemas.openxmlformats.org/drawingml/2006/table">
            <a:tbl>
              <a:tblPr firstRow="1" bandRow="1">
                <a:tableStyleId>{5A111915-BE36-4E01-A7E5-04B1672EAD32}</a:tableStyleId>
              </a:tblPr>
              <a:tblGrid>
                <a:gridCol w="604505">
                  <a:extLst>
                    <a:ext uri="{9D8B030D-6E8A-4147-A177-3AD203B41FA5}">
                      <a16:colId xmlns:a16="http://schemas.microsoft.com/office/drawing/2014/main" val="3888935905"/>
                    </a:ext>
                  </a:extLst>
                </a:gridCol>
                <a:gridCol w="8016949">
                  <a:extLst>
                    <a:ext uri="{9D8B030D-6E8A-4147-A177-3AD203B41FA5}">
                      <a16:colId xmlns:a16="http://schemas.microsoft.com/office/drawing/2014/main" val="684776148"/>
                    </a:ext>
                  </a:extLst>
                </a:gridCol>
                <a:gridCol w="2849526">
                  <a:extLst>
                    <a:ext uri="{9D8B030D-6E8A-4147-A177-3AD203B41FA5}">
                      <a16:colId xmlns:a16="http://schemas.microsoft.com/office/drawing/2014/main" val="1895633611"/>
                    </a:ext>
                  </a:extLst>
                </a:gridCol>
              </a:tblGrid>
              <a:tr h="631460">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1097074">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Находить место орфограммы в слове на изученные правила; применять изученные правила правописания, в том числе непроверяемые гласные и согласные (перечень слов в орфографическом словаре учебника), непроизносимые согласные в корне слова, разделительный твердый знак, мягкий знак после шипящих на конце имен существительных, не с глаголами, раздельное написание предлогов со словами. Определять связь предложений в тексте (с помощью личных местоимений, синонимов, союзов «и», «а», «но»). Выявлять части текста (абзацы) и отражать с помощью ключевых слов или предложений их смысловое содержание. Составлять план текста, создавать по нему текст и корректировать текст.</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4983 / 93,2%</a:t>
                      </a:r>
                    </a:p>
                  </a:txBody>
                  <a:tcPr/>
                </a:tc>
                <a:extLst>
                  <a:ext uri="{0D108BD9-81ED-4DB2-BD59-A6C34878D82A}">
                    <a16:rowId xmlns:a16="http://schemas.microsoft.com/office/drawing/2014/main" val="2612704904"/>
                  </a:ext>
                </a:extLst>
              </a:tr>
              <a:tr h="567635">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2.</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Устанавливать соотношение звукового и буквенного состава, в том числе с учетом функций букв «е», «ё», «ю», «я», в словах с разделительными «ь» «ъ», в словах с непроизносимыми согласными.</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4300 / 80,4%</a:t>
                      </a:r>
                    </a:p>
                  </a:txBody>
                  <a:tcPr/>
                </a:tc>
                <a:extLst>
                  <a:ext uri="{0D108BD9-81ED-4DB2-BD59-A6C34878D82A}">
                    <a16:rowId xmlns:a16="http://schemas.microsoft.com/office/drawing/2014/main" val="2458044847"/>
                  </a:ext>
                </a:extLst>
              </a:tr>
              <a:tr h="348641">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3.</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Производить звукобуквенный анализ слова (в словах с орфограммами; без транскрибирования).</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FF0000"/>
                          </a:solidFill>
                          <a:effectLst/>
                          <a:uLnTx/>
                          <a:uFillTx/>
                          <a:latin typeface="Arial"/>
                          <a:cs typeface="Arial"/>
                        </a:rPr>
                        <a:t>3592 / 67,2%</a:t>
                      </a:r>
                    </a:p>
                  </a:txBody>
                  <a:tcPr/>
                </a:tc>
                <a:extLst>
                  <a:ext uri="{0D108BD9-81ED-4DB2-BD59-A6C34878D82A}">
                    <a16:rowId xmlns:a16="http://schemas.microsoft.com/office/drawing/2014/main" val="1984546462"/>
                  </a:ext>
                </a:extLst>
              </a:tr>
              <a:tr h="223959">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4.</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Находить в словах с однозначно выделяемыми морфемами окончание, корень, приставку, суффикс.</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5026 / 94%</a:t>
                      </a:r>
                    </a:p>
                  </a:txBody>
                  <a:tcPr/>
                </a:tc>
                <a:extLst>
                  <a:ext uri="{0D108BD9-81ED-4DB2-BD59-A6C34878D82A}">
                    <a16:rowId xmlns:a16="http://schemas.microsoft.com/office/drawing/2014/main" val="2108257153"/>
                  </a:ext>
                </a:extLst>
              </a:tr>
              <a:tr h="222541">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5.</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Изменять имена прилагательные по падежам, числам, родам (в единственном числе) в соответствии с падежом, числом и родом имен существительных.</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5040 / 93,6%</a:t>
                      </a:r>
                    </a:p>
                  </a:txBody>
                  <a:tcPr/>
                </a:tc>
                <a:extLst>
                  <a:ext uri="{0D108BD9-81ED-4DB2-BD59-A6C34878D82A}">
                    <a16:rowId xmlns:a16="http://schemas.microsoft.com/office/drawing/2014/main" val="172602286"/>
                  </a:ext>
                </a:extLst>
              </a:tr>
              <a:tr h="562158">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6.</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Различать однокоренные слова и формы одного и того же слова; различать однокоренные слова  и слова с омонимичными корнями (без названия термина); различать однокоренные  слова и синонимы.</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3873 / 72,4%</a:t>
                      </a:r>
                    </a:p>
                  </a:txBody>
                  <a:tcPr/>
                </a:tc>
                <a:extLst>
                  <a:ext uri="{0D108BD9-81ED-4DB2-BD59-A6C34878D82A}">
                    <a16:rowId xmlns:a16="http://schemas.microsoft.com/office/drawing/2014/main" val="1384670952"/>
                  </a:ext>
                </a:extLst>
              </a:tr>
            </a:tbl>
          </a:graphicData>
        </a:graphic>
      </p:graphicFrame>
    </p:spTree>
    <p:extLst>
      <p:ext uri="{BB962C8B-B14F-4D97-AF65-F5344CB8AC3E}">
        <p14:creationId xmlns:p14="http://schemas.microsoft.com/office/powerpoint/2010/main" val="24756891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CD57B-4036-5168-5FF8-6231CE65F12F}"/>
            </a:ext>
          </a:extLst>
        </p:cNvPr>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8B165A4D-BE8E-8EE5-B186-58EBFD9B7B44}"/>
              </a:ext>
            </a:extLst>
          </p:cNvPr>
          <p:cNvGraphicFramePr>
            <a:graphicFrameLocks noGrp="1"/>
          </p:cNvGraphicFramePr>
          <p:nvPr/>
        </p:nvGraphicFramePr>
        <p:xfrm>
          <a:off x="344561" y="1358325"/>
          <a:ext cx="11502877" cy="4710450"/>
        </p:xfrm>
        <a:graphic>
          <a:graphicData uri="http://schemas.openxmlformats.org/drawingml/2006/table">
            <a:tbl>
              <a:tblPr firstRow="1" bandRow="1">
                <a:tableStyleId>{5A111915-BE36-4E01-A7E5-04B1672EAD32}</a:tableStyleId>
              </a:tblPr>
              <a:tblGrid>
                <a:gridCol w="633634">
                  <a:extLst>
                    <a:ext uri="{9D8B030D-6E8A-4147-A177-3AD203B41FA5}">
                      <a16:colId xmlns:a16="http://schemas.microsoft.com/office/drawing/2014/main" val="3888935905"/>
                    </a:ext>
                  </a:extLst>
                </a:gridCol>
                <a:gridCol w="7946388">
                  <a:extLst>
                    <a:ext uri="{9D8B030D-6E8A-4147-A177-3AD203B41FA5}">
                      <a16:colId xmlns:a16="http://schemas.microsoft.com/office/drawing/2014/main" val="684776148"/>
                    </a:ext>
                  </a:extLst>
                </a:gridCol>
                <a:gridCol w="2922855">
                  <a:extLst>
                    <a:ext uri="{9D8B030D-6E8A-4147-A177-3AD203B41FA5}">
                      <a16:colId xmlns:a16="http://schemas.microsoft.com/office/drawing/2014/main" val="1895633611"/>
                    </a:ext>
                  </a:extLst>
                </a:gridCol>
              </a:tblGrid>
              <a:tr h="561169">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829170">
                <a:tc>
                  <a:txBody>
                    <a:bodyPr/>
                    <a:lstStyle/>
                    <a:p>
                      <a:pPr marL="0" indent="0">
                        <a:buFont typeface="+mj-lt"/>
                        <a:buNone/>
                      </a:pPr>
                      <a:r>
                        <a:rPr lang="ru-RU" sz="1400" dirty="0">
                          <a:latin typeface="+mn-lt"/>
                        </a:rPr>
                        <a:t>7.</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Распознавать имена существительные, определять грамматические признаки имен существительных: род, число, падеж; склонять в единственном числе имена существительные с ударными окончаниями.</a:t>
                      </a:r>
                    </a:p>
                  </a:txBody>
                  <a:tcPr marL="68580" marR="68580" marT="0" marB="0"/>
                </a:tc>
                <a:tc>
                  <a:txBody>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FF0000"/>
                          </a:solidFill>
                          <a:effectLst/>
                          <a:uLnTx/>
                          <a:uFillTx/>
                          <a:latin typeface="Arial"/>
                          <a:cs typeface="Arial"/>
                        </a:rPr>
                        <a:t>3207 / 60%</a:t>
                      </a:r>
                    </a:p>
                  </a:txBody>
                  <a:tcPr/>
                </a:tc>
                <a:extLst>
                  <a:ext uri="{0D108BD9-81ED-4DB2-BD59-A6C34878D82A}">
                    <a16:rowId xmlns:a16="http://schemas.microsoft.com/office/drawing/2014/main" val="1333134484"/>
                  </a:ext>
                </a:extLst>
              </a:tr>
              <a:tr h="504448">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8.</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Распознавать слова, употребленные в прямом и переносном значении (простые случаи).</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4538 / 85%</a:t>
                      </a:r>
                    </a:p>
                  </a:txBody>
                  <a:tcPr/>
                </a:tc>
                <a:extLst>
                  <a:ext uri="{0D108BD9-81ED-4DB2-BD59-A6C34878D82A}">
                    <a16:rowId xmlns:a16="http://schemas.microsoft.com/office/drawing/2014/main" val="2458044847"/>
                  </a:ext>
                </a:extLst>
              </a:tr>
              <a:tr h="808525">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9.</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Распознавать глаголы;  различать глаголы, отвечающие на вопросы «что делать?», «что сделать?»; определять  грамматические признаки  глаголов: форму, время, число, род (в прошедшем времени).</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4433 / 83%</a:t>
                      </a:r>
                    </a:p>
                  </a:txBody>
                  <a:tcPr/>
                </a:tc>
                <a:extLst>
                  <a:ext uri="{0D108BD9-81ED-4DB2-BD59-A6C34878D82A}">
                    <a16:rowId xmlns:a16="http://schemas.microsoft.com/office/drawing/2014/main" val="1984546462"/>
                  </a:ext>
                </a:extLst>
              </a:tr>
              <a:tr h="508395">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10.</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Находить главные и второстепенные (без деления на виды) члены предложения.</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4203 / 78,6%</a:t>
                      </a:r>
                    </a:p>
                  </a:txBody>
                  <a:tcPr/>
                </a:tc>
                <a:extLst>
                  <a:ext uri="{0D108BD9-81ED-4DB2-BD59-A6C34878D82A}">
                    <a16:rowId xmlns:a16="http://schemas.microsoft.com/office/drawing/2014/main" val="2108257153"/>
                  </a:ext>
                </a:extLst>
              </a:tr>
              <a:tr h="499581">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Находить и понимать тексты разных типов; находить в тексте заданную информацию.</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4585 / 85,7%</a:t>
                      </a:r>
                    </a:p>
                  </a:txBody>
                  <a:tcPr/>
                </a:tc>
                <a:extLst>
                  <a:ext uri="{0D108BD9-81ED-4DB2-BD59-A6C34878D82A}">
                    <a16:rowId xmlns:a16="http://schemas.microsoft.com/office/drawing/2014/main" val="172602286"/>
                  </a:ext>
                </a:extLst>
              </a:tr>
              <a:tr h="499581">
                <a:tc>
                  <a:txBody>
                    <a:bodyPr/>
                    <a:lstStyle/>
                    <a:p>
                      <a:pPr marL="0" indent="0">
                        <a:buFont typeface="+mj-lt"/>
                        <a:buNone/>
                      </a:pPr>
                      <a:r>
                        <a:rPr lang="ru-RU" sz="1400" dirty="0">
                          <a:latin typeface="+mn-lt"/>
                        </a:rPr>
                        <a:t>12.</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Распознавать личные местоимения (в начальной форме).</a:t>
                      </a:r>
                    </a:p>
                  </a:txBody>
                  <a:tcPr marL="68580" marR="68580" marT="0" marB="0"/>
                </a:tc>
                <a:tc>
                  <a:txBody>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4637 / 86,7%</a:t>
                      </a:r>
                    </a:p>
                  </a:txBody>
                  <a:tcPr/>
                </a:tc>
                <a:extLst>
                  <a:ext uri="{0D108BD9-81ED-4DB2-BD59-A6C34878D82A}">
                    <a16:rowId xmlns:a16="http://schemas.microsoft.com/office/drawing/2014/main" val="3849687478"/>
                  </a:ext>
                </a:extLst>
              </a:tr>
              <a:tr h="499581">
                <a:tc>
                  <a:txBody>
                    <a:bodyPr/>
                    <a:lstStyle/>
                    <a:p>
                      <a:pPr marL="0" indent="0">
                        <a:buFont typeface="+mj-lt"/>
                        <a:buNone/>
                      </a:pPr>
                      <a:r>
                        <a:rPr lang="ru-RU" sz="1400" dirty="0">
                          <a:latin typeface="+mn-lt"/>
                        </a:rPr>
                        <a:t>13.</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Формулировать простые выводы на основе прочитанного устно и письменно (1-2 предложения).</a:t>
                      </a:r>
                    </a:p>
                  </a:txBody>
                  <a:tcPr marL="68580" marR="68580" marT="0" marB="0"/>
                </a:tc>
                <a:tc>
                  <a:txBody>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4652 / 87%</a:t>
                      </a:r>
                    </a:p>
                  </a:txBody>
                  <a:tcPr/>
                </a:tc>
                <a:extLst>
                  <a:ext uri="{0D108BD9-81ED-4DB2-BD59-A6C34878D82A}">
                    <a16:rowId xmlns:a16="http://schemas.microsoft.com/office/drawing/2014/main" val="3428320029"/>
                  </a:ext>
                </a:extLst>
              </a:tr>
            </a:tbl>
          </a:graphicData>
        </a:graphic>
      </p:graphicFrame>
      <p:sp>
        <p:nvSpPr>
          <p:cNvPr id="4" name="Google Shape;191;p23">
            <a:extLst>
              <a:ext uri="{FF2B5EF4-FFF2-40B4-BE49-F238E27FC236}">
                <a16:creationId xmlns:a16="http://schemas.microsoft.com/office/drawing/2014/main" id="{FE893B04-1F28-B1A4-237C-B8F821A8CE85}"/>
              </a:ext>
            </a:extLst>
          </p:cNvPr>
          <p:cNvSpPr txBox="1"/>
          <p:nvPr/>
        </p:nvSpPr>
        <p:spPr>
          <a:xfrm>
            <a:off x="1174618" y="310607"/>
            <a:ext cx="8798722"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русскому языку (3 класс)</a:t>
            </a:r>
          </a:p>
        </p:txBody>
      </p:sp>
    </p:spTree>
    <p:extLst>
      <p:ext uri="{BB962C8B-B14F-4D97-AF65-F5344CB8AC3E}">
        <p14:creationId xmlns:p14="http://schemas.microsoft.com/office/powerpoint/2010/main" val="34511880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C62E0-6E50-A52E-3A7F-54B04FB722F2}"/>
            </a:ext>
          </a:extLst>
        </p:cNvPr>
        <p:cNvGrpSpPr/>
        <p:nvPr/>
      </p:nvGrpSpPr>
      <p:grpSpPr>
        <a:xfrm>
          <a:off x="0" y="0"/>
          <a:ext cx="0" cy="0"/>
          <a:chOff x="0" y="0"/>
          <a:chExt cx="0" cy="0"/>
        </a:xfrm>
      </p:grpSpPr>
      <p:sp>
        <p:nvSpPr>
          <p:cNvPr id="5" name="Google Shape;191;p23">
            <a:extLst>
              <a:ext uri="{FF2B5EF4-FFF2-40B4-BE49-F238E27FC236}">
                <a16:creationId xmlns:a16="http://schemas.microsoft.com/office/drawing/2014/main" id="{4B0E85DC-57C9-A5FA-8FC7-3645CB30394F}"/>
              </a:ext>
            </a:extLst>
          </p:cNvPr>
          <p:cNvSpPr txBox="1"/>
          <p:nvPr/>
        </p:nvSpPr>
        <p:spPr>
          <a:xfrm>
            <a:off x="1323475" y="427565"/>
            <a:ext cx="7569672" cy="719334"/>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6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3 класс. Русский язык. Дефициты</a:t>
            </a:r>
          </a:p>
        </p:txBody>
      </p:sp>
      <p:pic>
        <p:nvPicPr>
          <p:cNvPr id="3" name="Рисунок 2">
            <a:extLst>
              <a:ext uri="{FF2B5EF4-FFF2-40B4-BE49-F238E27FC236}">
                <a16:creationId xmlns:a16="http://schemas.microsoft.com/office/drawing/2014/main" id="{AE11F90B-6C3E-155D-9C2F-D67E09475F00}"/>
              </a:ext>
            </a:extLst>
          </p:cNvPr>
          <p:cNvPicPr>
            <a:picLocks noChangeAspect="1"/>
          </p:cNvPicPr>
          <p:nvPr/>
        </p:nvPicPr>
        <p:blipFill>
          <a:blip r:embed="rId2"/>
          <a:stretch>
            <a:fillRect/>
          </a:stretch>
        </p:blipFill>
        <p:spPr>
          <a:xfrm>
            <a:off x="3359101" y="3698204"/>
            <a:ext cx="5473796" cy="2606569"/>
          </a:xfrm>
          <a:prstGeom prst="rect">
            <a:avLst/>
          </a:prstGeom>
          <a:ln>
            <a:noFill/>
          </a:ln>
          <a:effectLst>
            <a:outerShdw blurRad="292100" dist="139700" dir="2700000" algn="tl" rotWithShape="0">
              <a:srgbClr val="333333">
                <a:alpha val="65000"/>
              </a:srgbClr>
            </a:outerShdw>
          </a:effectLst>
        </p:spPr>
      </p:pic>
      <p:pic>
        <p:nvPicPr>
          <p:cNvPr id="7" name="Рисунок 6">
            <a:extLst>
              <a:ext uri="{FF2B5EF4-FFF2-40B4-BE49-F238E27FC236}">
                <a16:creationId xmlns:a16="http://schemas.microsoft.com/office/drawing/2014/main" id="{431C6FE3-B69B-D481-545F-1B6FF4DBCD1E}"/>
              </a:ext>
            </a:extLst>
          </p:cNvPr>
          <p:cNvPicPr>
            <a:picLocks noChangeAspect="1"/>
          </p:cNvPicPr>
          <p:nvPr/>
        </p:nvPicPr>
        <p:blipFill>
          <a:blip r:embed="rId3"/>
          <a:stretch>
            <a:fillRect/>
          </a:stretch>
        </p:blipFill>
        <p:spPr>
          <a:xfrm>
            <a:off x="3135326" y="1416103"/>
            <a:ext cx="5921347" cy="20128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02788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72B0B-02C5-8922-AE7F-65633A6CFAA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8DCEA61-E220-E9D5-352B-392179F731B6}"/>
              </a:ext>
            </a:extLst>
          </p:cNvPr>
          <p:cNvSpPr txBox="1"/>
          <p:nvPr/>
        </p:nvSpPr>
        <p:spPr>
          <a:xfrm>
            <a:off x="792661" y="1466674"/>
            <a:ext cx="10606678" cy="35394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srgbClr val="11ACB2"/>
                </a:solidFill>
                <a:effectLst/>
                <a:uLnTx/>
                <a:uFillTx/>
                <a:latin typeface="Arial"/>
                <a:ea typeface="+mj-ea"/>
                <a:cs typeface="Arial"/>
                <a:sym typeface="Helvetica Neue"/>
              </a:rPr>
              <a:t>Заместителям директора по учебной части и методистам школ:</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1.	 Обеспечить корректировку рабочей программы по русскому языку с целью введения дополнительных часов по фонетике в рамках изучения других разделов или разработка дополнительной программы внеурочной деятельности по русскому языку, направленной на устранение дефицитов. </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2.	 Организовать проведение промежуточных </a:t>
            </a:r>
            <a:r>
              <a:rPr kumimoji="0" lang="ru-RU" sz="1600" b="0" i="0" u="none" strike="noStrike" kern="1200" cap="none" spc="0" normalizeH="0" baseline="0" noProof="0" dirty="0" err="1">
                <a:ln>
                  <a:noFill/>
                </a:ln>
                <a:solidFill>
                  <a:prstClr val="black"/>
                </a:solidFill>
                <a:effectLst/>
                <a:uLnTx/>
                <a:uFillTx/>
                <a:latin typeface="Arial"/>
                <a:ea typeface="+mj-ea"/>
                <a:cs typeface="Arial"/>
                <a:sym typeface="Helvetica Neue"/>
              </a:rPr>
              <a:t>срезовых</a:t>
            </a: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 работ, направленных на проверку умения производить звукобуквенный анализ слова, устанавливать соотношение звукового и буквенного состава. </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3.	 Организовать методические практикумы по обучению учителей эффективным приёмам работы с текстом, в том числе смысловому маркированию. </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endParaRPr kumimoji="0" lang="ru-RU" sz="1600" b="1" i="0" u="none" strike="noStrike" kern="1200" cap="none" spc="0" normalizeH="0" baseline="0" noProof="0" dirty="0">
              <a:ln>
                <a:noFill/>
              </a:ln>
              <a:solidFill>
                <a:srgbClr val="11ACB2"/>
              </a:solidFill>
              <a:effectLst/>
              <a:uLnTx/>
              <a:uFillTx/>
              <a:latin typeface="Arial"/>
              <a:ea typeface="+mj-ea"/>
              <a:cs typeface="Arial"/>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1" i="0" u="none" strike="noStrike" kern="1200" cap="none" spc="0" normalizeH="0" baseline="0" noProof="0" dirty="0">
                <a:ln>
                  <a:noFill/>
                </a:ln>
                <a:solidFill>
                  <a:srgbClr val="11ACB2"/>
                </a:solidFill>
                <a:effectLst/>
                <a:uLnTx/>
                <a:uFillTx/>
                <a:latin typeface="Arial"/>
                <a:ea typeface="+mj-ea"/>
                <a:cs typeface="Arial"/>
                <a:sym typeface="Helvetica Neue"/>
              </a:rPr>
              <a:t>Учителям:</a:t>
            </a: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 </a:t>
            </a:r>
          </a:p>
          <a:p>
            <a:pPr marL="0" marR="0" lvl="0" indent="0" algn="l" defTabSz="914400" rtl="0" eaLnBrk="1" fontAlgn="auto" latinLnBrk="0" hangingPunct="1">
              <a:lnSpc>
                <a:spcPct val="100000"/>
              </a:lnSpc>
              <a:spcBef>
                <a:spcPts val="0"/>
              </a:spcBef>
              <a:spcAft>
                <a:spcPts val="0"/>
              </a:spcAft>
              <a:buClrTx/>
              <a:buSzTx/>
              <a:buFontTx/>
              <a:buAutoNum type="arabicPeriod"/>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 Систематически включать в урок русского языка задания, направленные на формирование умения производить звукобуквенный анализ слова, устанавливать соотношение звукового и буквенного состава.</a:t>
            </a:r>
          </a:p>
          <a:p>
            <a:pPr marL="0" marR="0" lvl="0" indent="0" algn="l" defTabSz="914400" rtl="0" eaLnBrk="1" fontAlgn="auto" latinLnBrk="0" hangingPunct="1">
              <a:lnSpc>
                <a:spcPct val="100000"/>
              </a:lnSpc>
              <a:spcBef>
                <a:spcPts val="0"/>
              </a:spcBef>
              <a:spcAft>
                <a:spcPts val="0"/>
              </a:spcAft>
              <a:buClrTx/>
              <a:buSzTx/>
              <a:buFontTx/>
              <a:buAutoNum type="arabicPeriod"/>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 Организовать в рамках урока русского языка систему работы по смысловому маркированию заданий с целью удержания нескольких составляющих задания. </a:t>
            </a:r>
          </a:p>
        </p:txBody>
      </p:sp>
      <p:sp>
        <p:nvSpPr>
          <p:cNvPr id="5" name="Google Shape;191;p23">
            <a:extLst>
              <a:ext uri="{FF2B5EF4-FFF2-40B4-BE49-F238E27FC236}">
                <a16:creationId xmlns:a16="http://schemas.microsoft.com/office/drawing/2014/main" id="{7982E271-D352-0756-81E3-5D1C0F36D8DC}"/>
              </a:ext>
            </a:extLst>
          </p:cNvPr>
          <p:cNvSpPr txBox="1"/>
          <p:nvPr/>
        </p:nvSpPr>
        <p:spPr>
          <a:xfrm>
            <a:off x="1195884" y="427565"/>
            <a:ext cx="8681763" cy="686120"/>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4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3 класс. Русский язык. Рекомендательный блок</a:t>
            </a:r>
          </a:p>
        </p:txBody>
      </p:sp>
    </p:spTree>
    <p:extLst>
      <p:ext uri="{BB962C8B-B14F-4D97-AF65-F5344CB8AC3E}">
        <p14:creationId xmlns:p14="http://schemas.microsoft.com/office/powerpoint/2010/main" val="15779443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04DFE-5B5C-24C1-544C-4C30A96CD360}"/>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44BEB0DD-5D31-4E89-7AB8-6B7D978FABEB}"/>
              </a:ext>
            </a:extLst>
          </p:cNvPr>
          <p:cNvSpPr txBox="1">
            <a:spLocks/>
          </p:cNvSpPr>
          <p:nvPr/>
        </p:nvSpPr>
        <p:spPr>
          <a:xfrm>
            <a:off x="838200" y="1771841"/>
            <a:ext cx="10515600" cy="9224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Проверочную работу выполняли 5340 обучающихся из 227 образовательных организаций. </a:t>
            </a:r>
          </a:p>
        </p:txBody>
      </p:sp>
      <p:sp>
        <p:nvSpPr>
          <p:cNvPr id="4" name="Google Shape;191;p23">
            <a:extLst>
              <a:ext uri="{FF2B5EF4-FFF2-40B4-BE49-F238E27FC236}">
                <a16:creationId xmlns:a16="http://schemas.microsoft.com/office/drawing/2014/main" id="{491BC9E7-E314-33CB-B9E7-124886200FE7}"/>
              </a:ext>
            </a:extLst>
          </p:cNvPr>
          <p:cNvSpPr txBox="1"/>
          <p:nvPr/>
        </p:nvSpPr>
        <p:spPr>
          <a:xfrm>
            <a:off x="1323475" y="427565"/>
            <a:ext cx="7569672" cy="719334"/>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6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3 класс. Литературное чтение</a:t>
            </a:r>
          </a:p>
        </p:txBody>
      </p:sp>
      <p:graphicFrame>
        <p:nvGraphicFramePr>
          <p:cNvPr id="5" name="Диаграмма 4">
            <a:extLst>
              <a:ext uri="{FF2B5EF4-FFF2-40B4-BE49-F238E27FC236}">
                <a16:creationId xmlns:a16="http://schemas.microsoft.com/office/drawing/2014/main" id="{49450492-9ECE-08F4-F8AC-90F443E5DACD}"/>
              </a:ext>
            </a:extLst>
          </p:cNvPr>
          <p:cNvGraphicFramePr/>
          <p:nvPr/>
        </p:nvGraphicFramePr>
        <p:xfrm>
          <a:off x="5039833" y="2562447"/>
          <a:ext cx="6313967" cy="341820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DF3D7E50-E393-FC34-ED2D-0AA5DDB26C76}"/>
              </a:ext>
            </a:extLst>
          </p:cNvPr>
          <p:cNvSpPr txBox="1"/>
          <p:nvPr/>
        </p:nvSpPr>
        <p:spPr>
          <a:xfrm>
            <a:off x="838200" y="3023944"/>
            <a:ext cx="514793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С работой не справился всего 4 обучающихся, что составляет 0,07% от общего числа выполнявших работу из 3 организаций (1,3%).</a:t>
            </a:r>
          </a:p>
        </p:txBody>
      </p:sp>
    </p:spTree>
    <p:extLst>
      <p:ext uri="{BB962C8B-B14F-4D97-AF65-F5344CB8AC3E}">
        <p14:creationId xmlns:p14="http://schemas.microsoft.com/office/powerpoint/2010/main" val="18804495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31E53-09FA-4008-6644-A67C38630E98}"/>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DD3EC05F-60F5-E30F-74CC-38E7D4911CBA}"/>
              </a:ext>
            </a:extLst>
          </p:cNvPr>
          <p:cNvSpPr txBox="1"/>
          <p:nvPr/>
        </p:nvSpPr>
        <p:spPr>
          <a:xfrm>
            <a:off x="1174618" y="310607"/>
            <a:ext cx="8798722"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литературному чтению (3 класс)</a:t>
            </a:r>
          </a:p>
        </p:txBody>
      </p:sp>
      <p:graphicFrame>
        <p:nvGraphicFramePr>
          <p:cNvPr id="3" name="Таблица 2">
            <a:extLst>
              <a:ext uri="{FF2B5EF4-FFF2-40B4-BE49-F238E27FC236}">
                <a16:creationId xmlns:a16="http://schemas.microsoft.com/office/drawing/2014/main" id="{82499262-99CB-0429-125C-74885CF0E2C2}"/>
              </a:ext>
            </a:extLst>
          </p:cNvPr>
          <p:cNvGraphicFramePr>
            <a:graphicFrameLocks noGrp="1"/>
          </p:cNvGraphicFramePr>
          <p:nvPr/>
        </p:nvGraphicFramePr>
        <p:xfrm>
          <a:off x="352425" y="1340632"/>
          <a:ext cx="11470980" cy="4789492"/>
        </p:xfrm>
        <a:graphic>
          <a:graphicData uri="http://schemas.openxmlformats.org/drawingml/2006/table">
            <a:tbl>
              <a:tblPr firstRow="1" bandRow="1">
                <a:tableStyleId>{5A111915-BE36-4E01-A7E5-04B1672EAD32}</a:tableStyleId>
              </a:tblPr>
              <a:tblGrid>
                <a:gridCol w="604505">
                  <a:extLst>
                    <a:ext uri="{9D8B030D-6E8A-4147-A177-3AD203B41FA5}">
                      <a16:colId xmlns:a16="http://schemas.microsoft.com/office/drawing/2014/main" val="3888935905"/>
                    </a:ext>
                  </a:extLst>
                </a:gridCol>
                <a:gridCol w="8016949">
                  <a:extLst>
                    <a:ext uri="{9D8B030D-6E8A-4147-A177-3AD203B41FA5}">
                      <a16:colId xmlns:a16="http://schemas.microsoft.com/office/drawing/2014/main" val="684776148"/>
                    </a:ext>
                  </a:extLst>
                </a:gridCol>
                <a:gridCol w="2849526">
                  <a:extLst>
                    <a:ext uri="{9D8B030D-6E8A-4147-A177-3AD203B41FA5}">
                      <a16:colId xmlns:a16="http://schemas.microsoft.com/office/drawing/2014/main" val="1895633611"/>
                    </a:ext>
                  </a:extLst>
                </a:gridCol>
              </a:tblGrid>
              <a:tr h="631460">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808499">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Различать и называть отдельные жанры художественной литературы (литературные сказки, рассказы, стихотворения, басни).</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algn="ctr"/>
                      <a:r>
                        <a:rPr lang="ru-RU" sz="1400" b="0" dirty="0">
                          <a:solidFill>
                            <a:schemeClr val="tx1"/>
                          </a:solidFill>
                          <a:latin typeface="+mn-lt"/>
                        </a:rPr>
                        <a:t>4536 / 85%</a:t>
                      </a:r>
                    </a:p>
                  </a:txBody>
                  <a:tcPr/>
                </a:tc>
                <a:extLst>
                  <a:ext uri="{0D108BD9-81ED-4DB2-BD59-A6C34878D82A}">
                    <a16:rowId xmlns:a16="http://schemas.microsoft.com/office/drawing/2014/main" val="2612704904"/>
                  </a:ext>
                </a:extLst>
              </a:tr>
              <a:tr h="567635">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2.</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Владеть элементарными умениями анализа и интерпретации текста: формулировать тему и основную мысль.</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5044 / 82,4%</a:t>
                      </a:r>
                    </a:p>
                  </a:txBody>
                  <a:tcPr/>
                </a:tc>
                <a:extLst>
                  <a:ext uri="{0D108BD9-81ED-4DB2-BD59-A6C34878D82A}">
                    <a16:rowId xmlns:a16="http://schemas.microsoft.com/office/drawing/2014/main" val="2458044847"/>
                  </a:ext>
                </a:extLst>
              </a:tr>
              <a:tr h="734676">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3.</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Понимать жанровую принадлежность, содержание, смысл прослушанного (прочитанного) произведения; формулировать вопросы к учебным и художественным текстам.</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4226 / 79%</a:t>
                      </a:r>
                    </a:p>
                  </a:txBody>
                  <a:tcPr/>
                </a:tc>
                <a:extLst>
                  <a:ext uri="{0D108BD9-81ED-4DB2-BD59-A6C34878D82A}">
                    <a16:rowId xmlns:a16="http://schemas.microsoft.com/office/drawing/2014/main" val="1984546462"/>
                  </a:ext>
                </a:extLst>
              </a:tr>
              <a:tr h="743105">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4.</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Характеризовать героев, описывать характер героя, давать оценку поступкам героев; сравнивать героев одного произведения.</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4921/ 92,2%</a:t>
                      </a:r>
                    </a:p>
                  </a:txBody>
                  <a:tcPr/>
                </a:tc>
                <a:extLst>
                  <a:ext uri="{0D108BD9-81ED-4DB2-BD59-A6C34878D82A}">
                    <a16:rowId xmlns:a16="http://schemas.microsoft.com/office/drawing/2014/main" val="2108257153"/>
                  </a:ext>
                </a:extLst>
              </a:tr>
              <a:tr h="741959">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5.</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Владеть элементарными умениями анализа и интерпретации текста: определять последовательность событий в тексте произведения, выявлять связь событий, эпизодов текста; составлять план текста (вопросный, номинативный, цитатный).</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4837/ 90,6%</a:t>
                      </a:r>
                    </a:p>
                  </a:txBody>
                  <a:tcPr/>
                </a:tc>
                <a:extLst>
                  <a:ext uri="{0D108BD9-81ED-4DB2-BD59-A6C34878D82A}">
                    <a16:rowId xmlns:a16="http://schemas.microsoft.com/office/drawing/2014/main" val="172602286"/>
                  </a:ext>
                </a:extLst>
              </a:tr>
              <a:tr h="562158">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6.</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Находить в фольклоре и литературных произведениях отражение нравственных ценностей, ориентироваться в нравственно-этических понятиях в контексте изученных произведений.</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4261 / 80%</a:t>
                      </a:r>
                    </a:p>
                  </a:txBody>
                  <a:tcPr/>
                </a:tc>
                <a:extLst>
                  <a:ext uri="{0D108BD9-81ED-4DB2-BD59-A6C34878D82A}">
                    <a16:rowId xmlns:a16="http://schemas.microsoft.com/office/drawing/2014/main" val="1384670952"/>
                  </a:ext>
                </a:extLst>
              </a:tr>
            </a:tbl>
          </a:graphicData>
        </a:graphic>
      </p:graphicFrame>
    </p:spTree>
    <p:extLst>
      <p:ext uri="{BB962C8B-B14F-4D97-AF65-F5344CB8AC3E}">
        <p14:creationId xmlns:p14="http://schemas.microsoft.com/office/powerpoint/2010/main" val="28287678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D389C-B11D-ABED-3DFC-457923F8026F}"/>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09D75579-05D6-3CA3-BA4B-A2938B1C436C}"/>
              </a:ext>
            </a:extLst>
          </p:cNvPr>
          <p:cNvSpPr txBox="1"/>
          <p:nvPr/>
        </p:nvSpPr>
        <p:spPr>
          <a:xfrm>
            <a:off x="1174618" y="310607"/>
            <a:ext cx="8798722"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литературному чтению (3 класс)</a:t>
            </a:r>
          </a:p>
        </p:txBody>
      </p:sp>
      <p:graphicFrame>
        <p:nvGraphicFramePr>
          <p:cNvPr id="3" name="Таблица 2">
            <a:extLst>
              <a:ext uri="{FF2B5EF4-FFF2-40B4-BE49-F238E27FC236}">
                <a16:creationId xmlns:a16="http://schemas.microsoft.com/office/drawing/2014/main" id="{BA3CD145-3AFD-01E5-18F7-13FFE512FEF7}"/>
              </a:ext>
            </a:extLst>
          </p:cNvPr>
          <p:cNvGraphicFramePr>
            <a:graphicFrameLocks noGrp="1"/>
          </p:cNvGraphicFramePr>
          <p:nvPr/>
        </p:nvGraphicFramePr>
        <p:xfrm>
          <a:off x="344561" y="1358325"/>
          <a:ext cx="11502877" cy="4466553"/>
        </p:xfrm>
        <a:graphic>
          <a:graphicData uri="http://schemas.openxmlformats.org/drawingml/2006/table">
            <a:tbl>
              <a:tblPr firstRow="1" bandRow="1">
                <a:tableStyleId>{5A111915-BE36-4E01-A7E5-04B1672EAD32}</a:tableStyleId>
              </a:tblPr>
              <a:tblGrid>
                <a:gridCol w="633634">
                  <a:extLst>
                    <a:ext uri="{9D8B030D-6E8A-4147-A177-3AD203B41FA5}">
                      <a16:colId xmlns:a16="http://schemas.microsoft.com/office/drawing/2014/main" val="3888935905"/>
                    </a:ext>
                  </a:extLst>
                </a:gridCol>
                <a:gridCol w="7946388">
                  <a:extLst>
                    <a:ext uri="{9D8B030D-6E8A-4147-A177-3AD203B41FA5}">
                      <a16:colId xmlns:a16="http://schemas.microsoft.com/office/drawing/2014/main" val="684776148"/>
                    </a:ext>
                  </a:extLst>
                </a:gridCol>
                <a:gridCol w="2922855">
                  <a:extLst>
                    <a:ext uri="{9D8B030D-6E8A-4147-A177-3AD203B41FA5}">
                      <a16:colId xmlns:a16="http://schemas.microsoft.com/office/drawing/2014/main" val="1895633611"/>
                    </a:ext>
                  </a:extLst>
                </a:gridCol>
              </a:tblGrid>
              <a:tr h="561169">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504448">
                <a:tc>
                  <a:txBody>
                    <a:bodyPr/>
                    <a:lstStyle/>
                    <a:p>
                      <a:pPr marL="0" indent="0">
                        <a:buFont typeface="+mj-lt"/>
                        <a:buNone/>
                      </a:pPr>
                      <a:r>
                        <a:rPr lang="ru-RU" sz="1400" dirty="0">
                          <a:latin typeface="+mn-lt"/>
                        </a:rPr>
                        <a:t>7.</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Находить в тексте примеры использования средств художественной выразительности (сравнение, эпитет, олицетворение, контраст).</a:t>
                      </a:r>
                    </a:p>
                  </a:txBody>
                  <a:tcPr marL="68580" marR="68580" marT="0" marB="0"/>
                </a:tc>
                <a:tc>
                  <a:txBody>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4254 / 80%</a:t>
                      </a:r>
                    </a:p>
                  </a:txBody>
                  <a:tcPr/>
                </a:tc>
                <a:extLst>
                  <a:ext uri="{0D108BD9-81ED-4DB2-BD59-A6C34878D82A}">
                    <a16:rowId xmlns:a16="http://schemas.microsoft.com/office/drawing/2014/main" val="1333134484"/>
                  </a:ext>
                </a:extLst>
              </a:tr>
              <a:tr h="638235">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8.</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Объяснять значение незнакомого слова с опорой на контекст и с использованием словаря. Находить в тексте примеры использования слов в прямом и переносном значении.</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4842 / 90,7%</a:t>
                      </a:r>
                    </a:p>
                  </a:txBody>
                  <a:tcPr/>
                </a:tc>
                <a:extLst>
                  <a:ext uri="{0D108BD9-81ED-4DB2-BD59-A6C34878D82A}">
                    <a16:rowId xmlns:a16="http://schemas.microsoft.com/office/drawing/2014/main" val="2458044847"/>
                  </a:ext>
                </a:extLst>
              </a:tr>
              <a:tr h="927451">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9.</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Осознанно  применять  изученные  понятия (автор,  мораль басни, литературный герой, персонаж, характер, тема, идея, заголовок, содержание произведения, эпизод, смысловые части, композиция, сравнение, эпитет, олицетворение).</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4091 / 76,6%</a:t>
                      </a:r>
                    </a:p>
                  </a:txBody>
                  <a:tcPr/>
                </a:tc>
                <a:extLst>
                  <a:ext uri="{0D108BD9-81ED-4DB2-BD59-A6C34878D82A}">
                    <a16:rowId xmlns:a16="http://schemas.microsoft.com/office/drawing/2014/main" val="1984546462"/>
                  </a:ext>
                </a:extLst>
              </a:tr>
              <a:tr h="695589">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10.</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Составлять устные и письменные высказывания на основе прочитанного текста на заданную тему по содержанию произведения, корректировать собственный письменный текст.</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4533 / 85%</a:t>
                      </a:r>
                    </a:p>
                  </a:txBody>
                  <a:tcPr/>
                </a:tc>
                <a:extLst>
                  <a:ext uri="{0D108BD9-81ED-4DB2-BD59-A6C34878D82A}">
                    <a16:rowId xmlns:a16="http://schemas.microsoft.com/office/drawing/2014/main" val="2108257153"/>
                  </a:ext>
                </a:extLst>
              </a:tr>
              <a:tr h="499581">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Распознавать   отзыв и краткое содержание.       </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Составлять краткий отзыв о прочитанном произведении по заданному алгоритму.</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 </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4630 / 86,7%</a:t>
                      </a:r>
                    </a:p>
                  </a:txBody>
                  <a:tcPr/>
                </a:tc>
                <a:extLst>
                  <a:ext uri="{0D108BD9-81ED-4DB2-BD59-A6C34878D82A}">
                    <a16:rowId xmlns:a16="http://schemas.microsoft.com/office/drawing/2014/main" val="172602286"/>
                  </a:ext>
                </a:extLst>
              </a:tr>
              <a:tr h="499581">
                <a:tc>
                  <a:txBody>
                    <a:bodyPr/>
                    <a:lstStyle/>
                    <a:p>
                      <a:pPr marL="0" indent="0">
                        <a:buFont typeface="+mj-lt"/>
                        <a:buNone/>
                      </a:pPr>
                      <a:r>
                        <a:rPr lang="ru-RU" sz="1400" dirty="0">
                          <a:latin typeface="+mn-lt"/>
                        </a:rPr>
                        <a:t>12.</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Использовать в соответствии с учебной задачей аппарат издания: обложку, оглавление.</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 </a:t>
                      </a:r>
                    </a:p>
                  </a:txBody>
                  <a:tcPr marL="68580" marR="68580" marT="0" marB="0"/>
                </a:tc>
                <a:tc>
                  <a:txBody>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4847 / 91%</a:t>
                      </a:r>
                    </a:p>
                  </a:txBody>
                  <a:tcPr/>
                </a:tc>
                <a:extLst>
                  <a:ext uri="{0D108BD9-81ED-4DB2-BD59-A6C34878D82A}">
                    <a16:rowId xmlns:a16="http://schemas.microsoft.com/office/drawing/2014/main" val="887202197"/>
                  </a:ext>
                </a:extLst>
              </a:tr>
            </a:tbl>
          </a:graphicData>
        </a:graphic>
      </p:graphicFrame>
    </p:spTree>
    <p:extLst>
      <p:ext uri="{BB962C8B-B14F-4D97-AF65-F5344CB8AC3E}">
        <p14:creationId xmlns:p14="http://schemas.microsoft.com/office/powerpoint/2010/main" val="23947583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BC90A-01F0-E1FE-AF3C-801529495E16}"/>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A7B0A71C-2817-D324-6815-469D7E864099}"/>
              </a:ext>
            </a:extLst>
          </p:cNvPr>
          <p:cNvSpPr txBox="1">
            <a:spLocks/>
          </p:cNvSpPr>
          <p:nvPr/>
        </p:nvSpPr>
        <p:spPr>
          <a:xfrm>
            <a:off x="838200" y="1771841"/>
            <a:ext cx="10515600" cy="9224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Проверочную работу выполняли 5351 обучающийся из 227 образовательных организаций. </a:t>
            </a:r>
          </a:p>
        </p:txBody>
      </p:sp>
      <p:sp>
        <p:nvSpPr>
          <p:cNvPr id="4" name="Google Shape;191;p23">
            <a:extLst>
              <a:ext uri="{FF2B5EF4-FFF2-40B4-BE49-F238E27FC236}">
                <a16:creationId xmlns:a16="http://schemas.microsoft.com/office/drawing/2014/main" id="{7FA15178-398E-9D5C-110D-7A8337DA7DA3}"/>
              </a:ext>
            </a:extLst>
          </p:cNvPr>
          <p:cNvSpPr txBox="1"/>
          <p:nvPr/>
        </p:nvSpPr>
        <p:spPr>
          <a:xfrm>
            <a:off x="1323475" y="427565"/>
            <a:ext cx="7569672" cy="719334"/>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6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3 класс. Математика</a:t>
            </a:r>
          </a:p>
        </p:txBody>
      </p:sp>
      <p:graphicFrame>
        <p:nvGraphicFramePr>
          <p:cNvPr id="5" name="Диаграмма 4">
            <a:extLst>
              <a:ext uri="{FF2B5EF4-FFF2-40B4-BE49-F238E27FC236}">
                <a16:creationId xmlns:a16="http://schemas.microsoft.com/office/drawing/2014/main" id="{C45C32C3-3033-409E-A2CB-E84CEF7A497D}"/>
              </a:ext>
            </a:extLst>
          </p:cNvPr>
          <p:cNvGraphicFramePr/>
          <p:nvPr/>
        </p:nvGraphicFramePr>
        <p:xfrm>
          <a:off x="5039833" y="2562447"/>
          <a:ext cx="6313967" cy="341820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624061B9-6C30-1418-E3F0-CC047AC0DA8A}"/>
              </a:ext>
            </a:extLst>
          </p:cNvPr>
          <p:cNvSpPr txBox="1"/>
          <p:nvPr/>
        </p:nvSpPr>
        <p:spPr>
          <a:xfrm>
            <a:off x="838200" y="3023944"/>
            <a:ext cx="514793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С работой не справился всего 7 обучающихся, что составляет 0,13% от общего числа выполнявших работу из 5 организаций (2,2%).</a:t>
            </a:r>
          </a:p>
        </p:txBody>
      </p:sp>
    </p:spTree>
    <p:extLst>
      <p:ext uri="{BB962C8B-B14F-4D97-AF65-F5344CB8AC3E}">
        <p14:creationId xmlns:p14="http://schemas.microsoft.com/office/powerpoint/2010/main" val="2266364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5B809-45CA-59B7-186E-319F525B795B}"/>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9B81E9F4-574F-D06E-B89D-AE198E59E181}"/>
              </a:ext>
            </a:extLst>
          </p:cNvPr>
          <p:cNvSpPr txBox="1"/>
          <p:nvPr/>
        </p:nvSpPr>
        <p:spPr>
          <a:xfrm>
            <a:off x="1174618" y="310607"/>
            <a:ext cx="8798722"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математике (3 класс)</a:t>
            </a:r>
          </a:p>
        </p:txBody>
      </p:sp>
      <p:graphicFrame>
        <p:nvGraphicFramePr>
          <p:cNvPr id="3" name="Таблица 2">
            <a:extLst>
              <a:ext uri="{FF2B5EF4-FFF2-40B4-BE49-F238E27FC236}">
                <a16:creationId xmlns:a16="http://schemas.microsoft.com/office/drawing/2014/main" id="{0CE254F6-FB52-0C3F-63A6-17CC01668F52}"/>
              </a:ext>
            </a:extLst>
          </p:cNvPr>
          <p:cNvGraphicFramePr>
            <a:graphicFrameLocks noGrp="1"/>
          </p:cNvGraphicFramePr>
          <p:nvPr/>
        </p:nvGraphicFramePr>
        <p:xfrm>
          <a:off x="352425" y="1340632"/>
          <a:ext cx="11470980" cy="4715235"/>
        </p:xfrm>
        <a:graphic>
          <a:graphicData uri="http://schemas.openxmlformats.org/drawingml/2006/table">
            <a:tbl>
              <a:tblPr firstRow="1" bandRow="1">
                <a:tableStyleId>{5A111915-BE36-4E01-A7E5-04B1672EAD32}</a:tableStyleId>
              </a:tblPr>
              <a:tblGrid>
                <a:gridCol w="604505">
                  <a:extLst>
                    <a:ext uri="{9D8B030D-6E8A-4147-A177-3AD203B41FA5}">
                      <a16:colId xmlns:a16="http://schemas.microsoft.com/office/drawing/2014/main" val="3888935905"/>
                    </a:ext>
                  </a:extLst>
                </a:gridCol>
                <a:gridCol w="8016949">
                  <a:extLst>
                    <a:ext uri="{9D8B030D-6E8A-4147-A177-3AD203B41FA5}">
                      <a16:colId xmlns:a16="http://schemas.microsoft.com/office/drawing/2014/main" val="684776148"/>
                    </a:ext>
                  </a:extLst>
                </a:gridCol>
                <a:gridCol w="2849526">
                  <a:extLst>
                    <a:ext uri="{9D8B030D-6E8A-4147-A177-3AD203B41FA5}">
                      <a16:colId xmlns:a16="http://schemas.microsoft.com/office/drawing/2014/main" val="1895633611"/>
                    </a:ext>
                  </a:extLst>
                </a:gridCol>
              </a:tblGrid>
              <a:tr h="631460">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654150">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Читать, записывать, сравнивать, упорядочивать числа в пределах 1000.</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Находить число большее или меньшее данного числа на заданное число (в пределах 1000).</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4937 / 92,3%</a:t>
                      </a:r>
                    </a:p>
                  </a:txBody>
                  <a:tcPr/>
                </a:tc>
                <a:extLst>
                  <a:ext uri="{0D108BD9-81ED-4DB2-BD59-A6C34878D82A}">
                    <a16:rowId xmlns:a16="http://schemas.microsoft.com/office/drawing/2014/main" val="2612704904"/>
                  </a:ext>
                </a:extLst>
              </a:tr>
              <a:tr h="788083">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2.</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Выполнять арифметические действия: сложение и вычитание (в пределах 100 – устно, в пределах 1000- письменно). Устанавливать и соблюдать порядок действий при вычислении значения числового выражения (со скобками или без скобок), содержащего арифметические действия сложения и вычитания, умножения и деления.</a:t>
                      </a:r>
                    </a:p>
                    <a:p>
                      <a:pPr marL="0" marR="0" algn="l" defTabSz="914400" rtl="0" eaLnBrk="1" latinLnBrk="0" hangingPunct="1">
                        <a:lnSpc>
                          <a:spcPct val="100000"/>
                        </a:lnSpc>
                        <a:spcBef>
                          <a:spcPts val="0"/>
                        </a:spcBef>
                        <a:spcAft>
                          <a:spcPts val="0"/>
                        </a:spcAft>
                        <a:buClr>
                          <a:srgbClr val="000000"/>
                        </a:buClr>
                        <a:buFont typeface="Arial"/>
                        <a:buNone/>
                      </a:pPr>
                      <a:endParaRPr lang="ru-RU" sz="1400" b="0" i="0" u="none" strike="noStrike" kern="1200" cap="none" dirty="0">
                        <a:solidFill>
                          <a:schemeClr val="tx1"/>
                        </a:solidFill>
                        <a:latin typeface="+mn-lt"/>
                        <a:ea typeface="+mn-ea"/>
                        <a:cs typeface="+mn-cs"/>
                      </a:endParaRP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4844 / 90,5%</a:t>
                      </a:r>
                    </a:p>
                  </a:txBody>
                  <a:tcPr/>
                </a:tc>
                <a:extLst>
                  <a:ext uri="{0D108BD9-81ED-4DB2-BD59-A6C34878D82A}">
                    <a16:rowId xmlns:a16="http://schemas.microsoft.com/office/drawing/2014/main" val="2458044847"/>
                  </a:ext>
                </a:extLst>
              </a:tr>
              <a:tr h="495404">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3.</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Находить неизвестный компонент арифметического действия.</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5051 / 94,4%</a:t>
                      </a:r>
                    </a:p>
                  </a:txBody>
                  <a:tcPr/>
                </a:tc>
                <a:extLst>
                  <a:ext uri="{0D108BD9-81ED-4DB2-BD59-A6C34878D82A}">
                    <a16:rowId xmlns:a16="http://schemas.microsoft.com/office/drawing/2014/main" val="1984546462"/>
                  </a:ext>
                </a:extLst>
              </a:tr>
              <a:tr h="743105">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4.</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Решать задачи в одно – два действия: представлять текст задачи, планировать ход решения, записывать решение и ответ, оценивать ответ (устанавливать его реалистичность, проверять вычисления).</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3818 / 71,4%</a:t>
                      </a:r>
                    </a:p>
                  </a:txBody>
                  <a:tcPr/>
                </a:tc>
                <a:extLst>
                  <a:ext uri="{0D108BD9-81ED-4DB2-BD59-A6C34878D82A}">
                    <a16:rowId xmlns:a16="http://schemas.microsoft.com/office/drawing/2014/main" val="2108257153"/>
                  </a:ext>
                </a:extLst>
              </a:tr>
              <a:tr h="562158">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5.</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Использовать при решении задач и в практических ситуациях (покупка товара, определение времени, выполнение расчетов) соотношение между величинами.</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FF0000"/>
                          </a:solidFill>
                          <a:effectLst/>
                          <a:uLnTx/>
                          <a:uFillTx/>
                          <a:latin typeface="Arial"/>
                          <a:cs typeface="Arial"/>
                        </a:rPr>
                        <a:t> 3750 / 70%</a:t>
                      </a:r>
                    </a:p>
                  </a:txBody>
                  <a:tcPr/>
                </a:tc>
                <a:extLst>
                  <a:ext uri="{0D108BD9-81ED-4DB2-BD59-A6C34878D82A}">
                    <a16:rowId xmlns:a16="http://schemas.microsoft.com/office/drawing/2014/main" val="172602286"/>
                  </a:ext>
                </a:extLst>
              </a:tr>
              <a:tr h="562158">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6.</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Конструировать прямоугольник из данных фигур (квадратов), делить прямоугольник, многоугольник на заданные части.</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4540 / 84,4%</a:t>
                      </a:r>
                    </a:p>
                  </a:txBody>
                  <a:tcPr/>
                </a:tc>
                <a:extLst>
                  <a:ext uri="{0D108BD9-81ED-4DB2-BD59-A6C34878D82A}">
                    <a16:rowId xmlns:a16="http://schemas.microsoft.com/office/drawing/2014/main" val="1384670952"/>
                  </a:ext>
                </a:extLst>
              </a:tr>
            </a:tbl>
          </a:graphicData>
        </a:graphic>
      </p:graphicFrame>
    </p:spTree>
    <p:extLst>
      <p:ext uri="{BB962C8B-B14F-4D97-AF65-F5344CB8AC3E}">
        <p14:creationId xmlns:p14="http://schemas.microsoft.com/office/powerpoint/2010/main" val="40650948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25C7E-8729-92AA-C142-DA70193F3858}"/>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608440BA-2E74-DC46-1238-85DF6873ED07}"/>
              </a:ext>
            </a:extLst>
          </p:cNvPr>
          <p:cNvSpPr txBox="1"/>
          <p:nvPr/>
        </p:nvSpPr>
        <p:spPr>
          <a:xfrm>
            <a:off x="1174618" y="310607"/>
            <a:ext cx="8798722"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математике (3 класс)</a:t>
            </a:r>
          </a:p>
        </p:txBody>
      </p:sp>
      <p:graphicFrame>
        <p:nvGraphicFramePr>
          <p:cNvPr id="3" name="Таблица 2">
            <a:extLst>
              <a:ext uri="{FF2B5EF4-FFF2-40B4-BE49-F238E27FC236}">
                <a16:creationId xmlns:a16="http://schemas.microsoft.com/office/drawing/2014/main" id="{76C442A2-9C30-513E-0098-DDA0842BA174}"/>
              </a:ext>
            </a:extLst>
          </p:cNvPr>
          <p:cNvGraphicFramePr>
            <a:graphicFrameLocks noGrp="1"/>
          </p:cNvGraphicFramePr>
          <p:nvPr/>
        </p:nvGraphicFramePr>
        <p:xfrm>
          <a:off x="344561" y="1358325"/>
          <a:ext cx="11502877" cy="4448995"/>
        </p:xfrm>
        <a:graphic>
          <a:graphicData uri="http://schemas.openxmlformats.org/drawingml/2006/table">
            <a:tbl>
              <a:tblPr firstRow="1" bandRow="1">
                <a:tableStyleId>{5A111915-BE36-4E01-A7E5-04B1672EAD32}</a:tableStyleId>
              </a:tblPr>
              <a:tblGrid>
                <a:gridCol w="633634">
                  <a:extLst>
                    <a:ext uri="{9D8B030D-6E8A-4147-A177-3AD203B41FA5}">
                      <a16:colId xmlns:a16="http://schemas.microsoft.com/office/drawing/2014/main" val="3888935905"/>
                    </a:ext>
                  </a:extLst>
                </a:gridCol>
                <a:gridCol w="7946388">
                  <a:extLst>
                    <a:ext uri="{9D8B030D-6E8A-4147-A177-3AD203B41FA5}">
                      <a16:colId xmlns:a16="http://schemas.microsoft.com/office/drawing/2014/main" val="684776148"/>
                    </a:ext>
                  </a:extLst>
                </a:gridCol>
                <a:gridCol w="2922855">
                  <a:extLst>
                    <a:ext uri="{9D8B030D-6E8A-4147-A177-3AD203B41FA5}">
                      <a16:colId xmlns:a16="http://schemas.microsoft.com/office/drawing/2014/main" val="1895633611"/>
                    </a:ext>
                  </a:extLst>
                </a:gridCol>
              </a:tblGrid>
              <a:tr h="561169">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664218">
                <a:tc>
                  <a:txBody>
                    <a:bodyPr/>
                    <a:lstStyle/>
                    <a:p>
                      <a:pPr marL="0" indent="0">
                        <a:buFont typeface="+mj-lt"/>
                        <a:buNone/>
                      </a:pPr>
                      <a:r>
                        <a:rPr lang="ru-RU" sz="1400" dirty="0">
                          <a:latin typeface="+mn-lt"/>
                        </a:rPr>
                        <a:t>7.</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Находить периметр прямоугольника (квадрата).</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Использовать при выполнении практических заданий и решении задач единицы длины.</a:t>
                      </a:r>
                    </a:p>
                  </a:txBody>
                  <a:tcPr marL="68580" marR="68580" marT="0" marB="0"/>
                </a:tc>
                <a:tc>
                  <a:txBody>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4026 / 75,2%</a:t>
                      </a:r>
                    </a:p>
                  </a:txBody>
                  <a:tcPr/>
                </a:tc>
                <a:extLst>
                  <a:ext uri="{0D108BD9-81ED-4DB2-BD59-A6C34878D82A}">
                    <a16:rowId xmlns:a16="http://schemas.microsoft.com/office/drawing/2014/main" val="1333134484"/>
                  </a:ext>
                </a:extLst>
              </a:tr>
              <a:tr h="648586">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8.</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Распознавать верные (истинные) и неверные (ложные) утверждения со словами «все», «некоторые», «и», «каждый», «если…, то…».</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4817 / 90%</a:t>
                      </a:r>
                    </a:p>
                  </a:txBody>
                  <a:tcPr/>
                </a:tc>
                <a:extLst>
                  <a:ext uri="{0D108BD9-81ED-4DB2-BD59-A6C34878D82A}">
                    <a16:rowId xmlns:a16="http://schemas.microsoft.com/office/drawing/2014/main" val="2458044847"/>
                  </a:ext>
                </a:extLst>
              </a:tr>
              <a:tr h="654782">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9.</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Находить периметр прямоугольника (квадрата), площадь прямоугольника (квадрата).</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3899 / 72,9%</a:t>
                      </a:r>
                    </a:p>
                  </a:txBody>
                  <a:tcPr/>
                </a:tc>
                <a:extLst>
                  <a:ext uri="{0D108BD9-81ED-4DB2-BD59-A6C34878D82A}">
                    <a16:rowId xmlns:a16="http://schemas.microsoft.com/office/drawing/2014/main" val="1984546462"/>
                  </a:ext>
                </a:extLst>
              </a:tr>
              <a:tr h="1042028">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10.</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Решать задачи в одно – два действия: представлять текст задачи, планировать ход решения, записывать решение и ответ, оценивать ответ (устанавливать его реалистичность, проверять вычисления).</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При решении задач выполнять сложение и вычитание однородных величин, умножение и деление величины на однозначное число.</a:t>
                      </a:r>
                    </a:p>
                    <a:p>
                      <a:pPr marL="0" marR="0" algn="l" defTabSz="914400" rtl="0" eaLnBrk="1" latinLnBrk="0" hangingPunct="1">
                        <a:lnSpc>
                          <a:spcPct val="100000"/>
                        </a:lnSpc>
                        <a:spcBef>
                          <a:spcPts val="0"/>
                        </a:spcBef>
                        <a:spcAft>
                          <a:spcPts val="0"/>
                        </a:spcAft>
                        <a:buClr>
                          <a:srgbClr val="000000"/>
                        </a:buClr>
                        <a:buFont typeface="Arial"/>
                        <a:buNone/>
                      </a:pPr>
                      <a:endParaRPr lang="ru-RU" sz="1400" b="0" i="0" u="none" strike="noStrike" kern="1200" cap="none" dirty="0">
                        <a:solidFill>
                          <a:schemeClr val="tx1"/>
                        </a:solidFill>
                        <a:latin typeface="+mn-lt"/>
                        <a:ea typeface="+mn-ea"/>
                        <a:cs typeface="+mn-cs"/>
                      </a:endParaRP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4552 / 85%</a:t>
                      </a:r>
                    </a:p>
                  </a:txBody>
                  <a:tcPr/>
                </a:tc>
                <a:extLst>
                  <a:ext uri="{0D108BD9-81ED-4DB2-BD59-A6C34878D82A}">
                    <a16:rowId xmlns:a16="http://schemas.microsoft.com/office/drawing/2014/main" val="2108257153"/>
                  </a:ext>
                </a:extLst>
              </a:tr>
              <a:tr h="499581">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Извлекать, использовать информацию, представленную на простейших диаграммах, в таблицах (например, расписание, режим работы).</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 </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4727 / 88,3%</a:t>
                      </a:r>
                    </a:p>
                  </a:txBody>
                  <a:tcPr/>
                </a:tc>
                <a:extLst>
                  <a:ext uri="{0D108BD9-81ED-4DB2-BD59-A6C34878D82A}">
                    <a16:rowId xmlns:a16="http://schemas.microsoft.com/office/drawing/2014/main" val="172602286"/>
                  </a:ext>
                </a:extLst>
              </a:tr>
            </a:tbl>
          </a:graphicData>
        </a:graphic>
      </p:graphicFrame>
    </p:spTree>
    <p:extLst>
      <p:ext uri="{BB962C8B-B14F-4D97-AF65-F5344CB8AC3E}">
        <p14:creationId xmlns:p14="http://schemas.microsoft.com/office/powerpoint/2010/main" val="24926352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618FA-1693-112F-DC6F-242F5CC4CDE9}"/>
            </a:ext>
          </a:extLst>
        </p:cNvPr>
        <p:cNvGrpSpPr/>
        <p:nvPr/>
      </p:nvGrpSpPr>
      <p:grpSpPr>
        <a:xfrm>
          <a:off x="0" y="0"/>
          <a:ext cx="0" cy="0"/>
          <a:chOff x="0" y="0"/>
          <a:chExt cx="0" cy="0"/>
        </a:xfrm>
      </p:grpSpPr>
      <p:sp>
        <p:nvSpPr>
          <p:cNvPr id="5" name="Google Shape;191;p23">
            <a:extLst>
              <a:ext uri="{FF2B5EF4-FFF2-40B4-BE49-F238E27FC236}">
                <a16:creationId xmlns:a16="http://schemas.microsoft.com/office/drawing/2014/main" id="{01B34C0B-0875-44C1-4043-F9910589CEA5}"/>
              </a:ext>
            </a:extLst>
          </p:cNvPr>
          <p:cNvSpPr txBox="1"/>
          <p:nvPr/>
        </p:nvSpPr>
        <p:spPr>
          <a:xfrm>
            <a:off x="1323475" y="427565"/>
            <a:ext cx="7569672" cy="719334"/>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6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3 класс. Математика. Дефициты</a:t>
            </a:r>
          </a:p>
        </p:txBody>
      </p:sp>
      <p:pic>
        <p:nvPicPr>
          <p:cNvPr id="4" name="Рисунок 3">
            <a:extLst>
              <a:ext uri="{FF2B5EF4-FFF2-40B4-BE49-F238E27FC236}">
                <a16:creationId xmlns:a16="http://schemas.microsoft.com/office/drawing/2014/main" id="{56C7B009-E761-AC51-1BA5-D4134A21D55D}"/>
              </a:ext>
            </a:extLst>
          </p:cNvPr>
          <p:cNvPicPr>
            <a:picLocks noChangeAspect="1"/>
          </p:cNvPicPr>
          <p:nvPr/>
        </p:nvPicPr>
        <p:blipFill>
          <a:blip r:embed="rId2"/>
          <a:stretch>
            <a:fillRect/>
          </a:stretch>
        </p:blipFill>
        <p:spPr>
          <a:xfrm>
            <a:off x="2757487" y="1538287"/>
            <a:ext cx="6677025" cy="37814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635100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423BE-F57D-3CFC-961A-081205314B4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D261CB9-C5E5-7A35-1E27-05E5D86DBBEC}"/>
              </a:ext>
            </a:extLst>
          </p:cNvPr>
          <p:cNvSpPr txBox="1"/>
          <p:nvPr/>
        </p:nvSpPr>
        <p:spPr>
          <a:xfrm>
            <a:off x="792661" y="1466674"/>
            <a:ext cx="10606678" cy="427809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srgbClr val="11ACB2"/>
                </a:solidFill>
                <a:effectLst/>
                <a:uLnTx/>
                <a:uFillTx/>
                <a:latin typeface="Arial"/>
                <a:ea typeface="+mj-ea"/>
                <a:cs typeface="Arial"/>
                <a:sym typeface="Helvetica Neue"/>
              </a:rPr>
              <a:t>Заместителям директора по учебной части и методистам школ:</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1.	 Провести анализ рабочих программ по математике с целью выделения практических уроков, на которых обучающиеся будут работать с реальными приборами и предметами, позволяющими формировать навык проведения опытов и наблюдений. </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2.	 Составить план посещения математики практической направленности с целью контроля использования реальных приборов для проведения опытов, а не демонстрацией их на видео из различных источников интернета. </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3.	 Продумать программу внеурочной деятельности, направленную на изучение времени в игровой форме, приближенной к реальности с использованием различных часов (часы и время в аэропорту, на вокзале, в отелях и прочее).</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endParaRPr kumimoji="0" lang="ru-RU" sz="1600" b="1" i="0" u="none" strike="noStrike" kern="1200" cap="none" spc="0" normalizeH="0" baseline="0" noProof="0" dirty="0">
              <a:ln>
                <a:noFill/>
              </a:ln>
              <a:solidFill>
                <a:srgbClr val="11ACB2"/>
              </a:solidFill>
              <a:effectLst/>
              <a:uLnTx/>
              <a:uFillTx/>
              <a:latin typeface="Arial"/>
              <a:ea typeface="+mj-ea"/>
              <a:cs typeface="Arial"/>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600" b="1" i="0" u="none" strike="noStrike" kern="1200" cap="none" spc="0" normalizeH="0" baseline="0" noProof="0" dirty="0">
                <a:ln>
                  <a:noFill/>
                </a:ln>
                <a:solidFill>
                  <a:srgbClr val="11ACB2"/>
                </a:solidFill>
                <a:effectLst/>
                <a:uLnTx/>
                <a:uFillTx/>
                <a:latin typeface="Arial"/>
                <a:ea typeface="+mj-ea"/>
                <a:cs typeface="Arial"/>
                <a:sym typeface="Helvetica Neue"/>
              </a:rPr>
              <a:t>Учителям:</a:t>
            </a: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 </a:t>
            </a:r>
          </a:p>
          <a:p>
            <a:pPr marL="0" marR="0" lvl="0" indent="0" algn="l" defTabSz="914400" rtl="0" eaLnBrk="1" fontAlgn="auto" latinLnBrk="0" hangingPunct="1">
              <a:lnSpc>
                <a:spcPct val="100000"/>
              </a:lnSpc>
              <a:spcBef>
                <a:spcPts val="0"/>
              </a:spcBef>
              <a:spcAft>
                <a:spcPts val="0"/>
              </a:spcAft>
              <a:buClrTx/>
              <a:buSzTx/>
              <a:buFontTx/>
              <a:buAutoNum type="arabicPeriod"/>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 Включать в уроки математики, связанных с изучением времени практическую деятельность с реальными часами и циферблатами. </a:t>
            </a:r>
          </a:p>
          <a:p>
            <a:pPr marL="0" marR="0" lvl="0" indent="0" algn="l" defTabSz="914400" rtl="0" eaLnBrk="1" fontAlgn="auto" latinLnBrk="0" hangingPunct="1">
              <a:lnSpc>
                <a:spcPct val="100000"/>
              </a:lnSpc>
              <a:spcBef>
                <a:spcPts val="0"/>
              </a:spcBef>
              <a:spcAft>
                <a:spcPts val="0"/>
              </a:spcAft>
              <a:buClrTx/>
              <a:buSzTx/>
              <a:buFontTx/>
              <a:buAutoNum type="arabicPeriod"/>
              <a:tabLst>
                <a:tab pos="180975" algn="l"/>
              </a:tabLst>
              <a:defRPr/>
            </a:pPr>
            <a:r>
              <a:rPr kumimoji="0" lang="ru-RU" sz="1600" b="0" i="0" u="none" strike="noStrike" kern="1200" cap="none" spc="0" normalizeH="0" baseline="0" noProof="0" dirty="0">
                <a:ln>
                  <a:noFill/>
                </a:ln>
                <a:solidFill>
                  <a:prstClr val="black"/>
                </a:solidFill>
                <a:effectLst/>
                <a:uLnTx/>
                <a:uFillTx/>
                <a:latin typeface="Arial"/>
                <a:ea typeface="+mj-ea"/>
                <a:cs typeface="Arial"/>
                <a:sym typeface="Helvetica Neue"/>
              </a:rPr>
              <a:t> Продумать программу внеурочной деятельности, направленную на изучение времени в игровой форме, приближенной к реальности с использованием различных часов (часы и время в аэропорту, на вокзале, в отелях и прочее).</a:t>
            </a:r>
          </a:p>
        </p:txBody>
      </p:sp>
      <p:sp>
        <p:nvSpPr>
          <p:cNvPr id="5" name="Google Shape;191;p23">
            <a:extLst>
              <a:ext uri="{FF2B5EF4-FFF2-40B4-BE49-F238E27FC236}">
                <a16:creationId xmlns:a16="http://schemas.microsoft.com/office/drawing/2014/main" id="{DB4B4B06-0300-2118-5E00-602C8C4B3A5F}"/>
              </a:ext>
            </a:extLst>
          </p:cNvPr>
          <p:cNvSpPr txBox="1"/>
          <p:nvPr/>
        </p:nvSpPr>
        <p:spPr>
          <a:xfrm>
            <a:off x="1195884" y="427565"/>
            <a:ext cx="8681763" cy="686120"/>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4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3 класс. Математика. Рекомендательный блок</a:t>
            </a:r>
          </a:p>
        </p:txBody>
      </p:sp>
    </p:spTree>
    <p:extLst>
      <p:ext uri="{BB962C8B-B14F-4D97-AF65-F5344CB8AC3E}">
        <p14:creationId xmlns:p14="http://schemas.microsoft.com/office/powerpoint/2010/main" val="4547908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962C6-DF53-5D3F-F1FE-952C9523DC59}"/>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339B58DC-4FF9-0D7C-97D2-F84DE53CD1B5}"/>
              </a:ext>
            </a:extLst>
          </p:cNvPr>
          <p:cNvSpPr txBox="1">
            <a:spLocks/>
          </p:cNvSpPr>
          <p:nvPr/>
        </p:nvSpPr>
        <p:spPr>
          <a:xfrm>
            <a:off x="838200" y="1771841"/>
            <a:ext cx="10515600" cy="9224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Проверочную работу выполняли 5334 обучающихся из 227 образовательных организаций. </a:t>
            </a:r>
          </a:p>
        </p:txBody>
      </p:sp>
      <p:sp>
        <p:nvSpPr>
          <p:cNvPr id="4" name="Google Shape;191;p23">
            <a:extLst>
              <a:ext uri="{FF2B5EF4-FFF2-40B4-BE49-F238E27FC236}">
                <a16:creationId xmlns:a16="http://schemas.microsoft.com/office/drawing/2014/main" id="{FDFA67F8-FBD3-297C-1115-5F71E3EBA402}"/>
              </a:ext>
            </a:extLst>
          </p:cNvPr>
          <p:cNvSpPr txBox="1"/>
          <p:nvPr/>
        </p:nvSpPr>
        <p:spPr>
          <a:xfrm>
            <a:off x="1323475" y="427565"/>
            <a:ext cx="7569672" cy="719334"/>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6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3 класс. Окружающий мир</a:t>
            </a:r>
          </a:p>
        </p:txBody>
      </p:sp>
      <p:graphicFrame>
        <p:nvGraphicFramePr>
          <p:cNvPr id="5" name="Диаграмма 4">
            <a:extLst>
              <a:ext uri="{FF2B5EF4-FFF2-40B4-BE49-F238E27FC236}">
                <a16:creationId xmlns:a16="http://schemas.microsoft.com/office/drawing/2014/main" id="{76864205-8B06-1D63-2C5C-8425B8C2FF45}"/>
              </a:ext>
            </a:extLst>
          </p:cNvPr>
          <p:cNvGraphicFramePr/>
          <p:nvPr/>
        </p:nvGraphicFramePr>
        <p:xfrm>
          <a:off x="5039833" y="2562447"/>
          <a:ext cx="6313967" cy="341820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76F965BF-FC36-0994-8B99-E1D3AF29FC98}"/>
              </a:ext>
            </a:extLst>
          </p:cNvPr>
          <p:cNvSpPr txBox="1"/>
          <p:nvPr/>
        </p:nvSpPr>
        <p:spPr>
          <a:xfrm>
            <a:off x="838200" y="3023944"/>
            <a:ext cx="514793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С работой не справились всего 2 обучающихся, что составляет 0,04% от общего числа выполнявших работу из 2 организации (0,9%).</a:t>
            </a:r>
          </a:p>
        </p:txBody>
      </p:sp>
    </p:spTree>
    <p:extLst>
      <p:ext uri="{BB962C8B-B14F-4D97-AF65-F5344CB8AC3E}">
        <p14:creationId xmlns:p14="http://schemas.microsoft.com/office/powerpoint/2010/main" val="34289564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06A0F-3DE6-476A-9938-C20540A15CFD}"/>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85F8373D-0531-BDAB-CF79-C2DCDDDAABD8}"/>
              </a:ext>
            </a:extLst>
          </p:cNvPr>
          <p:cNvSpPr txBox="1"/>
          <p:nvPr/>
        </p:nvSpPr>
        <p:spPr>
          <a:xfrm>
            <a:off x="1174618" y="310607"/>
            <a:ext cx="8798722"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окружающему миру (3 класс)</a:t>
            </a:r>
          </a:p>
        </p:txBody>
      </p:sp>
      <p:graphicFrame>
        <p:nvGraphicFramePr>
          <p:cNvPr id="3" name="Таблица 2">
            <a:extLst>
              <a:ext uri="{FF2B5EF4-FFF2-40B4-BE49-F238E27FC236}">
                <a16:creationId xmlns:a16="http://schemas.microsoft.com/office/drawing/2014/main" id="{D5B10611-D357-598E-3473-EC5E682711C7}"/>
              </a:ext>
            </a:extLst>
          </p:cNvPr>
          <p:cNvGraphicFramePr>
            <a:graphicFrameLocks noGrp="1"/>
          </p:cNvGraphicFramePr>
          <p:nvPr/>
        </p:nvGraphicFramePr>
        <p:xfrm>
          <a:off x="352425" y="1340632"/>
          <a:ext cx="11470980" cy="4719926"/>
        </p:xfrm>
        <a:graphic>
          <a:graphicData uri="http://schemas.openxmlformats.org/drawingml/2006/table">
            <a:tbl>
              <a:tblPr firstRow="1" bandRow="1">
                <a:tableStyleId>{5A111915-BE36-4E01-A7E5-04B1672EAD32}</a:tableStyleId>
              </a:tblPr>
              <a:tblGrid>
                <a:gridCol w="604505">
                  <a:extLst>
                    <a:ext uri="{9D8B030D-6E8A-4147-A177-3AD203B41FA5}">
                      <a16:colId xmlns:a16="http://schemas.microsoft.com/office/drawing/2014/main" val="3888935905"/>
                    </a:ext>
                  </a:extLst>
                </a:gridCol>
                <a:gridCol w="8016949">
                  <a:extLst>
                    <a:ext uri="{9D8B030D-6E8A-4147-A177-3AD203B41FA5}">
                      <a16:colId xmlns:a16="http://schemas.microsoft.com/office/drawing/2014/main" val="684776148"/>
                    </a:ext>
                  </a:extLst>
                </a:gridCol>
                <a:gridCol w="2849526">
                  <a:extLst>
                    <a:ext uri="{9D8B030D-6E8A-4147-A177-3AD203B41FA5}">
                      <a16:colId xmlns:a16="http://schemas.microsoft.com/office/drawing/2014/main" val="1895633611"/>
                    </a:ext>
                  </a:extLst>
                </a:gridCol>
              </a:tblGrid>
              <a:tr h="702183">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759071">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различать государственную символику Российской Федерации (гимн, герб, флаг); проявлять уважение к государственным символам России и своего региона</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4969 / 93,2%</a:t>
                      </a:r>
                    </a:p>
                  </a:txBody>
                  <a:tcPr/>
                </a:tc>
                <a:extLst>
                  <a:ext uri="{0D108BD9-81ED-4DB2-BD59-A6C34878D82A}">
                    <a16:rowId xmlns:a16="http://schemas.microsoft.com/office/drawing/2014/main" val="2612704904"/>
                  </a:ext>
                </a:extLst>
              </a:tr>
              <a:tr h="631210">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2.</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приводить примеры памятников природы, культурных объектов и достопримечательностей родного края; столицы России, городов Российской Федерации с богатой историей и культурой</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4862 / 91,2%</a:t>
                      </a:r>
                    </a:p>
                  </a:txBody>
                  <a:tcPr/>
                </a:tc>
                <a:extLst>
                  <a:ext uri="{0D108BD9-81ED-4DB2-BD59-A6C34878D82A}">
                    <a16:rowId xmlns:a16="http://schemas.microsoft.com/office/drawing/2014/main" val="2458044847"/>
                  </a:ext>
                </a:extLst>
              </a:tr>
              <a:tr h="550889">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3.</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различать расходы и доходы семейного бюджета</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 </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4793 / 90%</a:t>
                      </a:r>
                    </a:p>
                  </a:txBody>
                  <a:tcPr/>
                </a:tc>
                <a:extLst>
                  <a:ext uri="{0D108BD9-81ED-4DB2-BD59-A6C34878D82A}">
                    <a16:rowId xmlns:a16="http://schemas.microsoft.com/office/drawing/2014/main" val="1984546462"/>
                  </a:ext>
                </a:extLst>
              </a:tr>
              <a:tr h="826333">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4.</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создавать по заданному плану собственные развернутые высказывания о человеке и обществе </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4891 / 92%</a:t>
                      </a:r>
                    </a:p>
                  </a:txBody>
                  <a:tcPr/>
                </a:tc>
                <a:extLst>
                  <a:ext uri="{0D108BD9-81ED-4DB2-BD59-A6C34878D82A}">
                    <a16:rowId xmlns:a16="http://schemas.microsoft.com/office/drawing/2014/main" val="2108257153"/>
                  </a:ext>
                </a:extLst>
              </a:tr>
              <a:tr h="625120">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5.</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распознавать изученные объекты природы по их описанию, рисункам и фотографиям, различать их в окружающем мире</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5156 / 96,7%</a:t>
                      </a:r>
                    </a:p>
                  </a:txBody>
                  <a:tcPr/>
                </a:tc>
                <a:extLst>
                  <a:ext uri="{0D108BD9-81ED-4DB2-BD59-A6C34878D82A}">
                    <a16:rowId xmlns:a16="http://schemas.microsoft.com/office/drawing/2014/main" val="172602286"/>
                  </a:ext>
                </a:extLst>
              </a:tr>
              <a:tr h="625120">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6.</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группировать изученные объекты живой и неживой природы, проводить простейшую классификацию</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4764 / 89%</a:t>
                      </a:r>
                    </a:p>
                  </a:txBody>
                  <a:tcPr/>
                </a:tc>
                <a:extLst>
                  <a:ext uri="{0D108BD9-81ED-4DB2-BD59-A6C34878D82A}">
                    <a16:rowId xmlns:a16="http://schemas.microsoft.com/office/drawing/2014/main" val="1384670952"/>
                  </a:ext>
                </a:extLst>
              </a:tr>
            </a:tbl>
          </a:graphicData>
        </a:graphic>
      </p:graphicFrame>
    </p:spTree>
    <p:extLst>
      <p:ext uri="{BB962C8B-B14F-4D97-AF65-F5344CB8AC3E}">
        <p14:creationId xmlns:p14="http://schemas.microsoft.com/office/powerpoint/2010/main" val="23256405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BEB68-FC23-BF67-973B-3C7CA42EF33E}"/>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FD46F2AB-AEC5-EF38-E09A-93D7C6BDACD8}"/>
              </a:ext>
            </a:extLst>
          </p:cNvPr>
          <p:cNvSpPr txBox="1"/>
          <p:nvPr/>
        </p:nvSpPr>
        <p:spPr>
          <a:xfrm>
            <a:off x="1174618" y="310607"/>
            <a:ext cx="8798722"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окружающему миру (3 класс)</a:t>
            </a:r>
          </a:p>
        </p:txBody>
      </p:sp>
      <p:graphicFrame>
        <p:nvGraphicFramePr>
          <p:cNvPr id="3" name="Таблица 2">
            <a:extLst>
              <a:ext uri="{FF2B5EF4-FFF2-40B4-BE49-F238E27FC236}">
                <a16:creationId xmlns:a16="http://schemas.microsoft.com/office/drawing/2014/main" id="{39AF43DB-3715-FC7F-F9FB-396DE3BC8313}"/>
              </a:ext>
            </a:extLst>
          </p:cNvPr>
          <p:cNvGraphicFramePr>
            <a:graphicFrameLocks noGrp="1"/>
          </p:cNvGraphicFramePr>
          <p:nvPr/>
        </p:nvGraphicFramePr>
        <p:xfrm>
          <a:off x="344561" y="1358325"/>
          <a:ext cx="11502877" cy="4584963"/>
        </p:xfrm>
        <a:graphic>
          <a:graphicData uri="http://schemas.openxmlformats.org/drawingml/2006/table">
            <a:tbl>
              <a:tblPr firstRow="1" bandRow="1">
                <a:tableStyleId>{5A111915-BE36-4E01-A7E5-04B1672EAD32}</a:tableStyleId>
              </a:tblPr>
              <a:tblGrid>
                <a:gridCol w="633634">
                  <a:extLst>
                    <a:ext uri="{9D8B030D-6E8A-4147-A177-3AD203B41FA5}">
                      <a16:colId xmlns:a16="http://schemas.microsoft.com/office/drawing/2014/main" val="3888935905"/>
                    </a:ext>
                  </a:extLst>
                </a:gridCol>
                <a:gridCol w="7946388">
                  <a:extLst>
                    <a:ext uri="{9D8B030D-6E8A-4147-A177-3AD203B41FA5}">
                      <a16:colId xmlns:a16="http://schemas.microsoft.com/office/drawing/2014/main" val="684776148"/>
                    </a:ext>
                  </a:extLst>
                </a:gridCol>
                <a:gridCol w="2922855">
                  <a:extLst>
                    <a:ext uri="{9D8B030D-6E8A-4147-A177-3AD203B41FA5}">
                      <a16:colId xmlns:a16="http://schemas.microsoft.com/office/drawing/2014/main" val="1895633611"/>
                    </a:ext>
                  </a:extLst>
                </a:gridCol>
              </a:tblGrid>
              <a:tr h="633618">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569574">
                <a:tc>
                  <a:txBody>
                    <a:bodyPr/>
                    <a:lstStyle/>
                    <a:p>
                      <a:pPr marL="0" indent="0">
                        <a:buFont typeface="+mj-lt"/>
                        <a:buNone/>
                      </a:pPr>
                      <a:r>
                        <a:rPr lang="ru-RU" sz="1400" dirty="0">
                          <a:latin typeface="+mn-lt"/>
                        </a:rPr>
                        <a:t>7.</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сравнивать по заданному количеству признаков объекты живой и неживой природы</a:t>
                      </a:r>
                    </a:p>
                  </a:txBody>
                  <a:tcPr marL="68580" marR="68580" marT="0" marB="0"/>
                </a:tc>
                <a:tc>
                  <a:txBody>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4338 / 81,3%</a:t>
                      </a:r>
                    </a:p>
                  </a:txBody>
                  <a:tcPr/>
                </a:tc>
                <a:extLst>
                  <a:ext uri="{0D108BD9-81ED-4DB2-BD59-A6C34878D82A}">
                    <a16:rowId xmlns:a16="http://schemas.microsoft.com/office/drawing/2014/main" val="1333134484"/>
                  </a:ext>
                </a:extLst>
              </a:tr>
              <a:tr h="780660">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8.</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описывать на основе предложенного плана изученные объекты и явления природы, выделяя их существенные признаки и характерные свойства</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4613 / 86,5%</a:t>
                      </a:r>
                    </a:p>
                  </a:txBody>
                  <a:tcPr/>
                </a:tc>
                <a:extLst>
                  <a:ext uri="{0D108BD9-81ED-4DB2-BD59-A6C34878D82A}">
                    <a16:rowId xmlns:a16="http://schemas.microsoft.com/office/drawing/2014/main" val="2458044847"/>
                  </a:ext>
                </a:extLst>
              </a:tr>
              <a:tr h="687563">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9.</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показывать на карте мира материки, изученные страны мира</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4029 / 75,5%</a:t>
                      </a:r>
                    </a:p>
                  </a:txBody>
                  <a:tcPr/>
                </a:tc>
                <a:extLst>
                  <a:ext uri="{0D108BD9-81ED-4DB2-BD59-A6C34878D82A}">
                    <a16:rowId xmlns:a16="http://schemas.microsoft.com/office/drawing/2014/main" val="1984546462"/>
                  </a:ext>
                </a:extLst>
              </a:tr>
              <a:tr h="785392">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10.</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фиксировать результаты наблюдений, опытной работы, в процессе коллективной деятельности обобщать полученные результаты и делать выводы</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4539 / 85,1%</a:t>
                      </a:r>
                    </a:p>
                  </a:txBody>
                  <a:tcPr/>
                </a:tc>
                <a:extLst>
                  <a:ext uri="{0D108BD9-81ED-4DB2-BD59-A6C34878D82A}">
                    <a16:rowId xmlns:a16="http://schemas.microsoft.com/office/drawing/2014/main" val="2108257153"/>
                  </a:ext>
                </a:extLst>
              </a:tr>
              <a:tr h="564078">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использовать знания о взаимосвязях в природе, связи человека и природы для объяснения простейших явлений и процессов в природе, организме человека</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3696 / 69,9%</a:t>
                      </a:r>
                    </a:p>
                  </a:txBody>
                  <a:tcPr/>
                </a:tc>
                <a:extLst>
                  <a:ext uri="{0D108BD9-81ED-4DB2-BD59-A6C34878D82A}">
                    <a16:rowId xmlns:a16="http://schemas.microsoft.com/office/drawing/2014/main" val="172602286"/>
                  </a:ext>
                </a:extLst>
              </a:tr>
              <a:tr h="564078">
                <a:tc>
                  <a:txBody>
                    <a:bodyPr/>
                    <a:lstStyle/>
                    <a:p>
                      <a:pPr marL="0" indent="0">
                        <a:buFont typeface="+mj-lt"/>
                        <a:buNone/>
                      </a:pPr>
                      <a:r>
                        <a:rPr lang="ru-RU" sz="1400" dirty="0">
                          <a:latin typeface="+mn-lt"/>
                        </a:rPr>
                        <a:t>12.</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группировать изученные объекты живой и неживой природы, проводить простейшую классификацию</a:t>
                      </a:r>
                    </a:p>
                  </a:txBody>
                  <a:tcPr marL="68580" marR="68580" marT="0" marB="0"/>
                </a:tc>
                <a:tc>
                  <a:txBody>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4826 / 90,5%</a:t>
                      </a:r>
                    </a:p>
                  </a:txBody>
                  <a:tcPr/>
                </a:tc>
                <a:extLst>
                  <a:ext uri="{0D108BD9-81ED-4DB2-BD59-A6C34878D82A}">
                    <a16:rowId xmlns:a16="http://schemas.microsoft.com/office/drawing/2014/main" val="3849687478"/>
                  </a:ext>
                </a:extLst>
              </a:tr>
            </a:tbl>
          </a:graphicData>
        </a:graphic>
      </p:graphicFrame>
    </p:spTree>
    <p:extLst>
      <p:ext uri="{BB962C8B-B14F-4D97-AF65-F5344CB8AC3E}">
        <p14:creationId xmlns:p14="http://schemas.microsoft.com/office/powerpoint/2010/main" val="17349608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B3AD9-6475-28C5-F116-375AF9453377}"/>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85238A20-56A3-19E1-7DE4-9D4BBC8702ED}"/>
              </a:ext>
            </a:extLst>
          </p:cNvPr>
          <p:cNvSpPr txBox="1">
            <a:spLocks/>
          </p:cNvSpPr>
          <p:nvPr/>
        </p:nvSpPr>
        <p:spPr>
          <a:xfrm>
            <a:off x="838200" y="1771841"/>
            <a:ext cx="10515600" cy="9224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Проверочную работу выполняли 5211 обучающихся из 213 образовательных организаций. </a:t>
            </a:r>
          </a:p>
        </p:txBody>
      </p:sp>
      <p:sp>
        <p:nvSpPr>
          <p:cNvPr id="4" name="Google Shape;191;p23">
            <a:extLst>
              <a:ext uri="{FF2B5EF4-FFF2-40B4-BE49-F238E27FC236}">
                <a16:creationId xmlns:a16="http://schemas.microsoft.com/office/drawing/2014/main" id="{744324FF-2560-7EDA-38A4-EAD08C5C288E}"/>
              </a:ext>
            </a:extLst>
          </p:cNvPr>
          <p:cNvSpPr txBox="1"/>
          <p:nvPr/>
        </p:nvSpPr>
        <p:spPr>
          <a:xfrm>
            <a:off x="1323475" y="427565"/>
            <a:ext cx="7569672" cy="719334"/>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6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4 класс. Русский язык</a:t>
            </a:r>
          </a:p>
        </p:txBody>
      </p:sp>
      <p:graphicFrame>
        <p:nvGraphicFramePr>
          <p:cNvPr id="5" name="Диаграмма 4">
            <a:extLst>
              <a:ext uri="{FF2B5EF4-FFF2-40B4-BE49-F238E27FC236}">
                <a16:creationId xmlns:a16="http://schemas.microsoft.com/office/drawing/2014/main" id="{C982E276-0754-BB13-C860-9EE785D6B50E}"/>
              </a:ext>
            </a:extLst>
          </p:cNvPr>
          <p:cNvGraphicFramePr/>
          <p:nvPr/>
        </p:nvGraphicFramePr>
        <p:xfrm>
          <a:off x="5039833" y="2562447"/>
          <a:ext cx="6313967" cy="341820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3777B5DF-BADF-ADD2-92D6-6B6F34641FFC}"/>
              </a:ext>
            </a:extLst>
          </p:cNvPr>
          <p:cNvSpPr txBox="1"/>
          <p:nvPr/>
        </p:nvSpPr>
        <p:spPr>
          <a:xfrm>
            <a:off x="838200" y="3023944"/>
            <a:ext cx="514793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С работой не справился всего 8 обучающихся, что составляет 0,2% от общего числа выполнявших работу из 5 организаций (2,4%).</a:t>
            </a:r>
          </a:p>
        </p:txBody>
      </p:sp>
    </p:spTree>
    <p:extLst>
      <p:ext uri="{BB962C8B-B14F-4D97-AF65-F5344CB8AC3E}">
        <p14:creationId xmlns:p14="http://schemas.microsoft.com/office/powerpoint/2010/main" val="20595696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20909-1CD5-23D7-9B97-9C020E48B60E}"/>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5C0D603E-A70E-75C2-CE13-22B37DAE9594}"/>
              </a:ext>
            </a:extLst>
          </p:cNvPr>
          <p:cNvSpPr txBox="1"/>
          <p:nvPr/>
        </p:nvSpPr>
        <p:spPr>
          <a:xfrm>
            <a:off x="1174618" y="310607"/>
            <a:ext cx="8394683"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русскому языку (4 класс)</a:t>
            </a:r>
          </a:p>
        </p:txBody>
      </p:sp>
      <p:graphicFrame>
        <p:nvGraphicFramePr>
          <p:cNvPr id="3" name="Таблица 2">
            <a:extLst>
              <a:ext uri="{FF2B5EF4-FFF2-40B4-BE49-F238E27FC236}">
                <a16:creationId xmlns:a16="http://schemas.microsoft.com/office/drawing/2014/main" id="{806DE24B-8737-B15A-F42E-8FA56251927F}"/>
              </a:ext>
            </a:extLst>
          </p:cNvPr>
          <p:cNvGraphicFramePr>
            <a:graphicFrameLocks noGrp="1"/>
          </p:cNvGraphicFramePr>
          <p:nvPr/>
        </p:nvGraphicFramePr>
        <p:xfrm>
          <a:off x="360510" y="1262632"/>
          <a:ext cx="11470980" cy="5281594"/>
        </p:xfrm>
        <a:graphic>
          <a:graphicData uri="http://schemas.openxmlformats.org/drawingml/2006/table">
            <a:tbl>
              <a:tblPr firstRow="1" bandRow="1">
                <a:tableStyleId>{5A111915-BE36-4E01-A7E5-04B1672EAD32}</a:tableStyleId>
              </a:tblPr>
              <a:tblGrid>
                <a:gridCol w="479462">
                  <a:extLst>
                    <a:ext uri="{9D8B030D-6E8A-4147-A177-3AD203B41FA5}">
                      <a16:colId xmlns:a16="http://schemas.microsoft.com/office/drawing/2014/main" val="3888935905"/>
                    </a:ext>
                  </a:extLst>
                </a:gridCol>
                <a:gridCol w="8506047">
                  <a:extLst>
                    <a:ext uri="{9D8B030D-6E8A-4147-A177-3AD203B41FA5}">
                      <a16:colId xmlns:a16="http://schemas.microsoft.com/office/drawing/2014/main" val="684776148"/>
                    </a:ext>
                  </a:extLst>
                </a:gridCol>
                <a:gridCol w="2485471">
                  <a:extLst>
                    <a:ext uri="{9D8B030D-6E8A-4147-A177-3AD203B41FA5}">
                      <a16:colId xmlns:a16="http://schemas.microsoft.com/office/drawing/2014/main" val="1895633611"/>
                    </a:ext>
                  </a:extLst>
                </a:gridCol>
              </a:tblGrid>
              <a:tr h="532264">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1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1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1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434880">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100" dirty="0">
                          <a:latin typeface="+mn-lt"/>
                        </a:rPr>
                        <a:t>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100" b="0" i="0" u="none" strike="noStrike" kern="1200" cap="none" dirty="0">
                          <a:solidFill>
                            <a:schemeClr val="tx1"/>
                          </a:solidFill>
                          <a:latin typeface="+mn-lt"/>
                          <a:ea typeface="+mn-ea"/>
                          <a:cs typeface="+mn-cs"/>
                        </a:rPr>
                        <a:t>Устанавливать принадлежность слова к определенной части речи (в объеме изученного) по комплексу освоенных грамматических признаков; проводить звуко-буквенный разбор слов (в соответствии с предложенным в учебнике алгоритмом)</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algn="ctr"/>
                      <a:r>
                        <a:rPr lang="ru-RU" sz="1100" b="0" dirty="0">
                          <a:solidFill>
                            <a:schemeClr val="tx1"/>
                          </a:solidFill>
                          <a:latin typeface="+mn-lt"/>
                        </a:rPr>
                        <a:t>4997 / 96%</a:t>
                      </a:r>
                    </a:p>
                  </a:txBody>
                  <a:tcPr/>
                </a:tc>
                <a:extLst>
                  <a:ext uri="{0D108BD9-81ED-4DB2-BD59-A6C34878D82A}">
                    <a16:rowId xmlns:a16="http://schemas.microsoft.com/office/drawing/2014/main" val="2612704904"/>
                  </a:ext>
                </a:extLst>
              </a:tr>
              <a:tr h="282611">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100" dirty="0">
                          <a:latin typeface="+mn-lt"/>
                        </a:rPr>
                        <a:t>2.</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100" b="0" i="0" u="none" strike="noStrike" kern="1200" cap="none" dirty="0">
                          <a:solidFill>
                            <a:schemeClr val="tx1"/>
                          </a:solidFill>
                          <a:latin typeface="+mn-lt"/>
                          <a:ea typeface="+mn-ea"/>
                          <a:cs typeface="+mn-cs"/>
                        </a:rPr>
                        <a:t>Проводить звуко - буквенный разбор слов  (в соответствии с предложенным в учебнике алгоритмом); объяснять своими словами значение изученных понятий; использовать изученные понятия в процессе решения учебных задач</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100" b="0" i="0" u="none" strike="noStrike" kern="0" cap="none" spc="0" normalizeH="0" baseline="0" noProof="0" dirty="0">
                          <a:ln>
                            <a:noFill/>
                          </a:ln>
                          <a:solidFill>
                            <a:srgbClr val="000000"/>
                          </a:solidFill>
                          <a:effectLst/>
                          <a:uLnTx/>
                          <a:uFillTx/>
                          <a:latin typeface="+mn-lt"/>
                          <a:cs typeface="Arial"/>
                        </a:rPr>
                        <a:t>4593 / 88%</a:t>
                      </a:r>
                    </a:p>
                  </a:txBody>
                  <a:tcPr/>
                </a:tc>
                <a:extLst>
                  <a:ext uri="{0D108BD9-81ED-4DB2-BD59-A6C34878D82A}">
                    <a16:rowId xmlns:a16="http://schemas.microsoft.com/office/drawing/2014/main" val="2458044847"/>
                  </a:ext>
                </a:extLst>
              </a:tr>
              <a:tr h="565222">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100" dirty="0">
                          <a:latin typeface="+mn-lt"/>
                        </a:rPr>
                        <a:t>3.</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100" b="0" i="0" u="none" strike="noStrike" kern="1200" cap="none" dirty="0">
                          <a:solidFill>
                            <a:schemeClr val="tx1"/>
                          </a:solidFill>
                          <a:latin typeface="+mn-lt"/>
                          <a:ea typeface="+mn-ea"/>
                          <a:cs typeface="+mn-cs"/>
                        </a:rPr>
                        <a:t>Определять тему и основную мысль текста; самостоятельно озаглавливать текст с опорой на тему или основную мысль; осуществлять в процессе изучающего чтения поиск информации; формулировать устно и письменно простые выводы на основе прочитанной (услышанной) информации; интерпретировать и обобщать содержащуюся в тексте информацию; осуществлять ознакомительное чтение в соответствии с поставленной задачей</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100" b="0" i="0" u="none" strike="noStrike" kern="0" cap="none" spc="0" normalizeH="0" baseline="0" noProof="0" dirty="0">
                          <a:ln>
                            <a:noFill/>
                          </a:ln>
                          <a:solidFill>
                            <a:srgbClr val="000000"/>
                          </a:solidFill>
                          <a:effectLst/>
                          <a:uLnTx/>
                          <a:uFillTx/>
                          <a:latin typeface="+mn-lt"/>
                          <a:cs typeface="Arial"/>
                        </a:rPr>
                        <a:t>4116 / 79%</a:t>
                      </a:r>
                    </a:p>
                  </a:txBody>
                  <a:tcPr/>
                </a:tc>
                <a:extLst>
                  <a:ext uri="{0D108BD9-81ED-4DB2-BD59-A6C34878D82A}">
                    <a16:rowId xmlns:a16="http://schemas.microsoft.com/office/drawing/2014/main" val="1984546462"/>
                  </a:ext>
                </a:extLst>
              </a:tr>
              <a:tr h="626370">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100" dirty="0">
                          <a:latin typeface="+mn-lt"/>
                        </a:rPr>
                        <a:t>4.</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100" b="0" i="0" u="none" strike="noStrike" kern="1200" cap="none" dirty="0">
                          <a:solidFill>
                            <a:schemeClr val="tx1"/>
                          </a:solidFill>
                          <a:latin typeface="+mn-lt"/>
                          <a:ea typeface="+mn-ea"/>
                          <a:cs typeface="+mn-cs"/>
                        </a:rPr>
                        <a:t>Составлять план к заданным текстам; осуществлять в процессе изучающего чтения поиск информации; формулировать устно и письменно простые выводы на основе прочитанной (услышанной) информации; интерпретировать и обобщать содержащуюся в тексте информацию; осуществлять ознакомительное чтение в соответствии с поставленной задачей</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100" b="0" i="0" u="none" strike="noStrike" kern="0" cap="none" spc="0" normalizeH="0" baseline="0" noProof="0" dirty="0">
                          <a:ln>
                            <a:noFill/>
                          </a:ln>
                          <a:solidFill>
                            <a:srgbClr val="000000"/>
                          </a:solidFill>
                          <a:effectLst/>
                          <a:uLnTx/>
                          <a:uFillTx/>
                          <a:latin typeface="+mn-lt"/>
                          <a:cs typeface="Arial"/>
                        </a:rPr>
                        <a:t>4768 / 91,5%</a:t>
                      </a:r>
                    </a:p>
                  </a:txBody>
                  <a:tcPr/>
                </a:tc>
                <a:extLst>
                  <a:ext uri="{0D108BD9-81ED-4DB2-BD59-A6C34878D82A}">
                    <a16:rowId xmlns:a16="http://schemas.microsoft.com/office/drawing/2014/main" val="2108257153"/>
                  </a:ext>
                </a:extLst>
              </a:tr>
              <a:tr h="706527">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100" dirty="0">
                          <a:latin typeface="+mn-lt"/>
                        </a:rPr>
                        <a:t>5.</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100" b="0" i="0" u="none" strike="noStrike" kern="1200" cap="none" dirty="0">
                          <a:solidFill>
                            <a:schemeClr val="tx1"/>
                          </a:solidFill>
                          <a:latin typeface="+mn-lt"/>
                          <a:ea typeface="+mn-ea"/>
                          <a:cs typeface="+mn-cs"/>
                        </a:rPr>
                        <a:t>Осознавать ситуацию общения (с какой целью, с кем, где происходит общение); выбирать адекватные языковые средства в ситуации общения; определять тему и основную мысль текста; осуществлять в процессе изучающего чтения поиск информации; формулировать устно и письменно простые выводы на основе прочитанной (услышанной) информации; интерпретировать и обобщать содержащуюся в тексте информацию; осуществлять ознакомительное чтение в соответствии с поставленной задачей</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100" b="0" i="0" u="none" strike="noStrike" kern="0" cap="none" spc="0" normalizeH="0" baseline="0" noProof="0" dirty="0">
                          <a:ln>
                            <a:noFill/>
                          </a:ln>
                          <a:solidFill>
                            <a:srgbClr val="000000"/>
                          </a:solidFill>
                          <a:effectLst/>
                          <a:uLnTx/>
                          <a:uFillTx/>
                          <a:latin typeface="+mn-lt"/>
                          <a:cs typeface="Arial"/>
                        </a:rPr>
                        <a:t>4740 / 91%</a:t>
                      </a:r>
                    </a:p>
                  </a:txBody>
                  <a:tcPr/>
                </a:tc>
                <a:extLst>
                  <a:ext uri="{0D108BD9-81ED-4DB2-BD59-A6C34878D82A}">
                    <a16:rowId xmlns:a16="http://schemas.microsoft.com/office/drawing/2014/main" val="172602286"/>
                  </a:ext>
                </a:extLst>
              </a:tr>
              <a:tr h="706527">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100" dirty="0">
                          <a:latin typeface="+mn-lt"/>
                        </a:rPr>
                        <a:t>6.</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100" b="0" i="0" u="none" strike="noStrike" kern="1200" cap="none" dirty="0">
                          <a:solidFill>
                            <a:schemeClr val="tx1"/>
                          </a:solidFill>
                          <a:latin typeface="+mn-lt"/>
                          <a:ea typeface="+mn-ea"/>
                          <a:cs typeface="+mn-cs"/>
                        </a:rPr>
                        <a:t>Выявлять в речи слова, значение которых требует уточнения, определять значение слова по контексту; объяснять своими словами значение изученных понятий; использовать изученные понятия в процессе решения учебных задач; осуществлять в процессе изучающего чтения поиск информации; формулировать устно и письменно простые выводы на основе прочитанной (услышанной) информации; интерпретировать и обобщать содержащуюся в тексте информацию; осуществлять ознакомительное чтение в соответствии с поставленной задачей</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100" b="0" i="0" u="none" strike="noStrike" kern="0" cap="none" spc="0" normalizeH="0" baseline="0" noProof="0" dirty="0">
                          <a:ln>
                            <a:noFill/>
                          </a:ln>
                          <a:solidFill>
                            <a:srgbClr val="000000"/>
                          </a:solidFill>
                          <a:effectLst/>
                          <a:uLnTx/>
                          <a:uFillTx/>
                          <a:latin typeface="+mn-lt"/>
                          <a:cs typeface="Arial"/>
                        </a:rPr>
                        <a:t>4233 / 81,2%</a:t>
                      </a:r>
                    </a:p>
                  </a:txBody>
                  <a:tcPr/>
                </a:tc>
                <a:extLst>
                  <a:ext uri="{0D108BD9-81ED-4DB2-BD59-A6C34878D82A}">
                    <a16:rowId xmlns:a16="http://schemas.microsoft.com/office/drawing/2014/main" val="1384670952"/>
                  </a:ext>
                </a:extLst>
              </a:tr>
              <a:tr h="847832">
                <a:tc>
                  <a:txBody>
                    <a:bodyPr/>
                    <a:lstStyle/>
                    <a:p>
                      <a:pPr marL="0" indent="0">
                        <a:buFont typeface="+mj-lt"/>
                        <a:buNone/>
                      </a:pPr>
                      <a:r>
                        <a:rPr lang="ru-RU" sz="1100" dirty="0">
                          <a:latin typeface="+mn-lt"/>
                        </a:rPr>
                        <a:t>7. </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100" b="0" i="0" u="none" strike="noStrike" kern="1200" cap="none" dirty="0">
                          <a:solidFill>
                            <a:schemeClr val="tx1"/>
                          </a:solidFill>
                          <a:latin typeface="+mn-lt"/>
                          <a:ea typeface="+mn-ea"/>
                          <a:cs typeface="+mn-cs"/>
                        </a:rPr>
                        <a:t>Подбирать к предложенным словам синонимы; подбирать к предложенным словам антонимы; выявлять в речи слова, значение которых требует уточнения, определять значение слова по контексту; объяснять своими словами значение изученных понятий; использовать изученные понятия в процессе решения учебных задач; осуществлять в процессе изучающего чтения поиск информации; формулировать устно и письменно простые выводы на основе прочитанной (услышанной) информации; интерпретировать и обобщать содержащуюся в тексте информацию; осуществлять ознакомительное чтение в соответствии с поставленной задачей</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100" b="0" i="0" u="none" strike="noStrike" kern="0" cap="none" spc="0" normalizeH="0" baseline="0" noProof="0" dirty="0">
                          <a:ln>
                            <a:noFill/>
                          </a:ln>
                          <a:solidFill>
                            <a:srgbClr val="000000"/>
                          </a:solidFill>
                          <a:effectLst/>
                          <a:uLnTx/>
                          <a:uFillTx/>
                          <a:latin typeface="+mn-lt"/>
                          <a:cs typeface="Arial"/>
                        </a:rPr>
                        <a:t>4247 / 81,5%</a:t>
                      </a:r>
                    </a:p>
                  </a:txBody>
                  <a:tcPr/>
                </a:tc>
                <a:extLst>
                  <a:ext uri="{0D108BD9-81ED-4DB2-BD59-A6C34878D82A}">
                    <a16:rowId xmlns:a16="http://schemas.microsoft.com/office/drawing/2014/main" val="4256336597"/>
                  </a:ext>
                </a:extLst>
              </a:tr>
            </a:tbl>
          </a:graphicData>
        </a:graphic>
      </p:graphicFrame>
    </p:spTree>
    <p:extLst>
      <p:ext uri="{BB962C8B-B14F-4D97-AF65-F5344CB8AC3E}">
        <p14:creationId xmlns:p14="http://schemas.microsoft.com/office/powerpoint/2010/main" val="40558844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6F951-AF83-7FF4-D5EC-C2D75A69C384}"/>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2E4F9A79-8147-FC54-D405-58246B1F8ECC}"/>
              </a:ext>
            </a:extLst>
          </p:cNvPr>
          <p:cNvSpPr txBox="1"/>
          <p:nvPr/>
        </p:nvSpPr>
        <p:spPr>
          <a:xfrm>
            <a:off x="1174618" y="310607"/>
            <a:ext cx="8394683"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русскому языку (4 класс)</a:t>
            </a:r>
          </a:p>
        </p:txBody>
      </p:sp>
      <p:graphicFrame>
        <p:nvGraphicFramePr>
          <p:cNvPr id="3" name="Таблица 2">
            <a:extLst>
              <a:ext uri="{FF2B5EF4-FFF2-40B4-BE49-F238E27FC236}">
                <a16:creationId xmlns:a16="http://schemas.microsoft.com/office/drawing/2014/main" id="{9E739AAC-AE03-DE4C-D257-876225B1FEBF}"/>
              </a:ext>
            </a:extLst>
          </p:cNvPr>
          <p:cNvGraphicFramePr>
            <a:graphicFrameLocks noGrp="1"/>
          </p:cNvGraphicFramePr>
          <p:nvPr/>
        </p:nvGraphicFramePr>
        <p:xfrm>
          <a:off x="344561" y="1385777"/>
          <a:ext cx="11502877" cy="5087449"/>
        </p:xfrm>
        <a:graphic>
          <a:graphicData uri="http://schemas.openxmlformats.org/drawingml/2006/table">
            <a:tbl>
              <a:tblPr firstRow="1" bandRow="1">
                <a:tableStyleId>{5A111915-BE36-4E01-A7E5-04B1672EAD32}</a:tableStyleId>
              </a:tblPr>
              <a:tblGrid>
                <a:gridCol w="431616">
                  <a:extLst>
                    <a:ext uri="{9D8B030D-6E8A-4147-A177-3AD203B41FA5}">
                      <a16:colId xmlns:a16="http://schemas.microsoft.com/office/drawing/2014/main" val="3888935905"/>
                    </a:ext>
                  </a:extLst>
                </a:gridCol>
                <a:gridCol w="8686800">
                  <a:extLst>
                    <a:ext uri="{9D8B030D-6E8A-4147-A177-3AD203B41FA5}">
                      <a16:colId xmlns:a16="http://schemas.microsoft.com/office/drawing/2014/main" val="684776148"/>
                    </a:ext>
                  </a:extLst>
                </a:gridCol>
                <a:gridCol w="2384461">
                  <a:extLst>
                    <a:ext uri="{9D8B030D-6E8A-4147-A177-3AD203B41FA5}">
                      <a16:colId xmlns:a16="http://schemas.microsoft.com/office/drawing/2014/main" val="1895633611"/>
                    </a:ext>
                  </a:extLst>
                </a:gridCol>
              </a:tblGrid>
              <a:tr h="561169">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1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1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1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179373">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100" dirty="0">
                          <a:latin typeface="+mn-lt"/>
                        </a:rPr>
                        <a:t>8.</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100" b="0" i="0" u="none" strike="noStrike" kern="1200" cap="none" dirty="0">
                          <a:solidFill>
                            <a:schemeClr val="tx1"/>
                          </a:solidFill>
                          <a:latin typeface="+mn-lt"/>
                          <a:ea typeface="+mn-ea"/>
                          <a:cs typeface="+mn-cs"/>
                        </a:rPr>
                        <a:t>Проводить разбор по составу слов с однозначно выделяемыми морфемами; составлять схему состава слова; соотносить состав слова с представленной схемой; осуществлять ознакомительное чтение в соответствии с поставленной задачей</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100" b="0" i="0" u="none" strike="noStrike" kern="0" cap="none" spc="0" normalizeH="0" baseline="0" noProof="0" dirty="0">
                          <a:ln>
                            <a:noFill/>
                          </a:ln>
                          <a:solidFill>
                            <a:srgbClr val="000000"/>
                          </a:solidFill>
                          <a:effectLst/>
                          <a:uLnTx/>
                          <a:uFillTx/>
                          <a:latin typeface="+mn-lt"/>
                          <a:cs typeface="Arial"/>
                        </a:rPr>
                        <a:t>4121 / 81%</a:t>
                      </a:r>
                    </a:p>
                  </a:txBody>
                  <a:tcPr/>
                </a:tc>
                <a:extLst>
                  <a:ext uri="{0D108BD9-81ED-4DB2-BD59-A6C34878D82A}">
                    <a16:rowId xmlns:a16="http://schemas.microsoft.com/office/drawing/2014/main" val="1984546462"/>
                  </a:ext>
                </a:extLst>
              </a:tr>
              <a:tr h="433808">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100" dirty="0">
                          <a:latin typeface="+mn-lt"/>
                        </a:rPr>
                        <a:t>9.</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100" b="0" i="0" u="none" strike="noStrike" kern="1200" cap="none" dirty="0">
                          <a:solidFill>
                            <a:schemeClr val="tx1"/>
                          </a:solidFill>
                          <a:latin typeface="+mn-lt"/>
                          <a:ea typeface="+mn-ea"/>
                          <a:cs typeface="+mn-cs"/>
                        </a:rPr>
                        <a:t>Устанавливать принадлежность слова к определенной части речи (в объеме изученного) по комплексу освоенных грамматических признаков; определять грамматические признаки имен существительных: склонение, род, число, падеж; проводить разбор имени существительного как части речи; осуществлять ознакомительное чтение в соответствии с поставленной задачей</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100" b="0" i="0" u="none" strike="noStrike" kern="0" cap="none" spc="0" normalizeH="0" baseline="0" noProof="0" dirty="0">
                          <a:ln>
                            <a:noFill/>
                          </a:ln>
                          <a:solidFill>
                            <a:srgbClr val="000000"/>
                          </a:solidFill>
                          <a:effectLst/>
                          <a:uLnTx/>
                          <a:uFillTx/>
                          <a:latin typeface="+mn-lt"/>
                          <a:cs typeface="Arial"/>
                        </a:rPr>
                        <a:t>4805 / 92,2%</a:t>
                      </a:r>
                    </a:p>
                  </a:txBody>
                  <a:tcPr/>
                </a:tc>
                <a:extLst>
                  <a:ext uri="{0D108BD9-81ED-4DB2-BD59-A6C34878D82A}">
                    <a16:rowId xmlns:a16="http://schemas.microsoft.com/office/drawing/2014/main" val="2108257153"/>
                  </a:ext>
                </a:extLst>
              </a:tr>
              <a:tr h="499581">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100" dirty="0">
                          <a:latin typeface="+mn-lt"/>
                        </a:rPr>
                        <a:t>10.</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100" b="0" i="0" u="none" strike="noStrike" kern="1200" cap="none" dirty="0">
                          <a:solidFill>
                            <a:schemeClr val="tx1"/>
                          </a:solidFill>
                          <a:latin typeface="+mn-lt"/>
                          <a:ea typeface="+mn-ea"/>
                          <a:cs typeface="+mn-cs"/>
                        </a:rPr>
                        <a:t>Устанавливать принадлежность слова к определенной части речи (в объеме изученного) по комплексу освоенных грамматических признаков; определять грамматические признаки имен прилагательных: род (в единственном числе), число, падеж; проводить разбор имени прилагательного как части речи</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100" b="0" i="0" u="none" strike="noStrike" kern="0" cap="none" spc="0" normalizeH="0" baseline="0" noProof="0" dirty="0">
                          <a:ln>
                            <a:noFill/>
                          </a:ln>
                          <a:solidFill>
                            <a:srgbClr val="000000"/>
                          </a:solidFill>
                          <a:effectLst/>
                          <a:uLnTx/>
                          <a:uFillTx/>
                          <a:latin typeface="+mn-lt"/>
                          <a:cs typeface="Arial"/>
                        </a:rPr>
                        <a:t>4672 / 90%</a:t>
                      </a:r>
                    </a:p>
                  </a:txBody>
                  <a:tcPr/>
                </a:tc>
                <a:extLst>
                  <a:ext uri="{0D108BD9-81ED-4DB2-BD59-A6C34878D82A}">
                    <a16:rowId xmlns:a16="http://schemas.microsoft.com/office/drawing/2014/main" val="172602286"/>
                  </a:ext>
                </a:extLst>
              </a:tr>
              <a:tr h="499581">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100" dirty="0">
                          <a:latin typeface="+mn-lt"/>
                        </a:rPr>
                        <a:t>11.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100" b="0" i="0" u="none" strike="noStrike" kern="1200" cap="none" dirty="0">
                          <a:solidFill>
                            <a:schemeClr val="tx1"/>
                          </a:solidFill>
                          <a:latin typeface="+mn-lt"/>
                          <a:ea typeface="+mn-ea"/>
                          <a:cs typeface="+mn-cs"/>
                        </a:rPr>
                        <a:t>Устанавливать принадлежность слова к определенной части речи (в объеме изученного) по комплексу освоенных грамматических признаков; устанавливать (находить) неопределенную форму глагола; определять грамматические признаки глаголов: спряжение, время, лицо (в настоящем и будущем времени), число, род (в прошедшем времени в единственном числе); проводить разбор глагола как части речи; осуществлять ознакомительное чтение с соответствии с поставленной задачей</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100" b="0" i="0" u="none" strike="noStrike" kern="0" cap="none" spc="0" normalizeH="0" baseline="0" noProof="0" dirty="0">
                          <a:ln>
                            <a:noFill/>
                          </a:ln>
                          <a:solidFill>
                            <a:srgbClr val="000000"/>
                          </a:solidFill>
                          <a:effectLst/>
                          <a:uLnTx/>
                          <a:uFillTx/>
                          <a:latin typeface="+mn-lt"/>
                          <a:cs typeface="Arial"/>
                        </a:rPr>
                        <a:t>4703 / 90,3%</a:t>
                      </a:r>
                    </a:p>
                  </a:txBody>
                  <a:tcPr/>
                </a:tc>
                <a:extLst>
                  <a:ext uri="{0D108BD9-81ED-4DB2-BD59-A6C34878D82A}">
                    <a16:rowId xmlns:a16="http://schemas.microsoft.com/office/drawing/2014/main" val="1384670952"/>
                  </a:ext>
                </a:extLst>
              </a:tr>
              <a:tr h="695589">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100" dirty="0">
                          <a:latin typeface="+mn-lt"/>
                        </a:rPr>
                        <a:t>12.</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100" b="0" i="0" u="none" strike="noStrike" kern="1200" cap="none" dirty="0">
                          <a:solidFill>
                            <a:schemeClr val="tx1"/>
                          </a:solidFill>
                          <a:latin typeface="+mn-lt"/>
                          <a:ea typeface="+mn-ea"/>
                          <a:cs typeface="+mn-cs"/>
                        </a:rPr>
                        <a:t>Применять изученные правила правописания, в том числе: знаки препинания в предложениях с однородными членами, соединенными союзами и, а, но и без союзов; применять изученные правила правописания, в том числе: непроверяемые гласные и согласные (перечень слов в орфографическом словаре учебника); безударные падежные окончания имен существительных (кроме существительных на -</a:t>
                      </a:r>
                      <a:r>
                        <a:rPr lang="ru-RU" sz="1100" b="0" i="0" u="none" strike="noStrike" kern="1200" cap="none" dirty="0" err="1">
                          <a:solidFill>
                            <a:schemeClr val="tx1"/>
                          </a:solidFill>
                          <a:latin typeface="+mn-lt"/>
                          <a:ea typeface="+mn-ea"/>
                          <a:cs typeface="+mn-cs"/>
                        </a:rPr>
                        <a:t>мя</a:t>
                      </a:r>
                      <a:r>
                        <a:rPr lang="ru-RU" sz="1100" b="0" i="0" u="none" strike="noStrike" kern="1200" cap="none" dirty="0">
                          <a:solidFill>
                            <a:schemeClr val="tx1"/>
                          </a:solidFill>
                          <a:latin typeface="+mn-lt"/>
                          <a:ea typeface="+mn-ea"/>
                          <a:cs typeface="+mn-cs"/>
                        </a:rPr>
                        <a:t>, -</a:t>
                      </a:r>
                      <a:r>
                        <a:rPr lang="ru-RU" sz="1100" b="0" i="0" u="none" strike="noStrike" kern="1200" cap="none" dirty="0" err="1">
                          <a:solidFill>
                            <a:schemeClr val="tx1"/>
                          </a:solidFill>
                          <a:latin typeface="+mn-lt"/>
                          <a:ea typeface="+mn-ea"/>
                          <a:cs typeface="+mn-cs"/>
                        </a:rPr>
                        <a:t>ий</a:t>
                      </a:r>
                      <a:r>
                        <a:rPr lang="ru-RU" sz="1100" b="0" i="0" u="none" strike="noStrike" kern="1200" cap="none" dirty="0">
                          <a:solidFill>
                            <a:schemeClr val="tx1"/>
                          </a:solidFill>
                          <a:latin typeface="+mn-lt"/>
                          <a:ea typeface="+mn-ea"/>
                          <a:cs typeface="+mn-cs"/>
                        </a:rPr>
                        <a:t>, -</a:t>
                      </a:r>
                      <a:r>
                        <a:rPr lang="ru-RU" sz="1100" b="0" i="0" u="none" strike="noStrike" kern="1200" cap="none" dirty="0" err="1">
                          <a:solidFill>
                            <a:schemeClr val="tx1"/>
                          </a:solidFill>
                          <a:latin typeface="+mn-lt"/>
                          <a:ea typeface="+mn-ea"/>
                          <a:cs typeface="+mn-cs"/>
                        </a:rPr>
                        <a:t>ие</a:t>
                      </a:r>
                      <a:r>
                        <a:rPr lang="ru-RU" sz="1100" b="0" i="0" u="none" strike="noStrike" kern="1200" cap="none" dirty="0">
                          <a:solidFill>
                            <a:schemeClr val="tx1"/>
                          </a:solidFill>
                          <a:latin typeface="+mn-lt"/>
                          <a:ea typeface="+mn-ea"/>
                          <a:cs typeface="+mn-cs"/>
                        </a:rPr>
                        <a:t>, -</a:t>
                      </a:r>
                      <a:r>
                        <a:rPr lang="ru-RU" sz="1100" b="0" i="0" u="none" strike="noStrike" kern="1200" cap="none" dirty="0" err="1">
                          <a:solidFill>
                            <a:schemeClr val="tx1"/>
                          </a:solidFill>
                          <a:latin typeface="+mn-lt"/>
                          <a:ea typeface="+mn-ea"/>
                          <a:cs typeface="+mn-cs"/>
                        </a:rPr>
                        <a:t>ия</a:t>
                      </a:r>
                      <a:r>
                        <a:rPr lang="ru-RU" sz="1100" b="0" i="0" u="none" strike="noStrike" kern="1200" cap="none" dirty="0">
                          <a:solidFill>
                            <a:schemeClr val="tx1"/>
                          </a:solidFill>
                          <a:latin typeface="+mn-lt"/>
                          <a:ea typeface="+mn-ea"/>
                          <a:cs typeface="+mn-cs"/>
                        </a:rPr>
                        <a:t>, на -</a:t>
                      </a:r>
                      <a:r>
                        <a:rPr lang="ru-RU" sz="1100" b="0" i="0" u="none" strike="noStrike" kern="1200" cap="none" dirty="0" err="1">
                          <a:solidFill>
                            <a:schemeClr val="tx1"/>
                          </a:solidFill>
                          <a:latin typeface="+mn-lt"/>
                          <a:ea typeface="+mn-ea"/>
                          <a:cs typeface="+mn-cs"/>
                        </a:rPr>
                        <a:t>ья</a:t>
                      </a:r>
                      <a:r>
                        <a:rPr lang="ru-RU" sz="1100" b="0" i="0" u="none" strike="noStrike" kern="1200" cap="none" dirty="0">
                          <a:solidFill>
                            <a:schemeClr val="tx1"/>
                          </a:solidFill>
                          <a:latin typeface="+mn-lt"/>
                          <a:ea typeface="+mn-ea"/>
                          <a:cs typeface="+mn-cs"/>
                        </a:rPr>
                        <a:t> типа гостья, на -</a:t>
                      </a:r>
                      <a:r>
                        <a:rPr lang="ru-RU" sz="1100" b="0" i="0" u="none" strike="noStrike" kern="1200" cap="none" dirty="0" err="1">
                          <a:solidFill>
                            <a:schemeClr val="tx1"/>
                          </a:solidFill>
                          <a:latin typeface="+mn-lt"/>
                          <a:ea typeface="+mn-ea"/>
                          <a:cs typeface="+mn-cs"/>
                        </a:rPr>
                        <a:t>ье</a:t>
                      </a:r>
                      <a:r>
                        <a:rPr lang="ru-RU" sz="1100" b="0" i="0" u="none" strike="noStrike" kern="1200" cap="none" dirty="0">
                          <a:solidFill>
                            <a:schemeClr val="tx1"/>
                          </a:solidFill>
                          <a:latin typeface="+mn-lt"/>
                          <a:ea typeface="+mn-ea"/>
                          <a:cs typeface="+mn-cs"/>
                        </a:rPr>
                        <a:t> типа ожерелье во множественном числе, а также кроме собственных имен существительных на -</a:t>
                      </a:r>
                      <a:r>
                        <a:rPr lang="ru-RU" sz="1100" b="0" i="0" u="none" strike="noStrike" kern="1200" cap="none" dirty="0" err="1">
                          <a:solidFill>
                            <a:schemeClr val="tx1"/>
                          </a:solidFill>
                          <a:latin typeface="+mn-lt"/>
                          <a:ea typeface="+mn-ea"/>
                          <a:cs typeface="+mn-cs"/>
                        </a:rPr>
                        <a:t>ов</a:t>
                      </a:r>
                      <a:r>
                        <a:rPr lang="ru-RU" sz="1100" b="0" i="0" u="none" strike="noStrike" kern="1200" cap="none" dirty="0">
                          <a:solidFill>
                            <a:schemeClr val="tx1"/>
                          </a:solidFill>
                          <a:latin typeface="+mn-lt"/>
                          <a:ea typeface="+mn-ea"/>
                          <a:cs typeface="+mn-cs"/>
                        </a:rPr>
                        <a:t>, -ин, -</a:t>
                      </a:r>
                      <a:r>
                        <a:rPr lang="ru-RU" sz="1100" b="0" i="0" u="none" strike="noStrike" kern="1200" cap="none" dirty="0" err="1">
                          <a:solidFill>
                            <a:schemeClr val="tx1"/>
                          </a:solidFill>
                          <a:latin typeface="+mn-lt"/>
                          <a:ea typeface="+mn-ea"/>
                          <a:cs typeface="+mn-cs"/>
                        </a:rPr>
                        <a:t>ий</a:t>
                      </a:r>
                      <a:r>
                        <a:rPr lang="ru-RU" sz="1100" b="0" i="0" u="none" strike="noStrike" kern="1200" cap="none" dirty="0">
                          <a:solidFill>
                            <a:schemeClr val="tx1"/>
                          </a:solidFill>
                          <a:latin typeface="+mn-lt"/>
                          <a:ea typeface="+mn-ea"/>
                          <a:cs typeface="+mn-cs"/>
                        </a:rPr>
                        <a:t>); безударные падежные окончания имен прилагательных; мягкий знак после шипящих на конце глаголов в форме 2-го лица единственного числа; наличие или отсутствие мягкого знака в глаголах на -</a:t>
                      </a:r>
                      <a:r>
                        <a:rPr lang="ru-RU" sz="1100" b="0" i="0" u="none" strike="noStrike" kern="1200" cap="none" dirty="0" err="1">
                          <a:solidFill>
                            <a:schemeClr val="tx1"/>
                          </a:solidFill>
                          <a:latin typeface="+mn-lt"/>
                          <a:ea typeface="+mn-ea"/>
                          <a:cs typeface="+mn-cs"/>
                        </a:rPr>
                        <a:t>ться</a:t>
                      </a:r>
                      <a:r>
                        <a:rPr lang="ru-RU" sz="1100" b="0" i="0" u="none" strike="noStrike" kern="1200" cap="none" dirty="0">
                          <a:solidFill>
                            <a:schemeClr val="tx1"/>
                          </a:solidFill>
                          <a:latin typeface="+mn-lt"/>
                          <a:ea typeface="+mn-ea"/>
                          <a:cs typeface="+mn-cs"/>
                        </a:rPr>
                        <a:t> и -</a:t>
                      </a:r>
                      <a:r>
                        <a:rPr lang="ru-RU" sz="1100" b="0" i="0" u="none" strike="noStrike" kern="1200" cap="none" dirty="0" err="1">
                          <a:solidFill>
                            <a:schemeClr val="tx1"/>
                          </a:solidFill>
                          <a:latin typeface="+mn-lt"/>
                          <a:ea typeface="+mn-ea"/>
                          <a:cs typeface="+mn-cs"/>
                        </a:rPr>
                        <a:t>тся</a:t>
                      </a:r>
                      <a:r>
                        <a:rPr lang="ru-RU" sz="1100" b="0" i="0" u="none" strike="noStrike" kern="1200" cap="none" dirty="0">
                          <a:solidFill>
                            <a:schemeClr val="tx1"/>
                          </a:solidFill>
                          <a:latin typeface="+mn-lt"/>
                          <a:ea typeface="+mn-ea"/>
                          <a:cs typeface="+mn-cs"/>
                        </a:rPr>
                        <a:t>; безударные личные окончания глаголов; находить место орфограммы в слове и между словами на изученные правила; правильно списывать тексты объемом не более 85 слов; осознавать ситуацию общения (с какой целью, с кем, где происходит общение); выбирать адекватные языковые средства в ситуации общения; строить устное диалогическое и монологическое высказывание (4–6 предложений), соблюдая орфоэпические нормы, правильную интонацию, нормы речевого взаимодействия; создавать небольшие устные и письменные тексты (3–5 предложений) для конкретной ситуации письменного общения (письма, поздравительные открытки, объявления и другие); формулировать устно и письменно простые выводы на основе прочитанной (услышанной) информации; интерпретировать и обобщать содержащуюся в тексте информацию; осуществлять ознакомительное чтение в соответствии с поставленной задачей</a:t>
                      </a:r>
                    </a:p>
                  </a:txBody>
                  <a:tcPr marL="68580" marR="68580" marT="0" marB="0"/>
                </a:tc>
                <a:tc>
                  <a:txBody>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100" b="0" i="0" u="none" strike="noStrike" kern="0" cap="none" spc="0" normalizeH="0" baseline="0" noProof="0" dirty="0">
                          <a:ln>
                            <a:noFill/>
                          </a:ln>
                          <a:solidFill>
                            <a:srgbClr val="000000"/>
                          </a:solidFill>
                          <a:effectLst/>
                          <a:uLnTx/>
                          <a:uFillTx/>
                          <a:latin typeface="+mn-lt"/>
                          <a:cs typeface="Arial"/>
                        </a:rPr>
                        <a:t>3957 / 76%</a:t>
                      </a:r>
                    </a:p>
                  </a:txBody>
                  <a:tcPr/>
                </a:tc>
                <a:extLst>
                  <a:ext uri="{0D108BD9-81ED-4DB2-BD59-A6C34878D82A}">
                    <a16:rowId xmlns:a16="http://schemas.microsoft.com/office/drawing/2014/main" val="1597709724"/>
                  </a:ext>
                </a:extLst>
              </a:tr>
            </a:tbl>
          </a:graphicData>
        </a:graphic>
      </p:graphicFrame>
    </p:spTree>
    <p:extLst>
      <p:ext uri="{BB962C8B-B14F-4D97-AF65-F5344CB8AC3E}">
        <p14:creationId xmlns:p14="http://schemas.microsoft.com/office/powerpoint/2010/main" val="42573181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9056E-C44F-6D3B-CBF8-FBFCC0C52EA8}"/>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52186C4C-C0AF-A619-27AC-14AEAE34694B}"/>
              </a:ext>
            </a:extLst>
          </p:cNvPr>
          <p:cNvSpPr txBox="1">
            <a:spLocks/>
          </p:cNvSpPr>
          <p:nvPr/>
        </p:nvSpPr>
        <p:spPr>
          <a:xfrm>
            <a:off x="838200" y="1771841"/>
            <a:ext cx="10515600" cy="9224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Проверочную работу выполняли 5095 обучающихся из 213 образовательных организаций. </a:t>
            </a:r>
          </a:p>
        </p:txBody>
      </p:sp>
      <p:sp>
        <p:nvSpPr>
          <p:cNvPr id="4" name="Google Shape;191;p23">
            <a:extLst>
              <a:ext uri="{FF2B5EF4-FFF2-40B4-BE49-F238E27FC236}">
                <a16:creationId xmlns:a16="http://schemas.microsoft.com/office/drawing/2014/main" id="{DB842F52-6431-A630-0354-84448243F9F7}"/>
              </a:ext>
            </a:extLst>
          </p:cNvPr>
          <p:cNvSpPr txBox="1"/>
          <p:nvPr/>
        </p:nvSpPr>
        <p:spPr>
          <a:xfrm>
            <a:off x="1323475" y="427565"/>
            <a:ext cx="7569672" cy="719334"/>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6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4 класс. Литературное чтение</a:t>
            </a:r>
          </a:p>
        </p:txBody>
      </p:sp>
      <p:graphicFrame>
        <p:nvGraphicFramePr>
          <p:cNvPr id="5" name="Диаграмма 4">
            <a:extLst>
              <a:ext uri="{FF2B5EF4-FFF2-40B4-BE49-F238E27FC236}">
                <a16:creationId xmlns:a16="http://schemas.microsoft.com/office/drawing/2014/main" id="{40E06389-F3D9-0460-B7FA-0FD0975BE749}"/>
              </a:ext>
            </a:extLst>
          </p:cNvPr>
          <p:cNvGraphicFramePr/>
          <p:nvPr/>
        </p:nvGraphicFramePr>
        <p:xfrm>
          <a:off x="5039833" y="2562447"/>
          <a:ext cx="6313967" cy="341820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63B6A4CF-65F5-9F7E-372E-F0A74E9C8F30}"/>
              </a:ext>
            </a:extLst>
          </p:cNvPr>
          <p:cNvSpPr txBox="1"/>
          <p:nvPr/>
        </p:nvSpPr>
        <p:spPr>
          <a:xfrm>
            <a:off x="838200" y="3023944"/>
            <a:ext cx="514793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С работой не справился всего 1 обучающийся, что составляет 0,02% от общего числа выполнявших работу из 1 организации (0,5%).</a:t>
            </a:r>
          </a:p>
        </p:txBody>
      </p:sp>
    </p:spTree>
    <p:extLst>
      <p:ext uri="{BB962C8B-B14F-4D97-AF65-F5344CB8AC3E}">
        <p14:creationId xmlns:p14="http://schemas.microsoft.com/office/powerpoint/2010/main" val="41892263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D9F72-11A3-2710-0279-82217AE75948}"/>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4FFC16D1-D057-D44B-4B48-D3C745CCAD2E}"/>
              </a:ext>
            </a:extLst>
          </p:cNvPr>
          <p:cNvSpPr txBox="1"/>
          <p:nvPr/>
        </p:nvSpPr>
        <p:spPr>
          <a:xfrm>
            <a:off x="1174618" y="310607"/>
            <a:ext cx="8798722"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литературному чтению (4 класс)</a:t>
            </a:r>
          </a:p>
        </p:txBody>
      </p:sp>
      <p:graphicFrame>
        <p:nvGraphicFramePr>
          <p:cNvPr id="3" name="Таблица 2">
            <a:extLst>
              <a:ext uri="{FF2B5EF4-FFF2-40B4-BE49-F238E27FC236}">
                <a16:creationId xmlns:a16="http://schemas.microsoft.com/office/drawing/2014/main" id="{E80CCDD1-A554-6A99-023A-2E0F81755514}"/>
              </a:ext>
            </a:extLst>
          </p:cNvPr>
          <p:cNvGraphicFramePr>
            <a:graphicFrameLocks noGrp="1"/>
          </p:cNvGraphicFramePr>
          <p:nvPr/>
        </p:nvGraphicFramePr>
        <p:xfrm>
          <a:off x="352425" y="1340632"/>
          <a:ext cx="11470980" cy="4502684"/>
        </p:xfrm>
        <a:graphic>
          <a:graphicData uri="http://schemas.openxmlformats.org/drawingml/2006/table">
            <a:tbl>
              <a:tblPr firstRow="1" bandRow="1">
                <a:tableStyleId>{5A111915-BE36-4E01-A7E5-04B1672EAD32}</a:tableStyleId>
              </a:tblPr>
              <a:tblGrid>
                <a:gridCol w="604505">
                  <a:extLst>
                    <a:ext uri="{9D8B030D-6E8A-4147-A177-3AD203B41FA5}">
                      <a16:colId xmlns:a16="http://schemas.microsoft.com/office/drawing/2014/main" val="3888935905"/>
                    </a:ext>
                  </a:extLst>
                </a:gridCol>
                <a:gridCol w="8016949">
                  <a:extLst>
                    <a:ext uri="{9D8B030D-6E8A-4147-A177-3AD203B41FA5}">
                      <a16:colId xmlns:a16="http://schemas.microsoft.com/office/drawing/2014/main" val="684776148"/>
                    </a:ext>
                  </a:extLst>
                </a:gridCol>
                <a:gridCol w="2849526">
                  <a:extLst>
                    <a:ext uri="{9D8B030D-6E8A-4147-A177-3AD203B41FA5}">
                      <a16:colId xmlns:a16="http://schemas.microsoft.com/office/drawing/2014/main" val="1895633611"/>
                    </a:ext>
                  </a:extLst>
                </a:gridCol>
              </a:tblGrid>
              <a:tr h="631460">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547824">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Умение различать виды сказок, отдельные жанры фольклора, используя сведения по теории и истории литературы</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algn="ctr"/>
                      <a:r>
                        <a:rPr lang="ru-RU" sz="1400" b="0" dirty="0">
                          <a:solidFill>
                            <a:schemeClr val="tx1"/>
                          </a:solidFill>
                          <a:latin typeface="+mn-lt"/>
                        </a:rPr>
                        <a:t>4332 / 85%</a:t>
                      </a:r>
                    </a:p>
                  </a:txBody>
                  <a:tcPr/>
                </a:tc>
                <a:extLst>
                  <a:ext uri="{0D108BD9-81ED-4DB2-BD59-A6C34878D82A}">
                    <a16:rowId xmlns:a16="http://schemas.microsoft.com/office/drawing/2014/main" val="2612704904"/>
                  </a:ext>
                </a:extLst>
              </a:tr>
              <a:tr h="567635">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2.</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Умение понимать жанровую принадлежность, соотносить читаемый текст с жанром художественной литературы (сказки, рассказы, басни, стихотворения, жанры фольклора), используя сведения по теории и истории литературы</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4539 / 89,1%</a:t>
                      </a:r>
                    </a:p>
                  </a:txBody>
                  <a:tcPr/>
                </a:tc>
                <a:extLst>
                  <a:ext uri="{0D108BD9-81ED-4DB2-BD59-A6C34878D82A}">
                    <a16:rowId xmlns:a16="http://schemas.microsoft.com/office/drawing/2014/main" val="2458044847"/>
                  </a:ext>
                </a:extLst>
              </a:tr>
              <a:tr h="734676">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3.</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Умения: составлять письменные высказывания на заданную тему – проблемный вопрос; аргументированно высказывать свое мнение, используя такой тип речи, как рассуждение;</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корректировать собственный текст с учетом правильности, выразительности письменной речи</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3885 / 76,3%</a:t>
                      </a:r>
                    </a:p>
                  </a:txBody>
                  <a:tcPr/>
                </a:tc>
                <a:extLst>
                  <a:ext uri="{0D108BD9-81ED-4DB2-BD59-A6C34878D82A}">
                    <a16:rowId xmlns:a16="http://schemas.microsoft.com/office/drawing/2014/main" val="1984546462"/>
                  </a:ext>
                </a:extLst>
              </a:tr>
              <a:tr h="546514">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4.</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Умения соотносить книгу с жанром художественной литературы (литературные сказки, рассказы, стихотворения, басни), используя сведения по теории и истории литературы</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4202 / 82,5%</a:t>
                      </a:r>
                    </a:p>
                  </a:txBody>
                  <a:tcPr/>
                </a:tc>
                <a:extLst>
                  <a:ext uri="{0D108BD9-81ED-4DB2-BD59-A6C34878D82A}">
                    <a16:rowId xmlns:a16="http://schemas.microsoft.com/office/drawing/2014/main" val="2108257153"/>
                  </a:ext>
                </a:extLst>
              </a:tr>
              <a:tr h="425302">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5.</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Умение различать виды текстов</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 </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4881 / 95,6%</a:t>
                      </a:r>
                    </a:p>
                  </a:txBody>
                  <a:tcPr/>
                </a:tc>
                <a:extLst>
                  <a:ext uri="{0D108BD9-81ED-4DB2-BD59-A6C34878D82A}">
                    <a16:rowId xmlns:a16="http://schemas.microsoft.com/office/drawing/2014/main" val="172602286"/>
                  </a:ext>
                </a:extLst>
              </a:tr>
              <a:tr h="413252">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6.</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Овладение начальными сведениями о творчестве изученных русских писателей и поэтов</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4459 / 87,5%</a:t>
                      </a:r>
                    </a:p>
                  </a:txBody>
                  <a:tcPr/>
                </a:tc>
                <a:extLst>
                  <a:ext uri="{0D108BD9-81ED-4DB2-BD59-A6C34878D82A}">
                    <a16:rowId xmlns:a16="http://schemas.microsoft.com/office/drawing/2014/main" val="1384670952"/>
                  </a:ext>
                </a:extLst>
              </a:tr>
              <a:tr h="562158">
                <a:tc>
                  <a:txBody>
                    <a:bodyPr/>
                    <a:lstStyle/>
                    <a:p>
                      <a:pPr marL="0" indent="0">
                        <a:buFont typeface="+mj-lt"/>
                        <a:buNone/>
                      </a:pPr>
                      <a:r>
                        <a:rPr lang="ru-RU" sz="1400" b="0" i="0" u="none" strike="noStrike" kern="1200" cap="none" dirty="0">
                          <a:solidFill>
                            <a:schemeClr val="tx1"/>
                          </a:solidFill>
                          <a:latin typeface="+mn-lt"/>
                          <a:ea typeface="+mn-ea"/>
                          <a:cs typeface="+mn-cs"/>
                        </a:rPr>
                        <a:t>7.</a:t>
                      </a:r>
                    </a:p>
                  </a:txBody>
                  <a:tcPr/>
                </a:tc>
                <a:tc>
                  <a:txBody>
                    <a:bodyPr/>
                    <a:lstStyle/>
                    <a:p>
                      <a:pPr>
                        <a:lnSpc>
                          <a:spcPct val="115000"/>
                        </a:lnSpc>
                        <a:spcAft>
                          <a:spcPts val="1000"/>
                        </a:spcAft>
                        <a:buNone/>
                      </a:pPr>
                      <a:r>
                        <a:rPr lang="ru-RU" sz="1400" b="0" i="0" u="none" strike="noStrike" kern="1200" cap="none" dirty="0">
                          <a:solidFill>
                            <a:schemeClr val="tx1"/>
                          </a:solidFill>
                          <a:latin typeface="+mn-lt"/>
                          <a:ea typeface="+mn-ea"/>
                          <a:cs typeface="+mn-cs"/>
                        </a:rPr>
                        <a:t>Умение находить в тексте средства художественной выразительности</a:t>
                      </a:r>
                    </a:p>
                  </a:txBody>
                  <a:tcPr marL="68580" marR="68580" marT="0" marB="0"/>
                </a:tc>
                <a:tc>
                  <a:txBody>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mn-lt"/>
                          <a:cs typeface="+mn-cs"/>
                        </a:rPr>
                        <a:t> 4158 / 81,6%</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ru-RU" sz="1400" b="0" i="0" u="none" strike="noStrike" kern="0" cap="none" spc="0" normalizeH="0" baseline="0" noProof="0" dirty="0">
                        <a:ln>
                          <a:noFill/>
                        </a:ln>
                        <a:solidFill>
                          <a:srgbClr val="000000"/>
                        </a:solidFill>
                        <a:effectLst/>
                        <a:uLnTx/>
                        <a:uFillTx/>
                        <a:latin typeface="Arial"/>
                        <a:cs typeface="Arial"/>
                      </a:endParaRPr>
                    </a:p>
                  </a:txBody>
                  <a:tcPr/>
                </a:tc>
                <a:extLst>
                  <a:ext uri="{0D108BD9-81ED-4DB2-BD59-A6C34878D82A}">
                    <a16:rowId xmlns:a16="http://schemas.microsoft.com/office/drawing/2014/main" val="1157733788"/>
                  </a:ext>
                </a:extLst>
              </a:tr>
            </a:tbl>
          </a:graphicData>
        </a:graphic>
      </p:graphicFrame>
    </p:spTree>
    <p:extLst>
      <p:ext uri="{BB962C8B-B14F-4D97-AF65-F5344CB8AC3E}">
        <p14:creationId xmlns:p14="http://schemas.microsoft.com/office/powerpoint/2010/main" val="18935168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90678-A936-DC94-095E-EB8B3BFB8A45}"/>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F1BBC7D3-0E55-10C1-DDAF-265F7C8CD75D}"/>
              </a:ext>
            </a:extLst>
          </p:cNvPr>
          <p:cNvSpPr txBox="1"/>
          <p:nvPr/>
        </p:nvSpPr>
        <p:spPr>
          <a:xfrm>
            <a:off x="1174618" y="310607"/>
            <a:ext cx="8798722"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литературному чтению (4 класс)</a:t>
            </a:r>
          </a:p>
        </p:txBody>
      </p:sp>
      <p:graphicFrame>
        <p:nvGraphicFramePr>
          <p:cNvPr id="3" name="Таблица 2">
            <a:extLst>
              <a:ext uri="{FF2B5EF4-FFF2-40B4-BE49-F238E27FC236}">
                <a16:creationId xmlns:a16="http://schemas.microsoft.com/office/drawing/2014/main" id="{FEE5AFA4-A23F-0663-27AF-441F4C37DFEF}"/>
              </a:ext>
            </a:extLst>
          </p:cNvPr>
          <p:cNvGraphicFramePr>
            <a:graphicFrameLocks noGrp="1"/>
          </p:cNvGraphicFramePr>
          <p:nvPr/>
        </p:nvGraphicFramePr>
        <p:xfrm>
          <a:off x="344561" y="1358325"/>
          <a:ext cx="11502877" cy="4561436"/>
        </p:xfrm>
        <a:graphic>
          <a:graphicData uri="http://schemas.openxmlformats.org/drawingml/2006/table">
            <a:tbl>
              <a:tblPr firstRow="1" bandRow="1">
                <a:tableStyleId>{5A111915-BE36-4E01-A7E5-04B1672EAD32}</a:tableStyleId>
              </a:tblPr>
              <a:tblGrid>
                <a:gridCol w="633634">
                  <a:extLst>
                    <a:ext uri="{9D8B030D-6E8A-4147-A177-3AD203B41FA5}">
                      <a16:colId xmlns:a16="http://schemas.microsoft.com/office/drawing/2014/main" val="3888935905"/>
                    </a:ext>
                  </a:extLst>
                </a:gridCol>
                <a:gridCol w="7946388">
                  <a:extLst>
                    <a:ext uri="{9D8B030D-6E8A-4147-A177-3AD203B41FA5}">
                      <a16:colId xmlns:a16="http://schemas.microsoft.com/office/drawing/2014/main" val="684776148"/>
                    </a:ext>
                  </a:extLst>
                </a:gridCol>
                <a:gridCol w="2922855">
                  <a:extLst>
                    <a:ext uri="{9D8B030D-6E8A-4147-A177-3AD203B41FA5}">
                      <a16:colId xmlns:a16="http://schemas.microsoft.com/office/drawing/2014/main" val="1895633611"/>
                    </a:ext>
                  </a:extLst>
                </a:gridCol>
              </a:tblGrid>
              <a:tr h="561169">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504448">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8.</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Умение отвечать на вопросы по содержанию произведения</a:t>
                      </a:r>
                    </a:p>
                  </a:txBody>
                  <a:tcPr marL="68580" marR="68580" marT="0" marB="0"/>
                </a:tc>
                <a:tc>
                  <a:txBody>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3963 / 77,8%</a:t>
                      </a:r>
                    </a:p>
                  </a:txBody>
                  <a:tcPr/>
                </a:tc>
                <a:extLst>
                  <a:ext uri="{0D108BD9-81ED-4DB2-BD59-A6C34878D82A}">
                    <a16:rowId xmlns:a16="http://schemas.microsoft.com/office/drawing/2014/main" val="1333134484"/>
                  </a:ext>
                </a:extLst>
              </a:tr>
              <a:tr h="638235">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9.</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Умение определять последовательность событий в произведении, выявлять связь событий, эпизодов текста</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4305 / 84,5%</a:t>
                      </a:r>
                    </a:p>
                  </a:txBody>
                  <a:tcPr/>
                </a:tc>
                <a:extLst>
                  <a:ext uri="{0D108BD9-81ED-4DB2-BD59-A6C34878D82A}">
                    <a16:rowId xmlns:a16="http://schemas.microsoft.com/office/drawing/2014/main" val="2458044847"/>
                  </a:ext>
                </a:extLst>
              </a:tr>
              <a:tr h="606056">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10.</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Умение отвечать на вопросы по содержанию произведения</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4643 / 91,1%</a:t>
                      </a:r>
                    </a:p>
                  </a:txBody>
                  <a:tcPr/>
                </a:tc>
                <a:extLst>
                  <a:ext uri="{0D108BD9-81ED-4DB2-BD59-A6C34878D82A}">
                    <a16:rowId xmlns:a16="http://schemas.microsoft.com/office/drawing/2014/main" val="1984546462"/>
                  </a:ext>
                </a:extLst>
              </a:tr>
              <a:tr h="595423">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Умение объяснить значение слова с опорой на контекст  произведения</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4683 / 92%</a:t>
                      </a:r>
                    </a:p>
                  </a:txBody>
                  <a:tcPr/>
                </a:tc>
                <a:extLst>
                  <a:ext uri="{0D108BD9-81ED-4DB2-BD59-A6C34878D82A}">
                    <a16:rowId xmlns:a16="http://schemas.microsoft.com/office/drawing/2014/main" val="2108257153"/>
                  </a:ext>
                </a:extLst>
              </a:tr>
              <a:tr h="656943">
                <a:tc>
                  <a:txBody>
                    <a:bodyPr/>
                    <a:lstStyle/>
                    <a:p>
                      <a:pPr marL="0" indent="0">
                        <a:buFont typeface="+mj-lt"/>
                        <a:buNone/>
                      </a:pPr>
                      <a:r>
                        <a:rPr lang="ru-RU" sz="1400" dirty="0">
                          <a:latin typeface="+mn-lt"/>
                        </a:rPr>
                        <a:t>12.</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Умения: характеризовать героев; выявлять взаимосвязь между поступками и мыслями, чувствами героев; устанавливать причинно-следственные связи событий, явлений, поступков героев</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4571 / 89,7%</a:t>
                      </a:r>
                    </a:p>
                  </a:txBody>
                  <a:tcPr/>
                </a:tc>
                <a:extLst>
                  <a:ext uri="{0D108BD9-81ED-4DB2-BD59-A6C34878D82A}">
                    <a16:rowId xmlns:a16="http://schemas.microsoft.com/office/drawing/2014/main" val="172602286"/>
                  </a:ext>
                </a:extLst>
              </a:tr>
              <a:tr h="499581">
                <a:tc>
                  <a:txBody>
                    <a:bodyPr/>
                    <a:lstStyle/>
                    <a:p>
                      <a:pPr marL="0" indent="0">
                        <a:buFont typeface="+mj-lt"/>
                        <a:buNone/>
                      </a:pPr>
                      <a:r>
                        <a:rPr lang="ru-RU" sz="1400" dirty="0">
                          <a:latin typeface="+mn-lt"/>
                        </a:rPr>
                        <a:t>13.</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Умение отвечать на вопросы по содержанию произведения</a:t>
                      </a:r>
                    </a:p>
                  </a:txBody>
                  <a:tcPr marL="68580" marR="68580" marT="0" marB="0"/>
                </a:tc>
                <a:tc>
                  <a:txBody>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4524 / 88,8%</a:t>
                      </a:r>
                    </a:p>
                  </a:txBody>
                  <a:tcPr/>
                </a:tc>
                <a:extLst>
                  <a:ext uri="{0D108BD9-81ED-4DB2-BD59-A6C34878D82A}">
                    <a16:rowId xmlns:a16="http://schemas.microsoft.com/office/drawing/2014/main" val="887202197"/>
                  </a:ext>
                </a:extLst>
              </a:tr>
              <a:tr h="499581">
                <a:tc>
                  <a:txBody>
                    <a:bodyPr/>
                    <a:lstStyle/>
                    <a:p>
                      <a:pPr marL="0" indent="0">
                        <a:buFont typeface="+mj-lt"/>
                        <a:buNone/>
                      </a:pPr>
                      <a:r>
                        <a:rPr lang="ru-RU" sz="1400" dirty="0">
                          <a:latin typeface="+mn-lt"/>
                        </a:rPr>
                        <a:t>14.</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Умения строить речевое высказывание в соответствии с поставленной задачей, создавать устные и письменные тексты (рассуждение)</a:t>
                      </a:r>
                    </a:p>
                  </a:txBody>
                  <a:tcPr marL="68580" marR="68580" marT="0" marB="0"/>
                </a:tc>
                <a:tc>
                  <a:txBody>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mn-lt"/>
                          <a:cs typeface="+mn-cs"/>
                        </a:rPr>
                        <a:t>3927 / 77,1%</a:t>
                      </a:r>
                    </a:p>
                  </a:txBody>
                  <a:tcPr/>
                </a:tc>
                <a:extLst>
                  <a:ext uri="{0D108BD9-81ED-4DB2-BD59-A6C34878D82A}">
                    <a16:rowId xmlns:a16="http://schemas.microsoft.com/office/drawing/2014/main" val="3025894250"/>
                  </a:ext>
                </a:extLst>
              </a:tr>
            </a:tbl>
          </a:graphicData>
        </a:graphic>
      </p:graphicFrame>
    </p:spTree>
    <p:extLst>
      <p:ext uri="{BB962C8B-B14F-4D97-AF65-F5344CB8AC3E}">
        <p14:creationId xmlns:p14="http://schemas.microsoft.com/office/powerpoint/2010/main" val="2370739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E7B88-D5A8-0D3D-1DE1-2A60244FCB0D}"/>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8E390D8C-A234-1A1E-131B-EBE736BAC149}"/>
              </a:ext>
            </a:extLst>
          </p:cNvPr>
          <p:cNvSpPr txBox="1">
            <a:spLocks/>
          </p:cNvSpPr>
          <p:nvPr/>
        </p:nvSpPr>
        <p:spPr>
          <a:xfrm>
            <a:off x="838200" y="1771841"/>
            <a:ext cx="10515600" cy="9224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Проверочную работу выполняли 5203 обучающихся из 213 образовательных организаций </a:t>
            </a:r>
          </a:p>
        </p:txBody>
      </p:sp>
      <p:sp>
        <p:nvSpPr>
          <p:cNvPr id="4" name="Google Shape;191;p23">
            <a:extLst>
              <a:ext uri="{FF2B5EF4-FFF2-40B4-BE49-F238E27FC236}">
                <a16:creationId xmlns:a16="http://schemas.microsoft.com/office/drawing/2014/main" id="{F40A8E11-A73F-D181-8426-1723C54674F0}"/>
              </a:ext>
            </a:extLst>
          </p:cNvPr>
          <p:cNvSpPr txBox="1"/>
          <p:nvPr/>
        </p:nvSpPr>
        <p:spPr>
          <a:xfrm>
            <a:off x="1323475" y="427565"/>
            <a:ext cx="7569672" cy="719334"/>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6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4 класс. Математика</a:t>
            </a:r>
          </a:p>
        </p:txBody>
      </p:sp>
      <p:graphicFrame>
        <p:nvGraphicFramePr>
          <p:cNvPr id="5" name="Диаграмма 4">
            <a:extLst>
              <a:ext uri="{FF2B5EF4-FFF2-40B4-BE49-F238E27FC236}">
                <a16:creationId xmlns:a16="http://schemas.microsoft.com/office/drawing/2014/main" id="{2706B15A-FE68-EA1D-E120-F2165DB5777D}"/>
              </a:ext>
            </a:extLst>
          </p:cNvPr>
          <p:cNvGraphicFramePr/>
          <p:nvPr/>
        </p:nvGraphicFramePr>
        <p:xfrm>
          <a:off x="5039833" y="2562447"/>
          <a:ext cx="6313967" cy="341820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745E35AF-0D40-539F-1C63-A289F1A856C5}"/>
              </a:ext>
            </a:extLst>
          </p:cNvPr>
          <p:cNvSpPr txBox="1"/>
          <p:nvPr/>
        </p:nvSpPr>
        <p:spPr>
          <a:xfrm>
            <a:off x="838200" y="3023944"/>
            <a:ext cx="514793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С работой не справился всего 1 обучающийся, что составляет 0,02% от общего числа выполнявших работу из 1 организации (0,5%)</a:t>
            </a:r>
          </a:p>
        </p:txBody>
      </p:sp>
    </p:spTree>
    <p:extLst>
      <p:ext uri="{BB962C8B-B14F-4D97-AF65-F5344CB8AC3E}">
        <p14:creationId xmlns:p14="http://schemas.microsoft.com/office/powerpoint/2010/main" val="34641640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8BBC0-A9D9-58E9-8420-74DEC465C1CE}"/>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C8BB0CAB-AB92-5C4E-299D-1F22BED1AE11}"/>
              </a:ext>
            </a:extLst>
          </p:cNvPr>
          <p:cNvSpPr txBox="1"/>
          <p:nvPr/>
        </p:nvSpPr>
        <p:spPr>
          <a:xfrm>
            <a:off x="1174618" y="310607"/>
            <a:ext cx="8798722"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математике (4 класс)</a:t>
            </a:r>
          </a:p>
        </p:txBody>
      </p:sp>
      <p:graphicFrame>
        <p:nvGraphicFramePr>
          <p:cNvPr id="3" name="Таблица 2">
            <a:extLst>
              <a:ext uri="{FF2B5EF4-FFF2-40B4-BE49-F238E27FC236}">
                <a16:creationId xmlns:a16="http://schemas.microsoft.com/office/drawing/2014/main" id="{7EEE1112-0293-83DF-95AD-1A19BC768010}"/>
              </a:ext>
            </a:extLst>
          </p:cNvPr>
          <p:cNvGraphicFramePr>
            <a:graphicFrameLocks noGrp="1"/>
          </p:cNvGraphicFramePr>
          <p:nvPr/>
        </p:nvGraphicFramePr>
        <p:xfrm>
          <a:off x="352425" y="1340632"/>
          <a:ext cx="11470980" cy="4607378"/>
        </p:xfrm>
        <a:graphic>
          <a:graphicData uri="http://schemas.openxmlformats.org/drawingml/2006/table">
            <a:tbl>
              <a:tblPr firstRow="1" bandRow="1">
                <a:tableStyleId>{5A111915-BE36-4E01-A7E5-04B1672EAD32}</a:tableStyleId>
              </a:tblPr>
              <a:tblGrid>
                <a:gridCol w="604505">
                  <a:extLst>
                    <a:ext uri="{9D8B030D-6E8A-4147-A177-3AD203B41FA5}">
                      <a16:colId xmlns:a16="http://schemas.microsoft.com/office/drawing/2014/main" val="3888935905"/>
                    </a:ext>
                  </a:extLst>
                </a:gridCol>
                <a:gridCol w="8016949">
                  <a:extLst>
                    <a:ext uri="{9D8B030D-6E8A-4147-A177-3AD203B41FA5}">
                      <a16:colId xmlns:a16="http://schemas.microsoft.com/office/drawing/2014/main" val="684776148"/>
                    </a:ext>
                  </a:extLst>
                </a:gridCol>
                <a:gridCol w="2849526">
                  <a:extLst>
                    <a:ext uri="{9D8B030D-6E8A-4147-A177-3AD203B41FA5}">
                      <a16:colId xmlns:a16="http://schemas.microsoft.com/office/drawing/2014/main" val="1895633611"/>
                    </a:ext>
                  </a:extLst>
                </a:gridCol>
              </a:tblGrid>
              <a:tr h="631460">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654150">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Выполнять арифметические действия: сложение и вычитание с многозначными числами письменно (в пределах 100 устно); умножение и деление многозначного числа на однозначное, двузначное числа письменно (в пределах 100 устно); деление с остатком (в пределах 1000 письменно)</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5021 / 96,5%</a:t>
                      </a:r>
                    </a:p>
                  </a:txBody>
                  <a:tcPr/>
                </a:tc>
                <a:extLst>
                  <a:ext uri="{0D108BD9-81ED-4DB2-BD59-A6C34878D82A}">
                    <a16:rowId xmlns:a16="http://schemas.microsoft.com/office/drawing/2014/main" val="2612704904"/>
                  </a:ext>
                </a:extLst>
              </a:tr>
              <a:tr h="215380">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2.</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Вычислять значение числового выражения, содержащего 2–4 арифметических действия; использовать при вычислениях изученные свойства арифметических действий </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4740 / 91,1%</a:t>
                      </a:r>
                    </a:p>
                  </a:txBody>
                  <a:tcPr/>
                </a:tc>
                <a:extLst>
                  <a:ext uri="{0D108BD9-81ED-4DB2-BD59-A6C34878D82A}">
                    <a16:rowId xmlns:a16="http://schemas.microsoft.com/office/drawing/2014/main" val="2458044847"/>
                  </a:ext>
                </a:extLst>
              </a:tr>
              <a:tr h="495404">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3.</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Решать практические задачи, связанные с повседневной жизнью, в том числе с избыточными данными; находить недостающую информацию (например, из таблиц, схем); находить различные способы решения</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4840 / 93%</a:t>
                      </a:r>
                    </a:p>
                  </a:txBody>
                  <a:tcPr/>
                </a:tc>
                <a:extLst>
                  <a:ext uri="{0D108BD9-81ED-4DB2-BD59-A6C34878D82A}">
                    <a16:rowId xmlns:a16="http://schemas.microsoft.com/office/drawing/2014/main" val="1984546462"/>
                  </a:ext>
                </a:extLst>
              </a:tr>
              <a:tr h="743105">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4.</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Использовать при решении задач единицы длины (миллиметр, сантиметр, дециметр, метр, километр), массы (грамм, килограмм, центнер, тонна), времени (секунда, минута, час, сутки, неделя, месяц, год), вместимости (литр), стоимости (копейка, рубль), площади (квадратный метр, квадратный дециметр, квадратный сантиметр), скорости (километр в час)</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3969 / 76,3%</a:t>
                      </a:r>
                    </a:p>
                  </a:txBody>
                  <a:tcPr/>
                </a:tc>
                <a:extLst>
                  <a:ext uri="{0D108BD9-81ED-4DB2-BD59-A6C34878D82A}">
                    <a16:rowId xmlns:a16="http://schemas.microsoft.com/office/drawing/2014/main" val="2108257153"/>
                  </a:ext>
                </a:extLst>
              </a:tr>
              <a:tr h="562158">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5.</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Выполнять разбиение простейшей составной фигуры на прямоугольники (квадраты); находить периметр и площадь фигур, составленных из двух-трех прямоугольников (квадратов)</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4386 / 84,3%</a:t>
                      </a:r>
                    </a:p>
                  </a:txBody>
                  <a:tcPr/>
                </a:tc>
                <a:extLst>
                  <a:ext uri="{0D108BD9-81ED-4DB2-BD59-A6C34878D82A}">
                    <a16:rowId xmlns:a16="http://schemas.microsoft.com/office/drawing/2014/main" val="172602286"/>
                  </a:ext>
                </a:extLst>
              </a:tr>
              <a:tr h="562158">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6.</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Извлекать и использовать для выполнения заданий и решения задач информацию, представленную на простейших столбчатых диаграммах, в таблицах с данными о реальных процессах и явлениях окружающего мира, в предметах повседневной жизни</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4983 / 95,8%</a:t>
                      </a:r>
                    </a:p>
                  </a:txBody>
                  <a:tcPr/>
                </a:tc>
                <a:extLst>
                  <a:ext uri="{0D108BD9-81ED-4DB2-BD59-A6C34878D82A}">
                    <a16:rowId xmlns:a16="http://schemas.microsoft.com/office/drawing/2014/main" val="1384670952"/>
                  </a:ext>
                </a:extLst>
              </a:tr>
            </a:tbl>
          </a:graphicData>
        </a:graphic>
      </p:graphicFrame>
    </p:spTree>
    <p:extLst>
      <p:ext uri="{BB962C8B-B14F-4D97-AF65-F5344CB8AC3E}">
        <p14:creationId xmlns:p14="http://schemas.microsoft.com/office/powerpoint/2010/main" val="17244326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B2359-0E9B-37D8-1FE2-4DA263C6F910}"/>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20EBEEA6-58B2-578A-A515-52E0BDD20927}"/>
              </a:ext>
            </a:extLst>
          </p:cNvPr>
          <p:cNvSpPr txBox="1"/>
          <p:nvPr/>
        </p:nvSpPr>
        <p:spPr>
          <a:xfrm>
            <a:off x="1174618" y="310607"/>
            <a:ext cx="8798722"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математике (4 класс)</a:t>
            </a:r>
          </a:p>
        </p:txBody>
      </p:sp>
      <p:graphicFrame>
        <p:nvGraphicFramePr>
          <p:cNvPr id="3" name="Таблица 2">
            <a:extLst>
              <a:ext uri="{FF2B5EF4-FFF2-40B4-BE49-F238E27FC236}">
                <a16:creationId xmlns:a16="http://schemas.microsoft.com/office/drawing/2014/main" id="{1BAD4BC6-62BA-C57D-BA57-4D17F193378F}"/>
              </a:ext>
            </a:extLst>
          </p:cNvPr>
          <p:cNvGraphicFramePr>
            <a:graphicFrameLocks noGrp="1"/>
          </p:cNvGraphicFramePr>
          <p:nvPr/>
        </p:nvGraphicFramePr>
        <p:xfrm>
          <a:off x="344561" y="1358325"/>
          <a:ext cx="11502877" cy="4866683"/>
        </p:xfrm>
        <a:graphic>
          <a:graphicData uri="http://schemas.openxmlformats.org/drawingml/2006/table">
            <a:tbl>
              <a:tblPr firstRow="1" bandRow="1">
                <a:tableStyleId>{5A111915-BE36-4E01-A7E5-04B1672EAD32}</a:tableStyleId>
              </a:tblPr>
              <a:tblGrid>
                <a:gridCol w="633634">
                  <a:extLst>
                    <a:ext uri="{9D8B030D-6E8A-4147-A177-3AD203B41FA5}">
                      <a16:colId xmlns:a16="http://schemas.microsoft.com/office/drawing/2014/main" val="3888935905"/>
                    </a:ext>
                  </a:extLst>
                </a:gridCol>
                <a:gridCol w="7946388">
                  <a:extLst>
                    <a:ext uri="{9D8B030D-6E8A-4147-A177-3AD203B41FA5}">
                      <a16:colId xmlns:a16="http://schemas.microsoft.com/office/drawing/2014/main" val="684776148"/>
                    </a:ext>
                  </a:extLst>
                </a:gridCol>
                <a:gridCol w="2922855">
                  <a:extLst>
                    <a:ext uri="{9D8B030D-6E8A-4147-A177-3AD203B41FA5}">
                      <a16:colId xmlns:a16="http://schemas.microsoft.com/office/drawing/2014/main" val="1895633611"/>
                    </a:ext>
                  </a:extLst>
                </a:gridCol>
              </a:tblGrid>
              <a:tr h="561169">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664218">
                <a:tc>
                  <a:txBody>
                    <a:bodyPr/>
                    <a:lstStyle/>
                    <a:p>
                      <a:pPr marL="0" indent="0">
                        <a:buFont typeface="+mj-lt"/>
                        <a:buNone/>
                      </a:pPr>
                      <a:r>
                        <a:rPr lang="ru-RU" sz="1400" dirty="0">
                          <a:latin typeface="+mn-lt"/>
                        </a:rPr>
                        <a:t>7.</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Выполнять арифметические действия: сложение и вычитание с многозначными числами письменно (в пределах 100 устно); умножение и деление многозначного числа на однозначное, двузначное числа письменно (в пределах 100 устно); деление с</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остатком (в пределах 1000 письменно)</a:t>
                      </a:r>
                    </a:p>
                  </a:txBody>
                  <a:tcPr marL="68580" marR="68580" marT="0" marB="0"/>
                </a:tc>
                <a:tc>
                  <a:txBody>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4012 / 77,1%</a:t>
                      </a:r>
                    </a:p>
                  </a:txBody>
                  <a:tcPr/>
                </a:tc>
                <a:extLst>
                  <a:ext uri="{0D108BD9-81ED-4DB2-BD59-A6C34878D82A}">
                    <a16:rowId xmlns:a16="http://schemas.microsoft.com/office/drawing/2014/main" val="1333134484"/>
                  </a:ext>
                </a:extLst>
              </a:tr>
              <a:tr h="648586">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8.</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Решать текстовые задачи с использованием единицы длины (миллиметр, сантиметр, дециметр, метр, километр), массы (грамм, килограмм, центнер, тонна), времени (секунда, минута, час, сутки, неделя, месяц, год), вместимости (литр), стоимости (копейка, рубль), площади (квадратный метр, квадратный дециметр, квадратный сантиметр), скорости (километр в час)</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a:t>
                      </a:r>
                      <a:r>
                        <a:rPr kumimoji="0" lang="ru-RU" sz="1400" b="0" i="0" u="none" strike="noStrike" kern="0" cap="none" spc="0" normalizeH="0" baseline="0" noProof="0" dirty="0">
                          <a:ln>
                            <a:noFill/>
                          </a:ln>
                          <a:solidFill>
                            <a:srgbClr val="FF0000"/>
                          </a:solidFill>
                          <a:effectLst/>
                          <a:uLnTx/>
                          <a:uFillTx/>
                          <a:latin typeface="Arial"/>
                          <a:cs typeface="Arial"/>
                        </a:rPr>
                        <a:t>3512 / 67,5%</a:t>
                      </a:r>
                    </a:p>
                  </a:txBody>
                  <a:tcPr/>
                </a:tc>
                <a:extLst>
                  <a:ext uri="{0D108BD9-81ED-4DB2-BD59-A6C34878D82A}">
                    <a16:rowId xmlns:a16="http://schemas.microsoft.com/office/drawing/2014/main" val="2458044847"/>
                  </a:ext>
                </a:extLst>
              </a:tr>
              <a:tr h="402657">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9.</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Формулировать утверждение (вывод), строить логические рассуждения (двух-</a:t>
                      </a:r>
                      <a:r>
                        <a:rPr lang="ru-RU" sz="1400" b="0" i="0" u="none" strike="noStrike" kern="1200" cap="none" dirty="0" err="1">
                          <a:solidFill>
                            <a:schemeClr val="tx1"/>
                          </a:solidFill>
                          <a:latin typeface="+mn-lt"/>
                          <a:ea typeface="+mn-ea"/>
                          <a:cs typeface="+mn-cs"/>
                        </a:rPr>
                        <a:t>трехшаговые</a:t>
                      </a:r>
                      <a:r>
                        <a:rPr lang="ru-RU" sz="1400" b="0" i="0" u="none" strike="noStrike" kern="1200" cap="none" dirty="0">
                          <a:solidFill>
                            <a:schemeClr val="tx1"/>
                          </a:solidFill>
                          <a:latin typeface="+mn-lt"/>
                          <a:ea typeface="+mn-ea"/>
                          <a:cs typeface="+mn-cs"/>
                        </a:rPr>
                        <a:t>)</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3791 / 73%</a:t>
                      </a:r>
                    </a:p>
                  </a:txBody>
                  <a:tcPr/>
                </a:tc>
                <a:extLst>
                  <a:ext uri="{0D108BD9-81ED-4DB2-BD59-A6C34878D82A}">
                    <a16:rowId xmlns:a16="http://schemas.microsoft.com/office/drawing/2014/main" val="1984546462"/>
                  </a:ext>
                </a:extLst>
              </a:tr>
              <a:tr h="489097">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10.</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Различать изображения простейших пространственных фигур, распознавать в простейших случаях проекции предметов окружающего мира на плоскость</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4193 / 80,6%</a:t>
                      </a:r>
                    </a:p>
                  </a:txBody>
                  <a:tcPr/>
                </a:tc>
                <a:extLst>
                  <a:ext uri="{0D108BD9-81ED-4DB2-BD59-A6C34878D82A}">
                    <a16:rowId xmlns:a16="http://schemas.microsoft.com/office/drawing/2014/main" val="2108257153"/>
                  </a:ext>
                </a:extLst>
              </a:tr>
              <a:tr h="499581">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Решать текстовые задачи в 1–3 действия, выполнять преобразование заданных величин, выбирать при решении подходящие способы вычисления, сочетая устные и письменные вычисления и используя при необходимости вычислительные устройства; оценивать полученный результат по критериям: реальность, соответствие условию. Решать практ. задачи, связанные с повседневной жизнью, в том числе с избыточными данными; находить недостающую информацию (например, из таблиц, схем); находить различные способы решения.</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a:t>
                      </a:r>
                      <a:r>
                        <a:rPr kumimoji="0" lang="ru-RU" sz="1400" b="0" i="0" u="none" strike="noStrike" kern="0" cap="none" spc="0" normalizeH="0" baseline="0" noProof="0" dirty="0">
                          <a:ln>
                            <a:noFill/>
                          </a:ln>
                          <a:solidFill>
                            <a:srgbClr val="FF0000"/>
                          </a:solidFill>
                          <a:effectLst/>
                          <a:uLnTx/>
                          <a:uFillTx/>
                          <a:latin typeface="Arial"/>
                          <a:cs typeface="Arial"/>
                        </a:rPr>
                        <a:t>1803 / 34,7%</a:t>
                      </a:r>
                    </a:p>
                  </a:txBody>
                  <a:tcPr/>
                </a:tc>
                <a:extLst>
                  <a:ext uri="{0D108BD9-81ED-4DB2-BD59-A6C34878D82A}">
                    <a16:rowId xmlns:a16="http://schemas.microsoft.com/office/drawing/2014/main" val="172602286"/>
                  </a:ext>
                </a:extLst>
              </a:tr>
            </a:tbl>
          </a:graphicData>
        </a:graphic>
      </p:graphicFrame>
    </p:spTree>
    <p:extLst>
      <p:ext uri="{BB962C8B-B14F-4D97-AF65-F5344CB8AC3E}">
        <p14:creationId xmlns:p14="http://schemas.microsoft.com/office/powerpoint/2010/main" val="8239096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72211-F06B-2EC2-080E-418850CF66E6}"/>
            </a:ext>
          </a:extLst>
        </p:cNvPr>
        <p:cNvGrpSpPr/>
        <p:nvPr/>
      </p:nvGrpSpPr>
      <p:grpSpPr>
        <a:xfrm>
          <a:off x="0" y="0"/>
          <a:ext cx="0" cy="0"/>
          <a:chOff x="0" y="0"/>
          <a:chExt cx="0" cy="0"/>
        </a:xfrm>
      </p:grpSpPr>
      <p:sp>
        <p:nvSpPr>
          <p:cNvPr id="5" name="Google Shape;191;p23">
            <a:extLst>
              <a:ext uri="{FF2B5EF4-FFF2-40B4-BE49-F238E27FC236}">
                <a16:creationId xmlns:a16="http://schemas.microsoft.com/office/drawing/2014/main" id="{3B7DBF4A-81D3-255A-1DC7-9F696CE018C9}"/>
              </a:ext>
            </a:extLst>
          </p:cNvPr>
          <p:cNvSpPr txBox="1"/>
          <p:nvPr/>
        </p:nvSpPr>
        <p:spPr>
          <a:xfrm>
            <a:off x="1323475" y="427565"/>
            <a:ext cx="7569672" cy="719334"/>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6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4 класс. Математика. Дефициты</a:t>
            </a:r>
          </a:p>
        </p:txBody>
      </p:sp>
      <p:pic>
        <p:nvPicPr>
          <p:cNvPr id="3" name="Рисунок 2">
            <a:extLst>
              <a:ext uri="{FF2B5EF4-FFF2-40B4-BE49-F238E27FC236}">
                <a16:creationId xmlns:a16="http://schemas.microsoft.com/office/drawing/2014/main" id="{948580A1-FA3F-88DB-0CF2-F698F976B885}"/>
              </a:ext>
            </a:extLst>
          </p:cNvPr>
          <p:cNvPicPr>
            <a:picLocks noChangeAspect="1"/>
          </p:cNvPicPr>
          <p:nvPr/>
        </p:nvPicPr>
        <p:blipFill>
          <a:blip r:embed="rId2"/>
          <a:stretch>
            <a:fillRect/>
          </a:stretch>
        </p:blipFill>
        <p:spPr>
          <a:xfrm>
            <a:off x="615359" y="1479754"/>
            <a:ext cx="7873049" cy="3083330"/>
          </a:xfrm>
          <a:prstGeom prst="rect">
            <a:avLst/>
          </a:prstGeom>
          <a:ln>
            <a:noFill/>
          </a:ln>
          <a:effectLst>
            <a:outerShdw blurRad="292100" dist="139700" dir="2700000" algn="tl" rotWithShape="0">
              <a:srgbClr val="333333">
                <a:alpha val="65000"/>
              </a:srgbClr>
            </a:outerShdw>
          </a:effectLst>
        </p:spPr>
      </p:pic>
      <p:pic>
        <p:nvPicPr>
          <p:cNvPr id="7" name="Рисунок 6">
            <a:extLst>
              <a:ext uri="{FF2B5EF4-FFF2-40B4-BE49-F238E27FC236}">
                <a16:creationId xmlns:a16="http://schemas.microsoft.com/office/drawing/2014/main" id="{0F9360BD-8E00-B0FA-A1A8-3D847E205FBE}"/>
              </a:ext>
            </a:extLst>
          </p:cNvPr>
          <p:cNvPicPr>
            <a:picLocks noChangeAspect="1"/>
          </p:cNvPicPr>
          <p:nvPr/>
        </p:nvPicPr>
        <p:blipFill>
          <a:blip r:embed="rId3"/>
          <a:stretch>
            <a:fillRect/>
          </a:stretch>
        </p:blipFill>
        <p:spPr>
          <a:xfrm>
            <a:off x="4415826" y="2695734"/>
            <a:ext cx="7160815" cy="37347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089266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32021-D346-1E1D-B5A6-B3873A464B8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2325824-2C19-4A40-288D-0F3698224334}"/>
              </a:ext>
            </a:extLst>
          </p:cNvPr>
          <p:cNvSpPr txBox="1"/>
          <p:nvPr/>
        </p:nvSpPr>
        <p:spPr>
          <a:xfrm>
            <a:off x="178981" y="1317818"/>
            <a:ext cx="11834038" cy="526297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a:ln>
                  <a:noFill/>
                </a:ln>
                <a:solidFill>
                  <a:srgbClr val="11ACB2"/>
                </a:solidFill>
                <a:effectLst/>
                <a:uLnTx/>
                <a:uFillTx/>
                <a:latin typeface="Arial"/>
                <a:ea typeface="+mj-ea"/>
                <a:cs typeface="Arial"/>
                <a:sym typeface="Helvetica Neue"/>
              </a:rPr>
              <a:t>Заместителям директора по учебной части и методистам школ:</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400" b="0" i="0" u="none" strike="noStrike" kern="1200" cap="none" spc="0" normalizeH="0" baseline="0" noProof="0" dirty="0">
                <a:ln>
                  <a:noFill/>
                </a:ln>
                <a:solidFill>
                  <a:prstClr val="black"/>
                </a:solidFill>
                <a:effectLst/>
                <a:uLnTx/>
                <a:uFillTx/>
                <a:latin typeface="Arial"/>
                <a:ea typeface="+mj-ea"/>
                <a:cs typeface="Arial"/>
                <a:sym typeface="Helvetica Neue"/>
              </a:rPr>
              <a:t>1.	 Организовать тематический контроль: провести административные срезы знаний по математике, направленные именно на проверку смыслового чтения и умения работать с разнородными величинами. Добавить в срезы обязательный блок нестандартных задач на многокритериальный выбор для проверки гибкости мышления учащихся.</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400" b="0" i="0" u="none" strike="noStrike" kern="1200" cap="none" spc="0" normalizeH="0" baseline="0" noProof="0" dirty="0">
                <a:ln>
                  <a:noFill/>
                </a:ln>
                <a:solidFill>
                  <a:prstClr val="black"/>
                </a:solidFill>
                <a:effectLst/>
                <a:uLnTx/>
                <a:uFillTx/>
                <a:latin typeface="Arial"/>
                <a:ea typeface="+mj-ea"/>
                <a:cs typeface="Arial"/>
                <a:sym typeface="Helvetica Neue"/>
              </a:rPr>
              <a:t>2.	 Провести методическое объединение: инициировать семинар-практикум для учителей начальных классов и математиков среднего звена по теме единых подходов к графическому моделированию текстовых задач.</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400" b="0" i="0" u="none" strike="noStrike" kern="1200" cap="none" spc="0" normalizeH="0" baseline="0" noProof="0" dirty="0">
                <a:ln>
                  <a:noFill/>
                </a:ln>
                <a:solidFill>
                  <a:prstClr val="black"/>
                </a:solidFill>
                <a:effectLst/>
                <a:uLnTx/>
                <a:uFillTx/>
                <a:latin typeface="Arial"/>
                <a:ea typeface="+mj-ea"/>
                <a:cs typeface="Arial"/>
                <a:sym typeface="Helvetica Neue"/>
              </a:rPr>
              <a:t>3. Посетить уроки с целевой установкой: оценить на практике, как учителя организуют этап работы с текстом задачи, используют ли они приемы смыслового чтения или сразу переходят к записи вычислений.</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400" b="0" i="0" u="none" strike="noStrike" kern="1200" cap="none" spc="0" normalizeH="0" baseline="0" noProof="0" dirty="0">
                <a:ln>
                  <a:noFill/>
                </a:ln>
                <a:solidFill>
                  <a:prstClr val="black"/>
                </a:solidFill>
                <a:effectLst/>
                <a:uLnTx/>
                <a:uFillTx/>
                <a:latin typeface="Arial"/>
                <a:ea typeface="+mj-ea"/>
                <a:cs typeface="Arial"/>
                <a:sym typeface="Helvetica Neue"/>
              </a:rPr>
              <a:t>4.	 Включить критерии в систему ВСОКО: добавить в школьную систему оценки качества образования параметры, отслеживающие дефициты учащихся в метапредметных умениях (анализ информации, перевод величин, самоконтроль); рекомендовать учителям при проверке олимпиадных и нестандартных работ ставить главный акцент на правильность построенной логической модели, а не на финальный результат.</a:t>
            </a: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endParaRPr kumimoji="0" lang="ru-RU" sz="1400" b="1" i="0" u="none" strike="noStrike" kern="1200" cap="none" spc="0" normalizeH="0" baseline="0" noProof="0" dirty="0">
              <a:ln>
                <a:noFill/>
              </a:ln>
              <a:solidFill>
                <a:srgbClr val="11ACB2"/>
              </a:solidFill>
              <a:effectLst/>
              <a:uLnTx/>
              <a:uFillTx/>
              <a:latin typeface="Arial"/>
              <a:ea typeface="+mj-ea"/>
              <a:cs typeface="Arial"/>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tab pos="180975" algn="l"/>
              </a:tabLst>
              <a:defRPr/>
            </a:pPr>
            <a:r>
              <a:rPr kumimoji="0" lang="ru-RU" sz="1400" b="1" i="0" u="none" strike="noStrike" kern="1200" cap="none" spc="0" normalizeH="0" baseline="0" noProof="0" dirty="0">
                <a:ln>
                  <a:noFill/>
                </a:ln>
                <a:solidFill>
                  <a:srgbClr val="11ACB2"/>
                </a:solidFill>
                <a:effectLst/>
                <a:uLnTx/>
                <a:uFillTx/>
                <a:latin typeface="Arial"/>
                <a:ea typeface="+mj-ea"/>
                <a:cs typeface="Arial"/>
                <a:sym typeface="Helvetica Neue"/>
              </a:rPr>
              <a:t>Учителям:</a:t>
            </a:r>
            <a:r>
              <a:rPr kumimoji="0" lang="ru-RU" sz="1400" b="0" i="0" u="none" strike="noStrike" kern="1200" cap="none" spc="0" normalizeH="0" baseline="0" noProof="0" dirty="0">
                <a:ln>
                  <a:noFill/>
                </a:ln>
                <a:solidFill>
                  <a:prstClr val="black"/>
                </a:solidFill>
                <a:effectLst/>
                <a:uLnTx/>
                <a:uFillTx/>
                <a:latin typeface="Arial"/>
                <a:ea typeface="+mj-ea"/>
                <a:cs typeface="Arial"/>
                <a:sym typeface="Helvetica Neue"/>
              </a:rPr>
              <a:t> </a:t>
            </a:r>
          </a:p>
          <a:p>
            <a:pPr marL="0" marR="0" lvl="0" indent="0" algn="l" defTabSz="914400" rtl="0" eaLnBrk="1" fontAlgn="auto" latinLnBrk="0" hangingPunct="1">
              <a:lnSpc>
                <a:spcPct val="100000"/>
              </a:lnSpc>
              <a:spcBef>
                <a:spcPts val="0"/>
              </a:spcBef>
              <a:spcAft>
                <a:spcPts val="0"/>
              </a:spcAft>
              <a:buClrTx/>
              <a:buSzTx/>
              <a:buFontTx/>
              <a:buAutoNum type="arabicPeriod"/>
              <a:tabLst>
                <a:tab pos="180975" algn="l"/>
              </a:tabLst>
              <a:defRPr/>
            </a:pPr>
            <a:r>
              <a:rPr kumimoji="0" lang="ru-RU" sz="1400" b="0" i="0" u="none" strike="noStrike" kern="1200" cap="none" spc="0" normalizeH="0" baseline="0" noProof="0" dirty="0">
                <a:ln>
                  <a:noFill/>
                </a:ln>
                <a:solidFill>
                  <a:prstClr val="black"/>
                </a:solidFill>
                <a:effectLst/>
                <a:uLnTx/>
                <a:uFillTx/>
                <a:latin typeface="Arial"/>
                <a:ea typeface="+mj-ea"/>
                <a:cs typeface="Arial"/>
                <a:sym typeface="Helvetica Neue"/>
              </a:rPr>
              <a:t> Внедрить обязательную маркировку текста: обучить учащихся подчеркивать цветными карандашами единицы измерения, скрытые данные и слова-маркеры изменения ситуации (например, «замедлился», «часть от», «в два раза тяжелее»).</a:t>
            </a:r>
          </a:p>
          <a:p>
            <a:pPr marL="0" marR="0" lvl="0" indent="0" algn="l" defTabSz="914400" rtl="0" eaLnBrk="1" fontAlgn="auto" latinLnBrk="0" hangingPunct="1">
              <a:lnSpc>
                <a:spcPct val="100000"/>
              </a:lnSpc>
              <a:spcBef>
                <a:spcPts val="0"/>
              </a:spcBef>
              <a:spcAft>
                <a:spcPts val="0"/>
              </a:spcAft>
              <a:buClrTx/>
              <a:buSzTx/>
              <a:buFontTx/>
              <a:buAutoNum type="arabicPeriod"/>
              <a:tabLst>
                <a:tab pos="180975" algn="l"/>
              </a:tabLst>
              <a:defRPr/>
            </a:pPr>
            <a:r>
              <a:rPr kumimoji="0" lang="ru-RU" sz="1400" b="0" i="0" u="none" strike="noStrike" kern="1200" cap="none" spc="0" normalizeH="0" baseline="0" noProof="0" dirty="0">
                <a:ln>
                  <a:noFill/>
                </a:ln>
                <a:solidFill>
                  <a:prstClr val="black"/>
                </a:solidFill>
                <a:effectLst/>
                <a:uLnTx/>
                <a:uFillTx/>
                <a:latin typeface="Arial"/>
                <a:ea typeface="+mj-ea"/>
                <a:cs typeface="Arial"/>
                <a:sym typeface="Helvetica Neue"/>
              </a:rPr>
              <a:t> Сделать моделирование обязательным этапом: требовать от класса обязательного составления графических схем, чертежей или таблиц зависимостей («Было — Стало», «Цена — Количество — Стоимость») до начала выполнения арифметических действий.</a:t>
            </a:r>
          </a:p>
          <a:p>
            <a:pPr marL="0" marR="0" lvl="0" indent="0" algn="l" defTabSz="914400" rtl="0" eaLnBrk="1" fontAlgn="auto" latinLnBrk="0" hangingPunct="1">
              <a:lnSpc>
                <a:spcPct val="100000"/>
              </a:lnSpc>
              <a:spcBef>
                <a:spcPts val="0"/>
              </a:spcBef>
              <a:spcAft>
                <a:spcPts val="0"/>
              </a:spcAft>
              <a:buClrTx/>
              <a:buSzTx/>
              <a:buFontTx/>
              <a:buAutoNum type="arabicPeriod"/>
              <a:tabLst>
                <a:tab pos="180975" algn="l"/>
              </a:tabLst>
              <a:defRPr/>
            </a:pPr>
            <a:r>
              <a:rPr kumimoji="0" lang="ru-RU" sz="1400" b="0" i="0" u="none" strike="noStrike" kern="1200" cap="none" spc="0" normalizeH="0" baseline="0" noProof="0" dirty="0">
                <a:ln>
                  <a:noFill/>
                </a:ln>
                <a:solidFill>
                  <a:prstClr val="black"/>
                </a:solidFill>
                <a:effectLst/>
                <a:uLnTx/>
                <a:uFillTx/>
                <a:latin typeface="Arial"/>
                <a:ea typeface="+mj-ea"/>
                <a:cs typeface="Arial"/>
                <a:sym typeface="Helvetica Neue"/>
              </a:rPr>
              <a:t> Использовать деформированные задачи: регулярно включать в устный счет задания с избыточными или недостающими данными, а также тексты с несогласованными единицами измерения для развития критического мышления.</a:t>
            </a:r>
          </a:p>
          <a:p>
            <a:pPr marL="0" marR="0" lvl="0" indent="0" algn="l" defTabSz="914400" rtl="0" eaLnBrk="1" fontAlgn="auto" latinLnBrk="0" hangingPunct="1">
              <a:lnSpc>
                <a:spcPct val="100000"/>
              </a:lnSpc>
              <a:spcBef>
                <a:spcPts val="0"/>
              </a:spcBef>
              <a:spcAft>
                <a:spcPts val="0"/>
              </a:spcAft>
              <a:buClrTx/>
              <a:buSzTx/>
              <a:buFontTx/>
              <a:buAutoNum type="arabicPeriod"/>
              <a:tabLst>
                <a:tab pos="180975" algn="l"/>
              </a:tabLst>
              <a:defRPr/>
            </a:pPr>
            <a:r>
              <a:rPr kumimoji="0" lang="ru-RU" sz="1400" b="0" i="0" u="none" strike="noStrike" kern="1200" cap="none" spc="0" normalizeH="0" baseline="0" noProof="0" dirty="0">
                <a:ln>
                  <a:noFill/>
                </a:ln>
                <a:solidFill>
                  <a:prstClr val="black"/>
                </a:solidFill>
                <a:effectLst/>
                <a:uLnTx/>
                <a:uFillTx/>
                <a:latin typeface="Arial"/>
                <a:ea typeface="+mj-ea"/>
                <a:cs typeface="Arial"/>
                <a:sym typeface="Helvetica Neue"/>
              </a:rPr>
              <a:t> Закрепить алгоритм «двойного чтения»: приучить детей читать текст задачи дважды — первый раз для понимания сюжета, второй раз (перед записью ответа) строго для соотнесения полученного числа с формулировкой вопроса.</a:t>
            </a:r>
          </a:p>
          <a:p>
            <a:pPr marL="0" marR="0" lvl="0" indent="0" algn="l" defTabSz="914400" rtl="0" eaLnBrk="1" fontAlgn="auto" latinLnBrk="0" hangingPunct="1">
              <a:lnSpc>
                <a:spcPct val="100000"/>
              </a:lnSpc>
              <a:spcBef>
                <a:spcPts val="0"/>
              </a:spcBef>
              <a:spcAft>
                <a:spcPts val="0"/>
              </a:spcAft>
              <a:buClrTx/>
              <a:buSzTx/>
              <a:buFontTx/>
              <a:buAutoNum type="arabicPeriod"/>
              <a:tabLst>
                <a:tab pos="180975" algn="l"/>
              </a:tabLst>
              <a:defRPr/>
            </a:pPr>
            <a:r>
              <a:rPr kumimoji="0" lang="ru-RU" sz="1400" b="0" i="0" u="none" strike="noStrike" kern="1200" cap="none" spc="0" normalizeH="0" baseline="0" noProof="0" dirty="0">
                <a:ln>
                  <a:noFill/>
                </a:ln>
                <a:solidFill>
                  <a:prstClr val="black"/>
                </a:solidFill>
                <a:effectLst/>
                <a:uLnTx/>
                <a:uFillTx/>
                <a:latin typeface="Arial"/>
                <a:ea typeface="+mj-ea"/>
                <a:cs typeface="Arial"/>
                <a:sym typeface="Helvetica Neue"/>
              </a:rPr>
              <a:t> Проводить разбор ложных гипотез: на этапе фронтальной проверки разбирать не только верное решение, но и визуализировать ошибочные «интуитивные» ответы, наглядно доказывая их несостоятельность.</a:t>
            </a:r>
          </a:p>
        </p:txBody>
      </p:sp>
      <p:sp>
        <p:nvSpPr>
          <p:cNvPr id="5" name="Google Shape;191;p23">
            <a:extLst>
              <a:ext uri="{FF2B5EF4-FFF2-40B4-BE49-F238E27FC236}">
                <a16:creationId xmlns:a16="http://schemas.microsoft.com/office/drawing/2014/main" id="{DC45A62D-3049-8215-B99B-A85634F34654}"/>
              </a:ext>
            </a:extLst>
          </p:cNvPr>
          <p:cNvSpPr txBox="1"/>
          <p:nvPr/>
        </p:nvSpPr>
        <p:spPr>
          <a:xfrm>
            <a:off x="1195884" y="427565"/>
            <a:ext cx="8681763" cy="686120"/>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4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4 класс. Математика. Рекомендательный блок</a:t>
            </a:r>
          </a:p>
        </p:txBody>
      </p:sp>
    </p:spTree>
    <p:extLst>
      <p:ext uri="{BB962C8B-B14F-4D97-AF65-F5344CB8AC3E}">
        <p14:creationId xmlns:p14="http://schemas.microsoft.com/office/powerpoint/2010/main" val="15590540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B3163-69C1-1057-1B01-1A2C42AF4A5D}"/>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05FE7329-98A8-B4B6-E19E-7E878606E976}"/>
              </a:ext>
            </a:extLst>
          </p:cNvPr>
          <p:cNvSpPr txBox="1">
            <a:spLocks/>
          </p:cNvSpPr>
          <p:nvPr/>
        </p:nvSpPr>
        <p:spPr>
          <a:xfrm>
            <a:off x="838200" y="1771841"/>
            <a:ext cx="10515600" cy="9224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Проверочную работу выполняли 5101 обучающийся из 213 образовательных организаций. </a:t>
            </a:r>
          </a:p>
        </p:txBody>
      </p:sp>
      <p:sp>
        <p:nvSpPr>
          <p:cNvPr id="4" name="Google Shape;191;p23">
            <a:extLst>
              <a:ext uri="{FF2B5EF4-FFF2-40B4-BE49-F238E27FC236}">
                <a16:creationId xmlns:a16="http://schemas.microsoft.com/office/drawing/2014/main" id="{C2145457-BD89-93E8-4E33-CEA28DF7FA2D}"/>
              </a:ext>
            </a:extLst>
          </p:cNvPr>
          <p:cNvSpPr txBox="1"/>
          <p:nvPr/>
        </p:nvSpPr>
        <p:spPr>
          <a:xfrm>
            <a:off x="1323475" y="427565"/>
            <a:ext cx="7569672" cy="719334"/>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6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4 класс. Окружающий мир</a:t>
            </a:r>
          </a:p>
        </p:txBody>
      </p:sp>
      <p:graphicFrame>
        <p:nvGraphicFramePr>
          <p:cNvPr id="5" name="Диаграмма 4">
            <a:extLst>
              <a:ext uri="{FF2B5EF4-FFF2-40B4-BE49-F238E27FC236}">
                <a16:creationId xmlns:a16="http://schemas.microsoft.com/office/drawing/2014/main" id="{9C89B2FF-6E34-5290-F023-477F37B2D6CC}"/>
              </a:ext>
            </a:extLst>
          </p:cNvPr>
          <p:cNvGraphicFramePr/>
          <p:nvPr/>
        </p:nvGraphicFramePr>
        <p:xfrm>
          <a:off x="5039833" y="2562447"/>
          <a:ext cx="6313967" cy="341820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397B0C6C-FAD2-48CA-35D0-7EE944272A1E}"/>
              </a:ext>
            </a:extLst>
          </p:cNvPr>
          <p:cNvSpPr txBox="1"/>
          <p:nvPr/>
        </p:nvSpPr>
        <p:spPr>
          <a:xfrm>
            <a:off x="838200" y="3023944"/>
            <a:ext cx="514793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С работой справились все 100% обучающихся.</a:t>
            </a:r>
          </a:p>
        </p:txBody>
      </p:sp>
    </p:spTree>
    <p:extLst>
      <p:ext uri="{BB962C8B-B14F-4D97-AF65-F5344CB8AC3E}">
        <p14:creationId xmlns:p14="http://schemas.microsoft.com/office/powerpoint/2010/main" val="37163433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9F9DD-3DFC-9D95-0A5B-6BDDF29D4424}"/>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EEDC054F-DA60-5460-36AC-90ACE58EEEE9}"/>
              </a:ext>
            </a:extLst>
          </p:cNvPr>
          <p:cNvSpPr txBox="1"/>
          <p:nvPr/>
        </p:nvSpPr>
        <p:spPr>
          <a:xfrm>
            <a:off x="1174618" y="310607"/>
            <a:ext cx="8798722"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окружающему миру (4 класс)</a:t>
            </a:r>
          </a:p>
        </p:txBody>
      </p:sp>
      <p:graphicFrame>
        <p:nvGraphicFramePr>
          <p:cNvPr id="3" name="Таблица 2">
            <a:extLst>
              <a:ext uri="{FF2B5EF4-FFF2-40B4-BE49-F238E27FC236}">
                <a16:creationId xmlns:a16="http://schemas.microsoft.com/office/drawing/2014/main" id="{2C911199-2176-837E-03FE-17E0DCBE34B5}"/>
              </a:ext>
            </a:extLst>
          </p:cNvPr>
          <p:cNvGraphicFramePr>
            <a:graphicFrameLocks noGrp="1"/>
          </p:cNvGraphicFramePr>
          <p:nvPr/>
        </p:nvGraphicFramePr>
        <p:xfrm>
          <a:off x="352425" y="1340632"/>
          <a:ext cx="11470980" cy="5182743"/>
        </p:xfrm>
        <a:graphic>
          <a:graphicData uri="http://schemas.openxmlformats.org/drawingml/2006/table">
            <a:tbl>
              <a:tblPr firstRow="1" bandRow="1">
                <a:tableStyleId>{5A111915-BE36-4E01-A7E5-04B1672EAD32}</a:tableStyleId>
              </a:tblPr>
              <a:tblGrid>
                <a:gridCol w="604505">
                  <a:extLst>
                    <a:ext uri="{9D8B030D-6E8A-4147-A177-3AD203B41FA5}">
                      <a16:colId xmlns:a16="http://schemas.microsoft.com/office/drawing/2014/main" val="3888935905"/>
                    </a:ext>
                  </a:extLst>
                </a:gridCol>
                <a:gridCol w="8016949">
                  <a:extLst>
                    <a:ext uri="{9D8B030D-6E8A-4147-A177-3AD203B41FA5}">
                      <a16:colId xmlns:a16="http://schemas.microsoft.com/office/drawing/2014/main" val="684776148"/>
                    </a:ext>
                  </a:extLst>
                </a:gridCol>
                <a:gridCol w="2849526">
                  <a:extLst>
                    <a:ext uri="{9D8B030D-6E8A-4147-A177-3AD203B41FA5}">
                      <a16:colId xmlns:a16="http://schemas.microsoft.com/office/drawing/2014/main" val="1895633611"/>
                    </a:ext>
                  </a:extLst>
                </a:gridCol>
              </a:tblGrid>
              <a:tr h="702183">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759071">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Распознавать изученные объекты и явления живой и неживой природы по их описанию, рисункам и фотографиям, различать их в окружающем мире. </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Сравнивать объекты живой и неживой природы на основе их внешних признаков и известных  характерных свойств</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4970 / 97,4%</a:t>
                      </a:r>
                    </a:p>
                  </a:txBody>
                  <a:tcPr/>
                </a:tc>
                <a:extLst>
                  <a:ext uri="{0D108BD9-81ED-4DB2-BD59-A6C34878D82A}">
                    <a16:rowId xmlns:a16="http://schemas.microsoft.com/office/drawing/2014/main" val="2612704904"/>
                  </a:ext>
                </a:extLst>
              </a:tr>
              <a:tr h="631210">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2.</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Использовать знания о взаимосвязях в природе для объяснения простейших явлений и процессов в природе (в том числе смены дня и ночи, смены времен года, сезонных изменений в природе своей местности, причины смены природных зон)</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4830 / 94,7%</a:t>
                      </a:r>
                    </a:p>
                  </a:txBody>
                  <a:tcPr/>
                </a:tc>
                <a:extLst>
                  <a:ext uri="{0D108BD9-81ED-4DB2-BD59-A6C34878D82A}">
                    <a16:rowId xmlns:a16="http://schemas.microsoft.com/office/drawing/2014/main" val="2458044847"/>
                  </a:ext>
                </a:extLst>
              </a:tr>
              <a:tr h="550889">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3.</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Распознавать изученные объекты и явления живой и неживой природы по их описанию, рисункам и фотографиям, различать их в окружающем мире.</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Группировать изученные объекты живой и неживой природы, самостоятельно выбирая признак для группировки; проводить простейшие классификации</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4747 / 93%</a:t>
                      </a:r>
                    </a:p>
                  </a:txBody>
                  <a:tcPr/>
                </a:tc>
                <a:extLst>
                  <a:ext uri="{0D108BD9-81ED-4DB2-BD59-A6C34878D82A}">
                    <a16:rowId xmlns:a16="http://schemas.microsoft.com/office/drawing/2014/main" val="1984546462"/>
                  </a:ext>
                </a:extLst>
              </a:tr>
              <a:tr h="170937">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4.</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Распознавать изученные объекты и явления живой и неживой природы по их описанию, рисункам и фотографиям, различать их в окружающем мире</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 </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4681 / 91,8%</a:t>
                      </a:r>
                    </a:p>
                  </a:txBody>
                  <a:tcPr/>
                </a:tc>
                <a:extLst>
                  <a:ext uri="{0D108BD9-81ED-4DB2-BD59-A6C34878D82A}">
                    <a16:rowId xmlns:a16="http://schemas.microsoft.com/office/drawing/2014/main" val="2108257153"/>
                  </a:ext>
                </a:extLst>
              </a:tr>
              <a:tr h="265159">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5.</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Осознавать возможные последствия вредных привычек для здоровья и жизни человека</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 </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4616 / 90,5%</a:t>
                      </a:r>
                    </a:p>
                  </a:txBody>
                  <a:tcPr/>
                </a:tc>
                <a:extLst>
                  <a:ext uri="{0D108BD9-81ED-4DB2-BD59-A6C34878D82A}">
                    <a16:rowId xmlns:a16="http://schemas.microsoft.com/office/drawing/2014/main" val="172602286"/>
                  </a:ext>
                </a:extLst>
              </a:tr>
              <a:tr h="625120">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6.</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Проводить по предложенному (самостоятельно составленному) плану или выдвинутому </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предположению несложные наблюдения, опыты с объектами природы с использованием простейшего лабораторного оборудования и измерительных приборов, следуя правилам безопасного труда. Создавать по заданному плану собственные развернутые высказывания о природе</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4453 / 87,3%</a:t>
                      </a:r>
                    </a:p>
                  </a:txBody>
                  <a:tcPr/>
                </a:tc>
                <a:extLst>
                  <a:ext uri="{0D108BD9-81ED-4DB2-BD59-A6C34878D82A}">
                    <a16:rowId xmlns:a16="http://schemas.microsoft.com/office/drawing/2014/main" val="1384670952"/>
                  </a:ext>
                </a:extLst>
              </a:tr>
            </a:tbl>
          </a:graphicData>
        </a:graphic>
      </p:graphicFrame>
    </p:spTree>
    <p:extLst>
      <p:ext uri="{BB962C8B-B14F-4D97-AF65-F5344CB8AC3E}">
        <p14:creationId xmlns:p14="http://schemas.microsoft.com/office/powerpoint/2010/main" val="13568591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F077B-96E6-9228-BE54-E049A00BCE1B}"/>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98C25E16-6CD0-852E-ED4D-9BB11DDE3D8C}"/>
              </a:ext>
            </a:extLst>
          </p:cNvPr>
          <p:cNvSpPr txBox="1"/>
          <p:nvPr/>
        </p:nvSpPr>
        <p:spPr>
          <a:xfrm>
            <a:off x="1174618" y="310607"/>
            <a:ext cx="8798722"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окружающему миру (4 класс)</a:t>
            </a:r>
          </a:p>
        </p:txBody>
      </p:sp>
      <p:graphicFrame>
        <p:nvGraphicFramePr>
          <p:cNvPr id="3" name="Таблица 2">
            <a:extLst>
              <a:ext uri="{FF2B5EF4-FFF2-40B4-BE49-F238E27FC236}">
                <a16:creationId xmlns:a16="http://schemas.microsoft.com/office/drawing/2014/main" id="{BB398CFD-ED8F-CF0C-03A1-1BADEBB9E765}"/>
              </a:ext>
            </a:extLst>
          </p:cNvPr>
          <p:cNvGraphicFramePr>
            <a:graphicFrameLocks noGrp="1"/>
          </p:cNvGraphicFramePr>
          <p:nvPr/>
        </p:nvGraphicFramePr>
        <p:xfrm>
          <a:off x="344561" y="1358325"/>
          <a:ext cx="11502877" cy="4745740"/>
        </p:xfrm>
        <a:graphic>
          <a:graphicData uri="http://schemas.openxmlformats.org/drawingml/2006/table">
            <a:tbl>
              <a:tblPr firstRow="1" bandRow="1">
                <a:tableStyleId>{5A111915-BE36-4E01-A7E5-04B1672EAD32}</a:tableStyleId>
              </a:tblPr>
              <a:tblGrid>
                <a:gridCol w="633634">
                  <a:extLst>
                    <a:ext uri="{9D8B030D-6E8A-4147-A177-3AD203B41FA5}">
                      <a16:colId xmlns:a16="http://schemas.microsoft.com/office/drawing/2014/main" val="3888935905"/>
                    </a:ext>
                  </a:extLst>
                </a:gridCol>
                <a:gridCol w="7946388">
                  <a:extLst>
                    <a:ext uri="{9D8B030D-6E8A-4147-A177-3AD203B41FA5}">
                      <a16:colId xmlns:a16="http://schemas.microsoft.com/office/drawing/2014/main" val="684776148"/>
                    </a:ext>
                  </a:extLst>
                </a:gridCol>
                <a:gridCol w="2922855">
                  <a:extLst>
                    <a:ext uri="{9D8B030D-6E8A-4147-A177-3AD203B41FA5}">
                      <a16:colId xmlns:a16="http://schemas.microsoft.com/office/drawing/2014/main" val="1895633611"/>
                    </a:ext>
                  </a:extLst>
                </a:gridCol>
              </a:tblGrid>
              <a:tr h="633618">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1193130">
                <a:tc>
                  <a:txBody>
                    <a:bodyPr/>
                    <a:lstStyle/>
                    <a:p>
                      <a:pPr marL="0" indent="0">
                        <a:buFont typeface="+mj-lt"/>
                        <a:buNone/>
                      </a:pPr>
                      <a:r>
                        <a:rPr lang="ru-RU" sz="1400" dirty="0">
                          <a:latin typeface="+mn-lt"/>
                        </a:rPr>
                        <a:t>7.</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Соблюдать правила безопасного поведения при использовании объектов транспортной инфраструктуры населенного пункта, в театрах, кинотеатрах, торговых центрах, парках и зонах отдыха, учреждениях культуры (музеях, библиотеках и других); соблюдать правила безопасного поведения при езде на велосипеде, самокате и других средствах индивидуальной мобильности</a:t>
                      </a:r>
                    </a:p>
                  </a:txBody>
                  <a:tcPr marL="68580" marR="68580" marT="0" marB="0"/>
                </a:tc>
                <a:tc>
                  <a:txBody>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4752 / 93,2%</a:t>
                      </a:r>
                    </a:p>
                  </a:txBody>
                  <a:tcPr/>
                </a:tc>
                <a:extLst>
                  <a:ext uri="{0D108BD9-81ED-4DB2-BD59-A6C34878D82A}">
                    <a16:rowId xmlns:a16="http://schemas.microsoft.com/office/drawing/2014/main" val="1333134484"/>
                  </a:ext>
                </a:extLst>
              </a:tr>
              <a:tr h="780660">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8.</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Использовать различные источники информации об обществе для поиска и извлечения информации, ответов на вопросы; создавать по заданному плану собственные развернутые высказывания</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 </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4693 / 92%</a:t>
                      </a:r>
                    </a:p>
                  </a:txBody>
                  <a:tcPr/>
                </a:tc>
                <a:extLst>
                  <a:ext uri="{0D108BD9-81ED-4DB2-BD59-A6C34878D82A}">
                    <a16:rowId xmlns:a16="http://schemas.microsoft.com/office/drawing/2014/main" val="2458044847"/>
                  </a:ext>
                </a:extLst>
              </a:tr>
              <a:tr h="1171873">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9.</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Рассказывать о государственных праздниках России, наиболее важных событиях истории России, наиболее известных российских исторических деятелях разных периодов, достопримечательностях столицы России и родного края.</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Использовать различные источники информации об обществе для поиска и извлечения информации, ответов на вопросы; создавать по заданному плану собственные развернутые высказывания</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4858 / 96,2%</a:t>
                      </a:r>
                    </a:p>
                  </a:txBody>
                  <a:tcPr/>
                </a:tc>
                <a:extLst>
                  <a:ext uri="{0D108BD9-81ED-4DB2-BD59-A6C34878D82A}">
                    <a16:rowId xmlns:a16="http://schemas.microsoft.com/office/drawing/2014/main" val="1984546462"/>
                  </a:ext>
                </a:extLst>
              </a:tr>
              <a:tr h="785392">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10.</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Рассказывать о государственных праздниках России, наиболее важных событиях истории России, наиболее известных российских исторических деятелях разных периодов, достопримечательностях столицы России и родного края</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4686 / 92%</a:t>
                      </a:r>
                    </a:p>
                  </a:txBody>
                  <a:tcPr/>
                </a:tc>
                <a:extLst>
                  <a:ext uri="{0D108BD9-81ED-4DB2-BD59-A6C34878D82A}">
                    <a16:rowId xmlns:a16="http://schemas.microsoft.com/office/drawing/2014/main" val="2108257153"/>
                  </a:ext>
                </a:extLst>
              </a:tr>
            </a:tbl>
          </a:graphicData>
        </a:graphic>
      </p:graphicFrame>
    </p:spTree>
    <p:extLst>
      <p:ext uri="{BB962C8B-B14F-4D97-AF65-F5344CB8AC3E}">
        <p14:creationId xmlns:p14="http://schemas.microsoft.com/office/powerpoint/2010/main" val="23301880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C7820-9EC7-0702-ACF0-339E29BBD240}"/>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E725C16E-2122-985B-D9D9-0B04CCA02FA6}"/>
              </a:ext>
            </a:extLst>
          </p:cNvPr>
          <p:cNvSpPr txBox="1">
            <a:spLocks/>
          </p:cNvSpPr>
          <p:nvPr/>
        </p:nvSpPr>
        <p:spPr>
          <a:xfrm>
            <a:off x="838200" y="1771841"/>
            <a:ext cx="10515600" cy="9224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Проверочную работу выполняли 4935 обучающихся из 205 образовательных организаций. </a:t>
            </a:r>
          </a:p>
        </p:txBody>
      </p:sp>
      <p:sp>
        <p:nvSpPr>
          <p:cNvPr id="4" name="Google Shape;191;p23">
            <a:extLst>
              <a:ext uri="{FF2B5EF4-FFF2-40B4-BE49-F238E27FC236}">
                <a16:creationId xmlns:a16="http://schemas.microsoft.com/office/drawing/2014/main" id="{370BBCBB-8569-238F-F7C1-393369594A0B}"/>
              </a:ext>
            </a:extLst>
          </p:cNvPr>
          <p:cNvSpPr txBox="1"/>
          <p:nvPr/>
        </p:nvSpPr>
        <p:spPr>
          <a:xfrm>
            <a:off x="1323475" y="427565"/>
            <a:ext cx="7569672" cy="719334"/>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6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4 класс. Английский язык</a:t>
            </a:r>
          </a:p>
        </p:txBody>
      </p:sp>
      <p:graphicFrame>
        <p:nvGraphicFramePr>
          <p:cNvPr id="5" name="Диаграмма 4">
            <a:extLst>
              <a:ext uri="{FF2B5EF4-FFF2-40B4-BE49-F238E27FC236}">
                <a16:creationId xmlns:a16="http://schemas.microsoft.com/office/drawing/2014/main" id="{DFBB7F7C-4EC8-9933-9DA7-1BE9D55420FA}"/>
              </a:ext>
            </a:extLst>
          </p:cNvPr>
          <p:cNvGraphicFramePr/>
          <p:nvPr/>
        </p:nvGraphicFramePr>
        <p:xfrm>
          <a:off x="5039833" y="2562447"/>
          <a:ext cx="6313967" cy="341820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61FC9AE0-C22E-7ECC-753C-480C4642CEA7}"/>
              </a:ext>
            </a:extLst>
          </p:cNvPr>
          <p:cNvSpPr txBox="1"/>
          <p:nvPr/>
        </p:nvSpPr>
        <p:spPr>
          <a:xfrm>
            <a:off x="838200" y="3023944"/>
            <a:ext cx="514793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ysClr val="windowText" lastClr="000000"/>
                </a:solidFill>
                <a:effectLst/>
                <a:uLnTx/>
                <a:uFillTx/>
                <a:latin typeface="Arial"/>
                <a:cs typeface="Arial"/>
                <a:sym typeface="Helvetica Neue"/>
              </a:rPr>
              <a:t>С работой не справились всего 7 обучающихся, что составляет 0,14% от общего числа выполнявших работу из 6 организаций (2,9%).</a:t>
            </a:r>
          </a:p>
        </p:txBody>
      </p:sp>
    </p:spTree>
    <p:extLst>
      <p:ext uri="{BB962C8B-B14F-4D97-AF65-F5344CB8AC3E}">
        <p14:creationId xmlns:p14="http://schemas.microsoft.com/office/powerpoint/2010/main" val="6935415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22786-C307-5C8F-E509-5837CFF18F78}"/>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6976E8D2-68A6-5947-21A6-4E4FA727EE97}"/>
              </a:ext>
            </a:extLst>
          </p:cNvPr>
          <p:cNvSpPr txBox="1"/>
          <p:nvPr/>
        </p:nvSpPr>
        <p:spPr>
          <a:xfrm>
            <a:off x="1174618" y="310607"/>
            <a:ext cx="8798722" cy="952025"/>
          </a:xfrm>
          <a:prstGeom prst="rect">
            <a:avLst/>
          </a:prstGeom>
          <a:noFill/>
          <a:ln>
            <a:noFill/>
          </a:ln>
        </p:spPr>
        <p:txBody>
          <a:bodyPr spcFirstLastPara="1" wrap="square" lIns="91425" tIns="91425" rIns="91425" bIns="91425" anchor="t" anchorCtr="0">
            <a:spAutoFit/>
          </a:bodyPr>
          <a:lstStyle/>
          <a:p>
            <a:pPr marL="0" marR="0" lvl="0" indent="0" algn="l" defTabSz="1219170" rtl="0" eaLnBrk="1" fontAlgn="auto" latinLnBrk="0" hangingPunct="1">
              <a:lnSpc>
                <a:spcPct val="107916"/>
              </a:lnSpc>
              <a:spcBef>
                <a:spcPts val="0"/>
              </a:spcBef>
              <a:spcAft>
                <a:spcPts val="800"/>
              </a:spcAft>
              <a:buClr>
                <a:srgbClr val="000000"/>
              </a:buClr>
              <a:buSzTx/>
              <a:buFontTx/>
              <a:buNone/>
              <a:tabLst/>
              <a:defRPr/>
            </a:pP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Сводная таблица качественных показателей выполнения </a:t>
            </a:r>
            <a:b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br>
            <a:r>
              <a:rPr kumimoji="0" lang="ru-RU" sz="2000" b="1" i="0" u="none" strike="noStrike" kern="0" cap="none" spc="0" normalizeH="0" baseline="0" noProof="0" dirty="0">
                <a:ln>
                  <a:noFill/>
                </a:ln>
                <a:solidFill>
                  <a:srgbClr val="FFFFFF"/>
                </a:solidFill>
                <a:effectLst/>
                <a:uLnTx/>
                <a:uFillTx/>
                <a:latin typeface="Arial" panose="020B0604020202020204" pitchFamily="34" charset="0"/>
                <a:ea typeface="Montserrat"/>
                <a:cs typeface="Arial" panose="020B0604020202020204" pitchFamily="34" charset="0"/>
                <a:sym typeface="Montserrat"/>
              </a:rPr>
              <a:t>итоговой проверочной работы по английскому языку (4 класс)</a:t>
            </a:r>
          </a:p>
        </p:txBody>
      </p:sp>
      <p:graphicFrame>
        <p:nvGraphicFramePr>
          <p:cNvPr id="3" name="Таблица 2">
            <a:extLst>
              <a:ext uri="{FF2B5EF4-FFF2-40B4-BE49-F238E27FC236}">
                <a16:creationId xmlns:a16="http://schemas.microsoft.com/office/drawing/2014/main" id="{654B1C59-CB75-A1F4-E32C-80D5532CD113}"/>
              </a:ext>
            </a:extLst>
          </p:cNvPr>
          <p:cNvGraphicFramePr>
            <a:graphicFrameLocks noGrp="1"/>
          </p:cNvGraphicFramePr>
          <p:nvPr/>
        </p:nvGraphicFramePr>
        <p:xfrm>
          <a:off x="352425" y="1340632"/>
          <a:ext cx="11470980" cy="3070073"/>
        </p:xfrm>
        <a:graphic>
          <a:graphicData uri="http://schemas.openxmlformats.org/drawingml/2006/table">
            <a:tbl>
              <a:tblPr firstRow="1" bandRow="1">
                <a:tableStyleId>{5A111915-BE36-4E01-A7E5-04B1672EAD32}</a:tableStyleId>
              </a:tblPr>
              <a:tblGrid>
                <a:gridCol w="604505">
                  <a:extLst>
                    <a:ext uri="{9D8B030D-6E8A-4147-A177-3AD203B41FA5}">
                      <a16:colId xmlns:a16="http://schemas.microsoft.com/office/drawing/2014/main" val="3888935905"/>
                    </a:ext>
                  </a:extLst>
                </a:gridCol>
                <a:gridCol w="8016949">
                  <a:extLst>
                    <a:ext uri="{9D8B030D-6E8A-4147-A177-3AD203B41FA5}">
                      <a16:colId xmlns:a16="http://schemas.microsoft.com/office/drawing/2014/main" val="684776148"/>
                    </a:ext>
                  </a:extLst>
                </a:gridCol>
                <a:gridCol w="2849526">
                  <a:extLst>
                    <a:ext uri="{9D8B030D-6E8A-4147-A177-3AD203B41FA5}">
                      <a16:colId xmlns:a16="http://schemas.microsoft.com/office/drawing/2014/main" val="1895633611"/>
                    </a:ext>
                  </a:extLst>
                </a:gridCol>
              </a:tblGrid>
              <a:tr h="702183">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 п/п</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Планируемые результаты</a:t>
                      </a:r>
                    </a:p>
                  </a:txBody>
                  <a:tcPr anchor="ct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bg1"/>
                          </a:solidFill>
                          <a:latin typeface="Calibri" panose="020F0502020204030204"/>
                        </a:defRPr>
                      </a:lvl9pPr>
                    </a:lstStyle>
                    <a:p>
                      <a:pPr algn="ctr"/>
                      <a:r>
                        <a:rPr lang="ru-RU" sz="1400" dirty="0">
                          <a:latin typeface="+mn-lt"/>
                        </a:rPr>
                        <a:t>Количество обучающихся, справившихся с заданиями </a:t>
                      </a:r>
                    </a:p>
                  </a:txBody>
                  <a:tcPr anchor="ctr"/>
                </a:tc>
                <a:extLst>
                  <a:ext uri="{0D108BD9-81ED-4DB2-BD59-A6C34878D82A}">
                    <a16:rowId xmlns:a16="http://schemas.microsoft.com/office/drawing/2014/main" val="1043484887"/>
                  </a:ext>
                </a:extLst>
              </a:tr>
              <a:tr h="759071">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1.</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Аудирование с пониманием запрашиваемой информации</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3965 / 80,34%</a:t>
                      </a:r>
                    </a:p>
                  </a:txBody>
                  <a:tcPr/>
                </a:tc>
                <a:extLst>
                  <a:ext uri="{0D108BD9-81ED-4DB2-BD59-A6C34878D82A}">
                    <a16:rowId xmlns:a16="http://schemas.microsoft.com/office/drawing/2014/main" val="2612704904"/>
                  </a:ext>
                </a:extLst>
              </a:tr>
              <a:tr h="631210">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2.</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Чтение про себя и понимание запрашиваемой информации</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4451 / 91,5%</a:t>
                      </a:r>
                    </a:p>
                  </a:txBody>
                  <a:tcPr/>
                </a:tc>
                <a:extLst>
                  <a:ext uri="{0D108BD9-81ED-4DB2-BD59-A6C34878D82A}">
                    <a16:rowId xmlns:a16="http://schemas.microsoft.com/office/drawing/2014/main" val="2458044847"/>
                  </a:ext>
                </a:extLst>
              </a:tr>
              <a:tr h="550889">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indent="0">
                        <a:buFont typeface="+mj-lt"/>
                        <a:buNone/>
                      </a:pPr>
                      <a:r>
                        <a:rPr lang="ru-RU" sz="1400" dirty="0">
                          <a:latin typeface="+mn-lt"/>
                        </a:rPr>
                        <a:t>3.</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Навыки  оперирования языковыми средствами в коммуникативно значимом контексте: грамматические формы</a:t>
                      </a:r>
                    </a:p>
                  </a:txBody>
                  <a:tcPr marL="68580" marR="68580" marT="0" marB="0"/>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Calibri" panose="020F0502020204030204"/>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4413 / 89,4%</a:t>
                      </a:r>
                    </a:p>
                  </a:txBody>
                  <a:tcPr/>
                </a:tc>
                <a:extLst>
                  <a:ext uri="{0D108BD9-81ED-4DB2-BD59-A6C34878D82A}">
                    <a16:rowId xmlns:a16="http://schemas.microsoft.com/office/drawing/2014/main" val="1984546462"/>
                  </a:ext>
                </a:extLst>
              </a:tr>
              <a:tr h="170937">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indent="0">
                        <a:buFont typeface="+mj-lt"/>
                        <a:buNone/>
                      </a:pPr>
                      <a:r>
                        <a:rPr lang="ru-RU" sz="1400" dirty="0">
                          <a:latin typeface="+mn-lt"/>
                        </a:rPr>
                        <a:t>4.</a:t>
                      </a:r>
                    </a:p>
                  </a:txBody>
                  <a:tcPr/>
                </a:tc>
                <a:tc>
                  <a:txBody>
                    <a:bodyPr/>
                    <a:lstStyle/>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Заполнение простых анкет и формуляров</a:t>
                      </a:r>
                    </a:p>
                    <a:p>
                      <a:pPr marL="0" marR="0" algn="l" defTabSz="914400" rtl="0" eaLnBrk="1" latinLnBrk="0" hangingPunct="1">
                        <a:lnSpc>
                          <a:spcPct val="100000"/>
                        </a:lnSpc>
                        <a:spcBef>
                          <a:spcPts val="0"/>
                        </a:spcBef>
                        <a:spcAft>
                          <a:spcPts val="0"/>
                        </a:spcAft>
                        <a:buClr>
                          <a:srgbClr val="000000"/>
                        </a:buClr>
                        <a:buFont typeface="Arial"/>
                        <a:buNone/>
                      </a:pPr>
                      <a:r>
                        <a:rPr lang="ru-RU" sz="1400" b="0" i="0" u="none" strike="noStrike" kern="1200" cap="none" dirty="0">
                          <a:solidFill>
                            <a:schemeClr val="tx1"/>
                          </a:solidFill>
                          <a:latin typeface="+mn-lt"/>
                          <a:ea typeface="+mn-ea"/>
                          <a:cs typeface="+mn-cs"/>
                        </a:rPr>
                        <a:t> </a:t>
                      </a:r>
                    </a:p>
                  </a:txBody>
                  <a:tcPr marL="68580" marR="68580" marT="0" marB="0"/>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cs typeface="Arial"/>
                        </a:rPr>
                        <a:t> 4516 / 91,5%</a:t>
                      </a:r>
                    </a:p>
                  </a:txBody>
                  <a:tcPr/>
                </a:tc>
                <a:extLst>
                  <a:ext uri="{0D108BD9-81ED-4DB2-BD59-A6C34878D82A}">
                    <a16:rowId xmlns:a16="http://schemas.microsoft.com/office/drawing/2014/main" val="2108257153"/>
                  </a:ext>
                </a:extLst>
              </a:tr>
            </a:tbl>
          </a:graphicData>
        </a:graphic>
      </p:graphicFrame>
    </p:spTree>
    <p:extLst>
      <p:ext uri="{BB962C8B-B14F-4D97-AF65-F5344CB8AC3E}">
        <p14:creationId xmlns:p14="http://schemas.microsoft.com/office/powerpoint/2010/main" val="12266276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cxnSp>
        <p:nvCxnSpPr>
          <p:cNvPr id="18" name="Прямая соединительная линия 17"/>
          <p:cNvCxnSpPr>
            <a:cxnSpLocks/>
          </p:cNvCxnSpPr>
          <p:nvPr/>
        </p:nvCxnSpPr>
        <p:spPr bwMode="auto">
          <a:xfrm>
            <a:off x="824535" y="2743201"/>
            <a:ext cx="0" cy="19207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Прямая соединительная линия 2">
            <a:extLst>
              <a:ext uri="{FF2B5EF4-FFF2-40B4-BE49-F238E27FC236}">
                <a16:creationId xmlns:a16="http://schemas.microsoft.com/office/drawing/2014/main" id="{9EAE9934-DD5F-DFC0-79BA-010DF0807CFF}"/>
              </a:ext>
            </a:extLst>
          </p:cNvPr>
          <p:cNvCxnSpPr>
            <a:cxnSpLocks/>
          </p:cNvCxnSpPr>
          <p:nvPr/>
        </p:nvCxnSpPr>
        <p:spPr bwMode="auto">
          <a:xfrm>
            <a:off x="824535" y="2743200"/>
            <a:ext cx="0" cy="260526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Рисунок 3"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EA981C36-85ED-B558-ABDD-917CD397A3D8}"/>
              </a:ext>
            </a:extLst>
          </p:cNvPr>
          <p:cNvPicPr>
            <a:picLocks noChangeAspect="1"/>
          </p:cNvPicPr>
          <p:nvPr/>
        </p:nvPicPr>
        <p:blipFill>
          <a:blip r:embed="rId2"/>
          <a:stretch>
            <a:fillRect/>
          </a:stretch>
        </p:blipFill>
        <p:spPr bwMode="auto">
          <a:xfrm>
            <a:off x="879156" y="976324"/>
            <a:ext cx="3486417" cy="812845"/>
          </a:xfrm>
          <a:prstGeom prst="rect">
            <a:avLst/>
          </a:prstGeom>
        </p:spPr>
      </p:pic>
      <p:sp>
        <p:nvSpPr>
          <p:cNvPr id="5" name="TextBox 4">
            <a:extLst>
              <a:ext uri="{FF2B5EF4-FFF2-40B4-BE49-F238E27FC236}">
                <a16:creationId xmlns:a16="http://schemas.microsoft.com/office/drawing/2014/main" id="{FD840A7F-97FE-18AF-5193-93F77A296AA9}"/>
              </a:ext>
            </a:extLst>
          </p:cNvPr>
          <p:cNvSpPr txBox="1"/>
          <p:nvPr/>
        </p:nvSpPr>
        <p:spPr bwMode="auto">
          <a:xfrm>
            <a:off x="738640" y="1904443"/>
            <a:ext cx="4724370" cy="589520"/>
          </a:xfrm>
          <a:prstGeom prst="rect">
            <a:avLst/>
          </a:prstGeom>
          <a:noFill/>
        </p:spPr>
        <p:txBody>
          <a:bodyPr wrap="none" rtlCol="0">
            <a:spAutoFit/>
          </a:bodyPr>
          <a:lstStyle/>
          <a:p>
            <a:pPr defTabSz="1219170">
              <a:lnSpc>
                <a:spcPct val="115000"/>
              </a:lnSpc>
              <a:buClr>
                <a:srgbClr val="000000"/>
              </a:buClr>
            </a:pPr>
            <a:r>
              <a:rPr lang="ru-RU" sz="1467" kern="0" dirty="0">
                <a:solidFill>
                  <a:srgbClr val="FFFFFF"/>
                </a:solidFill>
                <a:latin typeface="Arial"/>
                <a:ea typeface="MS Mincho" panose="02020609040205080304" pitchFamily="49" charset="-128"/>
                <a:cs typeface="Times New Roman" panose="02020603050405020304" pitchFamily="18" charset="0"/>
              </a:rPr>
              <a:t>Корпоративный университет развития образования</a:t>
            </a:r>
          </a:p>
          <a:p>
            <a:pPr defTabSz="1219170">
              <a:lnSpc>
                <a:spcPct val="115000"/>
              </a:lnSpc>
              <a:buClr>
                <a:srgbClr val="000000"/>
              </a:buClr>
            </a:pPr>
            <a:r>
              <a:rPr lang="ru-RU" sz="1467" kern="0" dirty="0">
                <a:solidFill>
                  <a:srgbClr val="FFFFFF"/>
                </a:solidFill>
                <a:latin typeface="Arial"/>
                <a:ea typeface="MS Mincho" panose="02020609040205080304" pitchFamily="49" charset="-128"/>
                <a:cs typeface="Times New Roman" panose="02020603050405020304" pitchFamily="18" charset="0"/>
              </a:rPr>
              <a:t>Московской области (КУРО)</a:t>
            </a:r>
          </a:p>
        </p:txBody>
      </p:sp>
      <p:sp>
        <p:nvSpPr>
          <p:cNvPr id="7" name="TextBox 6">
            <a:extLst>
              <a:ext uri="{FF2B5EF4-FFF2-40B4-BE49-F238E27FC236}">
                <a16:creationId xmlns:a16="http://schemas.microsoft.com/office/drawing/2014/main" id="{55E1E5E8-31E4-3D38-264B-85F737BA9CF5}"/>
              </a:ext>
            </a:extLst>
          </p:cNvPr>
          <p:cNvSpPr txBox="1"/>
          <p:nvPr/>
        </p:nvSpPr>
        <p:spPr bwMode="auto">
          <a:xfrm>
            <a:off x="923931" y="2704496"/>
            <a:ext cx="5639125" cy="1323632"/>
          </a:xfrm>
          <a:prstGeom prst="rect">
            <a:avLst/>
          </a:prstGeom>
          <a:noFill/>
        </p:spPr>
        <p:txBody>
          <a:bodyPr wrap="square" rtlCol="0">
            <a:spAutoFit/>
          </a:bodyPr>
          <a:lstStyle/>
          <a:p>
            <a:pPr defTabSz="1219170">
              <a:buClr>
                <a:srgbClr val="000000"/>
              </a:buClr>
              <a:defRPr/>
            </a:pPr>
            <a:r>
              <a:rPr lang="ru-RU" sz="2667" kern="0" dirty="0">
                <a:solidFill>
                  <a:srgbClr val="FFFFFF"/>
                </a:solidFill>
                <a:latin typeface="Arial"/>
                <a:cs typeface="Arial"/>
              </a:rPr>
              <a:t>Планирование оценочных процедур с учетом результатов образовательной деятельности</a:t>
            </a:r>
          </a:p>
        </p:txBody>
      </p:sp>
      <p:sp>
        <p:nvSpPr>
          <p:cNvPr id="2" name="TextBox 1">
            <a:extLst>
              <a:ext uri="{FF2B5EF4-FFF2-40B4-BE49-F238E27FC236}">
                <a16:creationId xmlns:a16="http://schemas.microsoft.com/office/drawing/2014/main" id="{FA48EB49-61EF-D9E6-879A-E4217F9CF8E8}"/>
              </a:ext>
            </a:extLst>
          </p:cNvPr>
          <p:cNvSpPr txBox="1"/>
          <p:nvPr/>
        </p:nvSpPr>
        <p:spPr bwMode="auto">
          <a:xfrm>
            <a:off x="3817434" y="4548677"/>
            <a:ext cx="3373177" cy="1241622"/>
          </a:xfrm>
          <a:prstGeom prst="rect">
            <a:avLst/>
          </a:prstGeom>
          <a:noFill/>
        </p:spPr>
        <p:txBody>
          <a:bodyPr wrap="square" rtlCol="0">
            <a:spAutoFit/>
          </a:bodyPr>
          <a:lstStyle/>
          <a:p>
            <a:pPr defTabSz="1219170">
              <a:buClr>
                <a:srgbClr val="000000"/>
              </a:buClr>
            </a:pPr>
            <a:r>
              <a:rPr lang="ru-RU" sz="1867" kern="0" dirty="0">
                <a:solidFill>
                  <a:srgbClr val="FFFFFF"/>
                </a:solidFill>
                <a:latin typeface="Arial"/>
                <a:cs typeface="Arial"/>
              </a:rPr>
              <a:t>Кудрова Лариса Геннадьевна, директор ЦНППМ ПР КУРО, </a:t>
            </a:r>
            <a:r>
              <a:rPr lang="ru-RU" sz="1867" kern="0" dirty="0" err="1">
                <a:solidFill>
                  <a:srgbClr val="FFFFFF"/>
                </a:solidFill>
                <a:latin typeface="Arial"/>
                <a:cs typeface="Arial"/>
              </a:rPr>
              <a:t>кан.пед.наук</a:t>
            </a:r>
            <a:endParaRPr lang="ru-RU" sz="1867" kern="0" dirty="0">
              <a:solidFill>
                <a:srgbClr val="FFFFFF"/>
              </a:solidFill>
              <a:latin typeface="Arial"/>
              <a:cs typeface="Arial"/>
            </a:endParaRPr>
          </a:p>
        </p:txBody>
      </p:sp>
    </p:spTree>
    <p:extLst>
      <p:ext uri="{BB962C8B-B14F-4D97-AF65-F5344CB8AC3E}">
        <p14:creationId xmlns:p14="http://schemas.microsoft.com/office/powerpoint/2010/main" val="26262811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Google Shape;191;p23">
            <a:extLst>
              <a:ext uri="{FF2B5EF4-FFF2-40B4-BE49-F238E27FC236}">
                <a16:creationId xmlns:a16="http://schemas.microsoft.com/office/drawing/2014/main" id="{8EB905A7-B1DB-B323-45A5-6AF63954DD60}"/>
              </a:ext>
            </a:extLst>
          </p:cNvPr>
          <p:cNvSpPr txBox="1"/>
          <p:nvPr/>
        </p:nvSpPr>
        <p:spPr>
          <a:xfrm>
            <a:off x="3535203" y="345748"/>
            <a:ext cx="5357944" cy="719334"/>
          </a:xfrm>
          <a:prstGeom prst="rect">
            <a:avLst/>
          </a:prstGeom>
          <a:noFill/>
          <a:ln>
            <a:noFill/>
          </a:ln>
        </p:spPr>
        <p:txBody>
          <a:bodyPr spcFirstLastPara="1" wrap="square" lIns="91425" tIns="91425" rIns="91425" bIns="91425" anchor="t" anchorCtr="0">
            <a:spAutoFit/>
          </a:bodyPr>
          <a:lstStyle/>
          <a:p>
            <a:pPr defTabSz="1219170">
              <a:lnSpc>
                <a:spcPct val="107916"/>
              </a:lnSpc>
              <a:spcAft>
                <a:spcPts val="800"/>
              </a:spcAft>
              <a:buClr>
                <a:srgbClr val="000000"/>
              </a:buClr>
            </a:pPr>
            <a:r>
              <a:rPr lang="ru-RU" sz="2600" b="1" kern="0" dirty="0">
                <a:solidFill>
                  <a:srgbClr val="FFFFFF"/>
                </a:solidFill>
                <a:latin typeface="Arial" panose="020B0604020202020204" pitchFamily="34" charset="0"/>
                <a:ea typeface="Montserrat"/>
                <a:cs typeface="Arial" panose="020B0604020202020204" pitchFamily="34" charset="0"/>
                <a:sym typeface="Montserrat"/>
              </a:rPr>
              <a:t>КАЧЕСТВО ОБРАЗОВАНИЯ</a:t>
            </a:r>
            <a:endParaRPr sz="2600" b="1" kern="0" dirty="0">
              <a:solidFill>
                <a:srgbClr val="FFFFFF"/>
              </a:solidFill>
              <a:latin typeface="Arial" panose="020B0604020202020204" pitchFamily="34" charset="0"/>
              <a:ea typeface="Montserrat"/>
              <a:cs typeface="Arial" panose="020B0604020202020204" pitchFamily="34" charset="0"/>
              <a:sym typeface="Montserrat"/>
            </a:endParaRPr>
          </a:p>
        </p:txBody>
      </p:sp>
      <p:sp>
        <p:nvSpPr>
          <p:cNvPr id="3" name="Google Shape;192;p23">
            <a:extLst>
              <a:ext uri="{FF2B5EF4-FFF2-40B4-BE49-F238E27FC236}">
                <a16:creationId xmlns:a16="http://schemas.microsoft.com/office/drawing/2014/main" id="{EEC4F763-FC6A-4DC8-4981-1699ED3B6DE8}"/>
              </a:ext>
            </a:extLst>
          </p:cNvPr>
          <p:cNvSpPr/>
          <p:nvPr/>
        </p:nvSpPr>
        <p:spPr>
          <a:xfrm>
            <a:off x="591505" y="2383829"/>
            <a:ext cx="3558600" cy="646200"/>
          </a:xfrm>
          <a:prstGeom prst="rect">
            <a:avLst/>
          </a:prstGeom>
          <a:noFill/>
          <a:ln>
            <a:noFill/>
          </a:ln>
        </p:spPr>
        <p:txBody>
          <a:bodyPr spcFirstLastPara="1" wrap="square" lIns="91425" tIns="45700" rIns="91425" bIns="45700" anchor="t" anchorCtr="0">
            <a:noAutofit/>
          </a:bodyPr>
          <a:lstStyle/>
          <a:p>
            <a:pPr defTabSz="1219170">
              <a:buClr>
                <a:srgbClr val="000000"/>
              </a:buClr>
            </a:pPr>
            <a:r>
              <a:rPr lang="ru-RU" sz="3600" b="1" kern="0">
                <a:solidFill>
                  <a:srgbClr val="FF0000"/>
                </a:solidFill>
                <a:latin typeface="Arial" panose="020B0604020202020204" pitchFamily="34" charset="0"/>
                <a:ea typeface="Calibri"/>
                <a:cs typeface="Arial" panose="020B0604020202020204" pitchFamily="34" charset="0"/>
                <a:sym typeface="Calibri"/>
              </a:rPr>
              <a:t>РЕЗУЛЬТАТ</a:t>
            </a:r>
            <a:endParaRPr sz="3600" kern="0">
              <a:solidFill>
                <a:srgbClr val="FF0000"/>
              </a:solidFill>
              <a:latin typeface="Arial" panose="020B0604020202020204" pitchFamily="34" charset="0"/>
              <a:ea typeface="Calibri"/>
              <a:cs typeface="Arial" panose="020B0604020202020204" pitchFamily="34" charset="0"/>
              <a:sym typeface="Calibri"/>
            </a:endParaRPr>
          </a:p>
        </p:txBody>
      </p:sp>
      <p:sp>
        <p:nvSpPr>
          <p:cNvPr id="4" name="Google Shape;193;p23">
            <a:extLst>
              <a:ext uri="{FF2B5EF4-FFF2-40B4-BE49-F238E27FC236}">
                <a16:creationId xmlns:a16="http://schemas.microsoft.com/office/drawing/2014/main" id="{CC199554-D35C-D5AE-2B5B-FEAA57B0B33F}"/>
              </a:ext>
            </a:extLst>
          </p:cNvPr>
          <p:cNvSpPr/>
          <p:nvPr/>
        </p:nvSpPr>
        <p:spPr>
          <a:xfrm>
            <a:off x="8956351" y="2345004"/>
            <a:ext cx="2973300" cy="658200"/>
          </a:xfrm>
          <a:prstGeom prst="rect">
            <a:avLst/>
          </a:prstGeom>
          <a:noFill/>
          <a:ln>
            <a:noFill/>
          </a:ln>
        </p:spPr>
        <p:txBody>
          <a:bodyPr spcFirstLastPara="1" wrap="square" lIns="91425" tIns="45700" rIns="91425" bIns="45700" anchor="t" anchorCtr="0">
            <a:noAutofit/>
          </a:bodyPr>
          <a:lstStyle/>
          <a:p>
            <a:pPr defTabSz="1219170">
              <a:buClr>
                <a:srgbClr val="000000"/>
              </a:buClr>
            </a:pPr>
            <a:r>
              <a:rPr lang="ru-RU" sz="3600" b="1" kern="0" dirty="0">
                <a:solidFill>
                  <a:srgbClr val="00B050"/>
                </a:solidFill>
                <a:latin typeface="Arial" panose="020B0604020202020204" pitchFamily="34" charset="0"/>
                <a:ea typeface="Calibri"/>
                <a:cs typeface="Arial" panose="020B0604020202020204" pitchFamily="34" charset="0"/>
                <a:sym typeface="Calibri"/>
              </a:rPr>
              <a:t>УСЛОВИЯ</a:t>
            </a:r>
            <a:endParaRPr sz="4000" kern="0" dirty="0">
              <a:solidFill>
                <a:srgbClr val="00B050"/>
              </a:solidFill>
              <a:latin typeface="Arial" panose="020B0604020202020204" pitchFamily="34" charset="0"/>
              <a:ea typeface="Calibri"/>
              <a:cs typeface="Arial" panose="020B0604020202020204" pitchFamily="34" charset="0"/>
              <a:sym typeface="Calibri"/>
            </a:endParaRPr>
          </a:p>
        </p:txBody>
      </p:sp>
      <p:sp>
        <p:nvSpPr>
          <p:cNvPr id="5" name="Google Shape;194;p23">
            <a:extLst>
              <a:ext uri="{FF2B5EF4-FFF2-40B4-BE49-F238E27FC236}">
                <a16:creationId xmlns:a16="http://schemas.microsoft.com/office/drawing/2014/main" id="{5229BFA8-B986-C721-1916-B2B91EEF6D28}"/>
              </a:ext>
            </a:extLst>
          </p:cNvPr>
          <p:cNvSpPr/>
          <p:nvPr/>
        </p:nvSpPr>
        <p:spPr>
          <a:xfrm>
            <a:off x="4887977" y="2345004"/>
            <a:ext cx="2973300" cy="646200"/>
          </a:xfrm>
          <a:prstGeom prst="rect">
            <a:avLst/>
          </a:prstGeom>
          <a:noFill/>
          <a:ln>
            <a:noFill/>
          </a:ln>
        </p:spPr>
        <p:txBody>
          <a:bodyPr spcFirstLastPara="1" wrap="square" lIns="91425" tIns="45700" rIns="91425" bIns="45700" anchor="t" anchorCtr="0">
            <a:noAutofit/>
          </a:bodyPr>
          <a:lstStyle/>
          <a:p>
            <a:pPr defTabSz="1219170">
              <a:buClr>
                <a:srgbClr val="000000"/>
              </a:buClr>
            </a:pPr>
            <a:r>
              <a:rPr lang="ru-RU" sz="3600" b="1" kern="0">
                <a:solidFill>
                  <a:srgbClr val="1155CC"/>
                </a:solidFill>
                <a:latin typeface="Arial" panose="020B0604020202020204" pitchFamily="34" charset="0"/>
                <a:ea typeface="Calibri"/>
                <a:cs typeface="Arial" panose="020B0604020202020204" pitchFamily="34" charset="0"/>
                <a:sym typeface="Calibri"/>
              </a:rPr>
              <a:t>ПРОЦЕСС</a:t>
            </a:r>
            <a:endParaRPr sz="3600" kern="0">
              <a:solidFill>
                <a:srgbClr val="1155CC"/>
              </a:solidFill>
              <a:latin typeface="Arial" panose="020B0604020202020204" pitchFamily="34" charset="0"/>
              <a:ea typeface="Calibri"/>
              <a:cs typeface="Arial" panose="020B0604020202020204" pitchFamily="34" charset="0"/>
              <a:sym typeface="Calibri"/>
            </a:endParaRPr>
          </a:p>
        </p:txBody>
      </p:sp>
      <p:pic>
        <p:nvPicPr>
          <p:cNvPr id="6" name="Google Shape;196;p23" descr="F:\РАБОТА_ДОМ\РАБОТА\ВЕБИНАР ПО ПРЕЗАМ\ПРЕЗЕНТАЦИЯ\НАБОР\Иконки\students.png">
            <a:extLst>
              <a:ext uri="{FF2B5EF4-FFF2-40B4-BE49-F238E27FC236}">
                <a16:creationId xmlns:a16="http://schemas.microsoft.com/office/drawing/2014/main" id="{F2A26E65-A38A-C65B-B02E-02B6F21D3623}"/>
              </a:ext>
            </a:extLst>
          </p:cNvPr>
          <p:cNvPicPr preferRelativeResize="0"/>
          <p:nvPr/>
        </p:nvPicPr>
        <p:blipFill rotWithShape="1">
          <a:blip r:embed="rId2">
            <a:alphaModFix amt="86000"/>
          </a:blip>
          <a:srcRect/>
          <a:stretch/>
        </p:blipFill>
        <p:spPr>
          <a:xfrm>
            <a:off x="1323475" y="3311899"/>
            <a:ext cx="763551" cy="763551"/>
          </a:xfrm>
          <a:prstGeom prst="rect">
            <a:avLst/>
          </a:prstGeom>
          <a:noFill/>
          <a:ln>
            <a:noFill/>
          </a:ln>
        </p:spPr>
      </p:pic>
      <p:pic>
        <p:nvPicPr>
          <p:cNvPr id="9" name="Google Shape;200;p23">
            <a:extLst>
              <a:ext uri="{FF2B5EF4-FFF2-40B4-BE49-F238E27FC236}">
                <a16:creationId xmlns:a16="http://schemas.microsoft.com/office/drawing/2014/main" id="{D1F20F5F-755E-677C-008E-A8E8D2B28F85}"/>
              </a:ext>
            </a:extLst>
          </p:cNvPr>
          <p:cNvPicPr preferRelativeResize="0"/>
          <p:nvPr/>
        </p:nvPicPr>
        <p:blipFill>
          <a:blip r:embed="rId3">
            <a:alphaModFix/>
          </a:blip>
          <a:stretch>
            <a:fillRect/>
          </a:stretch>
        </p:blipFill>
        <p:spPr>
          <a:xfrm>
            <a:off x="5423038" y="3383903"/>
            <a:ext cx="986261" cy="974925"/>
          </a:xfrm>
          <a:prstGeom prst="rect">
            <a:avLst/>
          </a:prstGeom>
          <a:noFill/>
          <a:ln>
            <a:noFill/>
          </a:ln>
        </p:spPr>
      </p:pic>
      <p:pic>
        <p:nvPicPr>
          <p:cNvPr id="10" name="Рисунок 9" descr="Изображение выглядит как белый, дизайн&#10;&#10;Содержимое, созданное искусственным интеллектом, может быть неверным.">
            <a:extLst>
              <a:ext uri="{FF2B5EF4-FFF2-40B4-BE49-F238E27FC236}">
                <a16:creationId xmlns:a16="http://schemas.microsoft.com/office/drawing/2014/main" id="{D4B5E320-F4C0-980D-322B-68C2BB436EA6}"/>
              </a:ext>
            </a:extLst>
          </p:cNvPr>
          <p:cNvPicPr>
            <a:picLocks noChangeAspect="1"/>
          </p:cNvPicPr>
          <p:nvPr/>
        </p:nvPicPr>
        <p:blipFill>
          <a:blip r:embed="rId4"/>
          <a:stretch>
            <a:fillRect/>
          </a:stretch>
        </p:blipFill>
        <p:spPr>
          <a:xfrm>
            <a:off x="9495529" y="2927227"/>
            <a:ext cx="1051351" cy="763551"/>
          </a:xfrm>
          <a:prstGeom prst="rect">
            <a:avLst/>
          </a:prstGeom>
        </p:spPr>
      </p:pic>
      <p:cxnSp>
        <p:nvCxnSpPr>
          <p:cNvPr id="11" name="Прямая со стрелкой 10">
            <a:extLst>
              <a:ext uri="{FF2B5EF4-FFF2-40B4-BE49-F238E27FC236}">
                <a16:creationId xmlns:a16="http://schemas.microsoft.com/office/drawing/2014/main" id="{19DDF386-BAE7-8CB3-14CA-12D6293A9A51}"/>
              </a:ext>
            </a:extLst>
          </p:cNvPr>
          <p:cNvCxnSpPr/>
          <p:nvPr/>
        </p:nvCxnSpPr>
        <p:spPr>
          <a:xfrm flipH="1">
            <a:off x="2302516" y="1239800"/>
            <a:ext cx="1847589" cy="1064713"/>
          </a:xfrm>
          <a:prstGeom prst="straightConnector1">
            <a:avLst/>
          </a:prstGeom>
          <a:ln w="285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a:extLst>
              <a:ext uri="{FF2B5EF4-FFF2-40B4-BE49-F238E27FC236}">
                <a16:creationId xmlns:a16="http://schemas.microsoft.com/office/drawing/2014/main" id="{F127DD2B-0F2F-A36B-22DA-240E25E699F8}"/>
              </a:ext>
            </a:extLst>
          </p:cNvPr>
          <p:cNvCxnSpPr>
            <a:cxnSpLocks/>
          </p:cNvCxnSpPr>
          <p:nvPr/>
        </p:nvCxnSpPr>
        <p:spPr>
          <a:xfrm>
            <a:off x="5916167" y="1122766"/>
            <a:ext cx="0" cy="1222239"/>
          </a:xfrm>
          <a:prstGeom prst="straightConnector1">
            <a:avLst/>
          </a:prstGeom>
          <a:ln w="285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a:extLst>
              <a:ext uri="{FF2B5EF4-FFF2-40B4-BE49-F238E27FC236}">
                <a16:creationId xmlns:a16="http://schemas.microsoft.com/office/drawing/2014/main" id="{B5AA77A4-D83C-371B-37D3-E552A121CE95}"/>
              </a:ext>
            </a:extLst>
          </p:cNvPr>
          <p:cNvCxnSpPr>
            <a:cxnSpLocks/>
          </p:cNvCxnSpPr>
          <p:nvPr/>
        </p:nvCxnSpPr>
        <p:spPr>
          <a:xfrm>
            <a:off x="8249289" y="1199310"/>
            <a:ext cx="2037567" cy="1145695"/>
          </a:xfrm>
          <a:prstGeom prst="straightConnector1">
            <a:avLst/>
          </a:prstGeom>
          <a:ln w="285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10179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0B95DA5-14AF-89B2-E84C-D8E62E7C32A1}"/>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DA170093-D37F-D4EE-FDCE-EF2E71FC0966}"/>
              </a:ext>
            </a:extLst>
          </p:cNvPr>
          <p:cNvSpPr txBox="1"/>
          <p:nvPr/>
        </p:nvSpPr>
        <p:spPr>
          <a:xfrm>
            <a:off x="3535203" y="345748"/>
            <a:ext cx="5357944" cy="719334"/>
          </a:xfrm>
          <a:prstGeom prst="rect">
            <a:avLst/>
          </a:prstGeom>
          <a:noFill/>
          <a:ln>
            <a:noFill/>
          </a:ln>
        </p:spPr>
        <p:txBody>
          <a:bodyPr spcFirstLastPara="1" wrap="square" lIns="91425" tIns="91425" rIns="91425" bIns="91425" anchor="t" anchorCtr="0">
            <a:spAutoFit/>
          </a:bodyPr>
          <a:lstStyle/>
          <a:p>
            <a:pPr defTabSz="1219170">
              <a:lnSpc>
                <a:spcPct val="107916"/>
              </a:lnSpc>
              <a:spcAft>
                <a:spcPts val="800"/>
              </a:spcAft>
              <a:buClr>
                <a:srgbClr val="000000"/>
              </a:buClr>
            </a:pPr>
            <a:r>
              <a:rPr lang="ru-RU" sz="2600" b="1" kern="0" dirty="0">
                <a:solidFill>
                  <a:srgbClr val="FFFFFF"/>
                </a:solidFill>
                <a:latin typeface="Arial" panose="020B0604020202020204" pitchFamily="34" charset="0"/>
                <a:ea typeface="Montserrat"/>
                <a:cs typeface="Arial" panose="020B0604020202020204" pitchFamily="34" charset="0"/>
                <a:sym typeface="Montserrat"/>
              </a:rPr>
              <a:t>КАЧЕСТВО ОБРАЗОВАНИЯ</a:t>
            </a:r>
            <a:endParaRPr sz="2600" b="1" kern="0" dirty="0">
              <a:solidFill>
                <a:srgbClr val="FFFFFF"/>
              </a:solidFill>
              <a:latin typeface="Arial" panose="020B0604020202020204" pitchFamily="34" charset="0"/>
              <a:ea typeface="Montserrat"/>
              <a:cs typeface="Arial" panose="020B0604020202020204" pitchFamily="34" charset="0"/>
              <a:sym typeface="Montserrat"/>
            </a:endParaRPr>
          </a:p>
        </p:txBody>
      </p:sp>
      <p:sp>
        <p:nvSpPr>
          <p:cNvPr id="3" name="Google Shape;192;p23">
            <a:extLst>
              <a:ext uri="{FF2B5EF4-FFF2-40B4-BE49-F238E27FC236}">
                <a16:creationId xmlns:a16="http://schemas.microsoft.com/office/drawing/2014/main" id="{8D7FD1C1-9818-8F72-3F41-DE6092F75775}"/>
              </a:ext>
            </a:extLst>
          </p:cNvPr>
          <p:cNvSpPr/>
          <p:nvPr/>
        </p:nvSpPr>
        <p:spPr>
          <a:xfrm>
            <a:off x="4887976" y="5234695"/>
            <a:ext cx="3558600" cy="646200"/>
          </a:xfrm>
          <a:prstGeom prst="rect">
            <a:avLst/>
          </a:prstGeom>
          <a:noFill/>
          <a:ln>
            <a:noFill/>
          </a:ln>
        </p:spPr>
        <p:txBody>
          <a:bodyPr spcFirstLastPara="1" wrap="square" lIns="91425" tIns="45700" rIns="91425" bIns="45700" anchor="t" anchorCtr="0">
            <a:noAutofit/>
          </a:bodyPr>
          <a:lstStyle/>
          <a:p>
            <a:pPr defTabSz="1219170">
              <a:buClr>
                <a:srgbClr val="000000"/>
              </a:buClr>
            </a:pPr>
            <a:r>
              <a:rPr lang="ru-RU" sz="3600" b="1" kern="0" dirty="0">
                <a:solidFill>
                  <a:srgbClr val="FF0000"/>
                </a:solidFill>
                <a:latin typeface="Arial" panose="020B0604020202020204" pitchFamily="34" charset="0"/>
                <a:ea typeface="Calibri"/>
                <a:cs typeface="Arial" panose="020B0604020202020204" pitchFamily="34" charset="0"/>
                <a:sym typeface="Calibri"/>
              </a:rPr>
              <a:t>РЕЗУЛЬТАТ</a:t>
            </a:r>
            <a:endParaRPr sz="3600" kern="0" dirty="0">
              <a:solidFill>
                <a:srgbClr val="FF0000"/>
              </a:solidFill>
              <a:latin typeface="Arial" panose="020B0604020202020204" pitchFamily="34" charset="0"/>
              <a:ea typeface="Calibri"/>
              <a:cs typeface="Arial" panose="020B0604020202020204" pitchFamily="34" charset="0"/>
              <a:sym typeface="Calibri"/>
            </a:endParaRPr>
          </a:p>
        </p:txBody>
      </p:sp>
      <p:sp>
        <p:nvSpPr>
          <p:cNvPr id="4" name="Google Shape;193;p23">
            <a:extLst>
              <a:ext uri="{FF2B5EF4-FFF2-40B4-BE49-F238E27FC236}">
                <a16:creationId xmlns:a16="http://schemas.microsoft.com/office/drawing/2014/main" id="{CCD82BF5-2F61-010B-9FE2-8F1C4CED8B6C}"/>
              </a:ext>
            </a:extLst>
          </p:cNvPr>
          <p:cNvSpPr/>
          <p:nvPr/>
        </p:nvSpPr>
        <p:spPr>
          <a:xfrm>
            <a:off x="4987954" y="2302200"/>
            <a:ext cx="2973300" cy="658200"/>
          </a:xfrm>
          <a:prstGeom prst="rect">
            <a:avLst/>
          </a:prstGeom>
          <a:noFill/>
          <a:ln>
            <a:noFill/>
          </a:ln>
        </p:spPr>
        <p:txBody>
          <a:bodyPr spcFirstLastPara="1" wrap="square" lIns="91425" tIns="45700" rIns="91425" bIns="45700" anchor="t" anchorCtr="0">
            <a:noAutofit/>
          </a:bodyPr>
          <a:lstStyle/>
          <a:p>
            <a:pPr defTabSz="1219170">
              <a:buClr>
                <a:srgbClr val="000000"/>
              </a:buClr>
            </a:pPr>
            <a:r>
              <a:rPr lang="ru-RU" sz="3600" b="1" kern="0">
                <a:solidFill>
                  <a:srgbClr val="00B050"/>
                </a:solidFill>
                <a:latin typeface="Arial" panose="020B0604020202020204" pitchFamily="34" charset="0"/>
                <a:ea typeface="Calibri"/>
                <a:cs typeface="Arial" panose="020B0604020202020204" pitchFamily="34" charset="0"/>
                <a:sym typeface="Calibri"/>
              </a:rPr>
              <a:t>УСЛОВИЯ</a:t>
            </a:r>
            <a:endParaRPr sz="4000" kern="0">
              <a:solidFill>
                <a:srgbClr val="00B050"/>
              </a:solidFill>
              <a:latin typeface="Arial" panose="020B0604020202020204" pitchFamily="34" charset="0"/>
              <a:ea typeface="Calibri"/>
              <a:cs typeface="Arial" panose="020B0604020202020204" pitchFamily="34" charset="0"/>
              <a:sym typeface="Calibri"/>
            </a:endParaRPr>
          </a:p>
        </p:txBody>
      </p:sp>
      <p:sp>
        <p:nvSpPr>
          <p:cNvPr id="5" name="Google Shape;194;p23">
            <a:extLst>
              <a:ext uri="{FF2B5EF4-FFF2-40B4-BE49-F238E27FC236}">
                <a16:creationId xmlns:a16="http://schemas.microsoft.com/office/drawing/2014/main" id="{D0F612DF-A548-EA23-A83D-993E3B8B48D9}"/>
              </a:ext>
            </a:extLst>
          </p:cNvPr>
          <p:cNvSpPr/>
          <p:nvPr/>
        </p:nvSpPr>
        <p:spPr>
          <a:xfrm>
            <a:off x="5027487" y="3855140"/>
            <a:ext cx="2973300" cy="646200"/>
          </a:xfrm>
          <a:prstGeom prst="rect">
            <a:avLst/>
          </a:prstGeom>
          <a:noFill/>
          <a:ln>
            <a:noFill/>
          </a:ln>
        </p:spPr>
        <p:txBody>
          <a:bodyPr spcFirstLastPara="1" wrap="square" lIns="91425" tIns="45700" rIns="91425" bIns="45700" anchor="t" anchorCtr="0">
            <a:noAutofit/>
          </a:bodyPr>
          <a:lstStyle/>
          <a:p>
            <a:pPr defTabSz="1219170">
              <a:buClr>
                <a:srgbClr val="000000"/>
              </a:buClr>
            </a:pPr>
            <a:r>
              <a:rPr lang="ru-RU" sz="3600" b="1" kern="0">
                <a:solidFill>
                  <a:srgbClr val="1155CC"/>
                </a:solidFill>
                <a:latin typeface="Arial" panose="020B0604020202020204" pitchFamily="34" charset="0"/>
                <a:ea typeface="Calibri"/>
                <a:cs typeface="Arial" panose="020B0604020202020204" pitchFamily="34" charset="0"/>
                <a:sym typeface="Calibri"/>
              </a:rPr>
              <a:t>ПРОЦЕСС</a:t>
            </a:r>
            <a:endParaRPr sz="3600" kern="0">
              <a:solidFill>
                <a:srgbClr val="1155CC"/>
              </a:solidFill>
              <a:latin typeface="Arial" panose="020B0604020202020204" pitchFamily="34" charset="0"/>
              <a:ea typeface="Calibri"/>
              <a:cs typeface="Arial" panose="020B0604020202020204" pitchFamily="34" charset="0"/>
              <a:sym typeface="Calibri"/>
            </a:endParaRPr>
          </a:p>
        </p:txBody>
      </p:sp>
      <p:pic>
        <p:nvPicPr>
          <p:cNvPr id="6" name="Google Shape;196;p23" descr="F:\РАБОТА_ДОМ\РАБОТА\ВЕБИНАР ПО ПРЕЗАМ\ПРЕЗЕНТАЦИЯ\НАБОР\Иконки\students.png">
            <a:extLst>
              <a:ext uri="{FF2B5EF4-FFF2-40B4-BE49-F238E27FC236}">
                <a16:creationId xmlns:a16="http://schemas.microsoft.com/office/drawing/2014/main" id="{DE54F99F-382F-1920-DD0D-BFFAF962D479}"/>
              </a:ext>
            </a:extLst>
          </p:cNvPr>
          <p:cNvPicPr preferRelativeResize="0"/>
          <p:nvPr/>
        </p:nvPicPr>
        <p:blipFill rotWithShape="1">
          <a:blip r:embed="rId2">
            <a:alphaModFix amt="86000"/>
          </a:blip>
          <a:srcRect/>
          <a:stretch/>
        </p:blipFill>
        <p:spPr>
          <a:xfrm>
            <a:off x="1323475" y="5337833"/>
            <a:ext cx="763551" cy="763551"/>
          </a:xfrm>
          <a:prstGeom prst="rect">
            <a:avLst/>
          </a:prstGeom>
          <a:noFill/>
          <a:ln>
            <a:noFill/>
          </a:ln>
        </p:spPr>
      </p:pic>
      <p:pic>
        <p:nvPicPr>
          <p:cNvPr id="9" name="Google Shape;200;p23">
            <a:extLst>
              <a:ext uri="{FF2B5EF4-FFF2-40B4-BE49-F238E27FC236}">
                <a16:creationId xmlns:a16="http://schemas.microsoft.com/office/drawing/2014/main" id="{A5910963-4A2A-EF9B-EABD-71A4BC5CD30F}"/>
              </a:ext>
            </a:extLst>
          </p:cNvPr>
          <p:cNvPicPr preferRelativeResize="0"/>
          <p:nvPr/>
        </p:nvPicPr>
        <p:blipFill>
          <a:blip r:embed="rId3">
            <a:alphaModFix/>
          </a:blip>
          <a:stretch>
            <a:fillRect/>
          </a:stretch>
        </p:blipFill>
        <p:spPr>
          <a:xfrm>
            <a:off x="1212119" y="3690778"/>
            <a:ext cx="986261" cy="974925"/>
          </a:xfrm>
          <a:prstGeom prst="rect">
            <a:avLst/>
          </a:prstGeom>
          <a:noFill/>
          <a:ln>
            <a:noFill/>
          </a:ln>
        </p:spPr>
      </p:pic>
      <p:pic>
        <p:nvPicPr>
          <p:cNvPr id="10" name="Рисунок 9" descr="Изображение выглядит как белый, дизайн&#10;&#10;Содержимое, созданное искусственным интеллектом, может быть неверным.">
            <a:extLst>
              <a:ext uri="{FF2B5EF4-FFF2-40B4-BE49-F238E27FC236}">
                <a16:creationId xmlns:a16="http://schemas.microsoft.com/office/drawing/2014/main" id="{59B95132-1F62-1C6E-B73A-177C31BB463F}"/>
              </a:ext>
            </a:extLst>
          </p:cNvPr>
          <p:cNvPicPr>
            <a:picLocks noChangeAspect="1"/>
          </p:cNvPicPr>
          <p:nvPr/>
        </p:nvPicPr>
        <p:blipFill>
          <a:blip r:embed="rId4"/>
          <a:stretch>
            <a:fillRect/>
          </a:stretch>
        </p:blipFill>
        <p:spPr>
          <a:xfrm>
            <a:off x="1147030" y="2041639"/>
            <a:ext cx="1051351" cy="763551"/>
          </a:xfrm>
          <a:prstGeom prst="rect">
            <a:avLst/>
          </a:prstGeom>
        </p:spPr>
      </p:pic>
      <p:sp>
        <p:nvSpPr>
          <p:cNvPr id="7" name="Стрелка: вправо 6">
            <a:extLst>
              <a:ext uri="{FF2B5EF4-FFF2-40B4-BE49-F238E27FC236}">
                <a16:creationId xmlns:a16="http://schemas.microsoft.com/office/drawing/2014/main" id="{F530B5B8-FE2C-AD93-D820-4A0E2D8FAFAC}"/>
              </a:ext>
            </a:extLst>
          </p:cNvPr>
          <p:cNvSpPr/>
          <p:nvPr/>
        </p:nvSpPr>
        <p:spPr>
          <a:xfrm rot="16200000">
            <a:off x="7876136" y="3859972"/>
            <a:ext cx="4144097" cy="338723"/>
          </a:xfrm>
          <a:prstGeom prst="rightArrow">
            <a:avLst/>
          </a:prstGeom>
          <a:solidFill>
            <a:schemeClr val="accent1">
              <a:lumMod val="20000"/>
              <a:lumOff val="8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ru-RU" sz="1867" kern="0">
              <a:solidFill>
                <a:srgbClr val="FFFFFF"/>
              </a:solidFill>
              <a:latin typeface="Arial"/>
              <a:cs typeface="Arial"/>
            </a:endParaRPr>
          </a:p>
        </p:txBody>
      </p:sp>
    </p:spTree>
    <p:extLst>
      <p:ext uri="{BB962C8B-B14F-4D97-AF65-F5344CB8AC3E}">
        <p14:creationId xmlns:p14="http://schemas.microsoft.com/office/powerpoint/2010/main" val="14438197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9CA6F9-D098-68C7-2BDA-2713D3B090BD}"/>
            </a:ext>
          </a:extLst>
        </p:cNvPr>
        <p:cNvGrpSpPr/>
        <p:nvPr/>
      </p:nvGrpSpPr>
      <p:grpSpPr>
        <a:xfrm>
          <a:off x="0" y="0"/>
          <a:ext cx="0" cy="0"/>
          <a:chOff x="0" y="0"/>
          <a:chExt cx="0" cy="0"/>
        </a:xfrm>
      </p:grpSpPr>
      <p:sp>
        <p:nvSpPr>
          <p:cNvPr id="2" name="Google Shape;191;p23">
            <a:extLst>
              <a:ext uri="{FF2B5EF4-FFF2-40B4-BE49-F238E27FC236}">
                <a16:creationId xmlns:a16="http://schemas.microsoft.com/office/drawing/2014/main" id="{547FB965-8FFA-DE1E-9952-32C50928F09C}"/>
              </a:ext>
            </a:extLst>
          </p:cNvPr>
          <p:cNvSpPr txBox="1"/>
          <p:nvPr/>
        </p:nvSpPr>
        <p:spPr>
          <a:xfrm>
            <a:off x="3535203" y="345748"/>
            <a:ext cx="5357944" cy="719334"/>
          </a:xfrm>
          <a:prstGeom prst="rect">
            <a:avLst/>
          </a:prstGeom>
          <a:noFill/>
          <a:ln>
            <a:noFill/>
          </a:ln>
        </p:spPr>
        <p:txBody>
          <a:bodyPr spcFirstLastPara="1" wrap="square" lIns="91425" tIns="91425" rIns="91425" bIns="91425" anchor="t" anchorCtr="0">
            <a:spAutoFit/>
          </a:bodyPr>
          <a:lstStyle/>
          <a:p>
            <a:pPr defTabSz="1219170">
              <a:lnSpc>
                <a:spcPct val="107916"/>
              </a:lnSpc>
              <a:spcAft>
                <a:spcPts val="800"/>
              </a:spcAft>
              <a:buClr>
                <a:srgbClr val="000000"/>
              </a:buClr>
            </a:pPr>
            <a:r>
              <a:rPr lang="ru-RU" sz="2600" b="1" kern="0" dirty="0">
                <a:solidFill>
                  <a:srgbClr val="FFFFFF"/>
                </a:solidFill>
                <a:latin typeface="Arial" panose="020B0604020202020204" pitchFamily="34" charset="0"/>
                <a:ea typeface="Montserrat"/>
                <a:cs typeface="Arial" panose="020B0604020202020204" pitchFamily="34" charset="0"/>
                <a:sym typeface="Montserrat"/>
              </a:rPr>
              <a:t>КАЧЕСТВО ОБРАЗОВАНИЯ</a:t>
            </a:r>
            <a:endParaRPr sz="2600" b="1" kern="0" dirty="0">
              <a:solidFill>
                <a:srgbClr val="FFFFFF"/>
              </a:solidFill>
              <a:latin typeface="Arial" panose="020B0604020202020204" pitchFamily="34" charset="0"/>
              <a:ea typeface="Montserrat"/>
              <a:cs typeface="Arial" panose="020B0604020202020204" pitchFamily="34" charset="0"/>
              <a:sym typeface="Montserrat"/>
            </a:endParaRPr>
          </a:p>
        </p:txBody>
      </p:sp>
      <p:sp>
        <p:nvSpPr>
          <p:cNvPr id="3" name="Google Shape;192;p23">
            <a:extLst>
              <a:ext uri="{FF2B5EF4-FFF2-40B4-BE49-F238E27FC236}">
                <a16:creationId xmlns:a16="http://schemas.microsoft.com/office/drawing/2014/main" id="{D08FE153-A28F-B3C3-97CF-819D744BE5C8}"/>
              </a:ext>
            </a:extLst>
          </p:cNvPr>
          <p:cNvSpPr/>
          <p:nvPr/>
        </p:nvSpPr>
        <p:spPr>
          <a:xfrm>
            <a:off x="591505" y="2383829"/>
            <a:ext cx="3558600" cy="646200"/>
          </a:xfrm>
          <a:prstGeom prst="rect">
            <a:avLst/>
          </a:prstGeom>
          <a:noFill/>
          <a:ln>
            <a:noFill/>
          </a:ln>
        </p:spPr>
        <p:txBody>
          <a:bodyPr spcFirstLastPara="1" wrap="square" lIns="91425" tIns="45700" rIns="91425" bIns="45700" anchor="t" anchorCtr="0">
            <a:noAutofit/>
          </a:bodyPr>
          <a:lstStyle/>
          <a:p>
            <a:pPr defTabSz="1219170">
              <a:buClr>
                <a:srgbClr val="000000"/>
              </a:buClr>
            </a:pPr>
            <a:r>
              <a:rPr lang="ru-RU" sz="3600" b="1" kern="0">
                <a:solidFill>
                  <a:srgbClr val="FF0000"/>
                </a:solidFill>
                <a:latin typeface="Arial" panose="020B0604020202020204" pitchFamily="34" charset="0"/>
                <a:ea typeface="Calibri"/>
                <a:cs typeface="Arial" panose="020B0604020202020204" pitchFamily="34" charset="0"/>
                <a:sym typeface="Calibri"/>
              </a:rPr>
              <a:t>РЕЗУЛЬТАТ</a:t>
            </a:r>
            <a:endParaRPr sz="3600" kern="0">
              <a:solidFill>
                <a:srgbClr val="FF0000"/>
              </a:solidFill>
              <a:latin typeface="Arial" panose="020B0604020202020204" pitchFamily="34" charset="0"/>
              <a:ea typeface="Calibri"/>
              <a:cs typeface="Arial" panose="020B0604020202020204" pitchFamily="34" charset="0"/>
              <a:sym typeface="Calibri"/>
            </a:endParaRPr>
          </a:p>
        </p:txBody>
      </p:sp>
      <p:sp>
        <p:nvSpPr>
          <p:cNvPr id="4" name="Google Shape;193;p23">
            <a:extLst>
              <a:ext uri="{FF2B5EF4-FFF2-40B4-BE49-F238E27FC236}">
                <a16:creationId xmlns:a16="http://schemas.microsoft.com/office/drawing/2014/main" id="{EC875F2F-81A9-3577-FA3F-64A71E36AB00}"/>
              </a:ext>
            </a:extLst>
          </p:cNvPr>
          <p:cNvSpPr/>
          <p:nvPr/>
        </p:nvSpPr>
        <p:spPr>
          <a:xfrm>
            <a:off x="8956351" y="2345004"/>
            <a:ext cx="2973300" cy="658200"/>
          </a:xfrm>
          <a:prstGeom prst="rect">
            <a:avLst/>
          </a:prstGeom>
          <a:noFill/>
          <a:ln>
            <a:noFill/>
          </a:ln>
        </p:spPr>
        <p:txBody>
          <a:bodyPr spcFirstLastPara="1" wrap="square" lIns="91425" tIns="45700" rIns="91425" bIns="45700" anchor="t" anchorCtr="0">
            <a:noAutofit/>
          </a:bodyPr>
          <a:lstStyle/>
          <a:p>
            <a:pPr defTabSz="1219170">
              <a:buClr>
                <a:srgbClr val="000000"/>
              </a:buClr>
            </a:pPr>
            <a:r>
              <a:rPr lang="ru-RU" sz="3600" b="1" kern="0" dirty="0">
                <a:solidFill>
                  <a:srgbClr val="00B050"/>
                </a:solidFill>
                <a:latin typeface="Arial" panose="020B0604020202020204" pitchFamily="34" charset="0"/>
                <a:ea typeface="Calibri"/>
                <a:cs typeface="Arial" panose="020B0604020202020204" pitchFamily="34" charset="0"/>
                <a:sym typeface="Calibri"/>
              </a:rPr>
              <a:t>УСЛОВИЯ</a:t>
            </a:r>
            <a:endParaRPr sz="4000" kern="0" dirty="0">
              <a:solidFill>
                <a:srgbClr val="00B050"/>
              </a:solidFill>
              <a:latin typeface="Arial" panose="020B0604020202020204" pitchFamily="34" charset="0"/>
              <a:ea typeface="Calibri"/>
              <a:cs typeface="Arial" panose="020B0604020202020204" pitchFamily="34" charset="0"/>
              <a:sym typeface="Calibri"/>
            </a:endParaRPr>
          </a:p>
        </p:txBody>
      </p:sp>
      <p:sp>
        <p:nvSpPr>
          <p:cNvPr id="5" name="Google Shape;194;p23">
            <a:extLst>
              <a:ext uri="{FF2B5EF4-FFF2-40B4-BE49-F238E27FC236}">
                <a16:creationId xmlns:a16="http://schemas.microsoft.com/office/drawing/2014/main" id="{A1AA4335-9EB2-D83D-26A4-D1054DA96F38}"/>
              </a:ext>
            </a:extLst>
          </p:cNvPr>
          <p:cNvSpPr/>
          <p:nvPr/>
        </p:nvSpPr>
        <p:spPr>
          <a:xfrm>
            <a:off x="4887977" y="2345004"/>
            <a:ext cx="2973300" cy="646200"/>
          </a:xfrm>
          <a:prstGeom prst="rect">
            <a:avLst/>
          </a:prstGeom>
          <a:noFill/>
          <a:ln>
            <a:noFill/>
          </a:ln>
        </p:spPr>
        <p:txBody>
          <a:bodyPr spcFirstLastPara="1" wrap="square" lIns="91425" tIns="45700" rIns="91425" bIns="45700" anchor="t" anchorCtr="0">
            <a:noAutofit/>
          </a:bodyPr>
          <a:lstStyle/>
          <a:p>
            <a:pPr defTabSz="1219170">
              <a:buClr>
                <a:srgbClr val="000000"/>
              </a:buClr>
            </a:pPr>
            <a:r>
              <a:rPr lang="ru-RU" sz="3600" b="1" kern="0">
                <a:solidFill>
                  <a:srgbClr val="1155CC"/>
                </a:solidFill>
                <a:latin typeface="Arial" panose="020B0604020202020204" pitchFamily="34" charset="0"/>
                <a:ea typeface="Calibri"/>
                <a:cs typeface="Arial" panose="020B0604020202020204" pitchFamily="34" charset="0"/>
                <a:sym typeface="Calibri"/>
              </a:rPr>
              <a:t>ПРОЦЕСС</a:t>
            </a:r>
            <a:endParaRPr sz="3600" kern="0">
              <a:solidFill>
                <a:srgbClr val="1155CC"/>
              </a:solidFill>
              <a:latin typeface="Arial" panose="020B0604020202020204" pitchFamily="34" charset="0"/>
              <a:ea typeface="Calibri"/>
              <a:cs typeface="Arial" panose="020B0604020202020204" pitchFamily="34" charset="0"/>
              <a:sym typeface="Calibri"/>
            </a:endParaRPr>
          </a:p>
        </p:txBody>
      </p:sp>
      <p:pic>
        <p:nvPicPr>
          <p:cNvPr id="6" name="Google Shape;196;p23" descr="F:\РАБОТА_ДОМ\РАБОТА\ВЕБИНАР ПО ПРЕЗАМ\ПРЕЗЕНТАЦИЯ\НАБОР\Иконки\students.png">
            <a:extLst>
              <a:ext uri="{FF2B5EF4-FFF2-40B4-BE49-F238E27FC236}">
                <a16:creationId xmlns:a16="http://schemas.microsoft.com/office/drawing/2014/main" id="{5A18ED6E-DE4E-1972-D749-3EFF79CD2EA4}"/>
              </a:ext>
            </a:extLst>
          </p:cNvPr>
          <p:cNvPicPr preferRelativeResize="0"/>
          <p:nvPr/>
        </p:nvPicPr>
        <p:blipFill rotWithShape="1">
          <a:blip r:embed="rId2">
            <a:alphaModFix amt="86000"/>
          </a:blip>
          <a:srcRect/>
          <a:stretch/>
        </p:blipFill>
        <p:spPr>
          <a:xfrm>
            <a:off x="1323475" y="3311899"/>
            <a:ext cx="763551" cy="763551"/>
          </a:xfrm>
          <a:prstGeom prst="rect">
            <a:avLst/>
          </a:prstGeom>
          <a:noFill/>
          <a:ln>
            <a:noFill/>
          </a:ln>
        </p:spPr>
      </p:pic>
      <p:pic>
        <p:nvPicPr>
          <p:cNvPr id="9" name="Google Shape;200;p23">
            <a:extLst>
              <a:ext uri="{FF2B5EF4-FFF2-40B4-BE49-F238E27FC236}">
                <a16:creationId xmlns:a16="http://schemas.microsoft.com/office/drawing/2014/main" id="{67C2932F-6717-649A-90BE-903EEEE34B57}"/>
              </a:ext>
            </a:extLst>
          </p:cNvPr>
          <p:cNvPicPr preferRelativeResize="0"/>
          <p:nvPr/>
        </p:nvPicPr>
        <p:blipFill>
          <a:blip r:embed="rId3">
            <a:alphaModFix/>
          </a:blip>
          <a:stretch>
            <a:fillRect/>
          </a:stretch>
        </p:blipFill>
        <p:spPr>
          <a:xfrm>
            <a:off x="5572071" y="3379335"/>
            <a:ext cx="986261" cy="974925"/>
          </a:xfrm>
          <a:prstGeom prst="rect">
            <a:avLst/>
          </a:prstGeom>
          <a:noFill/>
          <a:ln>
            <a:noFill/>
          </a:ln>
        </p:spPr>
      </p:pic>
      <p:pic>
        <p:nvPicPr>
          <p:cNvPr id="10" name="Рисунок 9" descr="Изображение выглядит как белый, дизайн&#10;&#10;Содержимое, созданное искусственным интеллектом, может быть неверным.">
            <a:extLst>
              <a:ext uri="{FF2B5EF4-FFF2-40B4-BE49-F238E27FC236}">
                <a16:creationId xmlns:a16="http://schemas.microsoft.com/office/drawing/2014/main" id="{C696BD6F-23BF-E20D-5A5E-9095D3487F63}"/>
              </a:ext>
            </a:extLst>
          </p:cNvPr>
          <p:cNvPicPr>
            <a:picLocks noChangeAspect="1"/>
          </p:cNvPicPr>
          <p:nvPr/>
        </p:nvPicPr>
        <p:blipFill>
          <a:blip r:embed="rId4"/>
          <a:stretch>
            <a:fillRect/>
          </a:stretch>
        </p:blipFill>
        <p:spPr>
          <a:xfrm>
            <a:off x="9665367" y="3429001"/>
            <a:ext cx="1051351" cy="763551"/>
          </a:xfrm>
          <a:prstGeom prst="rect">
            <a:avLst/>
          </a:prstGeom>
        </p:spPr>
      </p:pic>
      <p:cxnSp>
        <p:nvCxnSpPr>
          <p:cNvPr id="11" name="Прямая со стрелкой 10">
            <a:extLst>
              <a:ext uri="{FF2B5EF4-FFF2-40B4-BE49-F238E27FC236}">
                <a16:creationId xmlns:a16="http://schemas.microsoft.com/office/drawing/2014/main" id="{F8892574-9764-3B67-71F7-70813AD32FA2}"/>
              </a:ext>
            </a:extLst>
          </p:cNvPr>
          <p:cNvCxnSpPr/>
          <p:nvPr/>
        </p:nvCxnSpPr>
        <p:spPr>
          <a:xfrm flipH="1">
            <a:off x="2302516" y="1239800"/>
            <a:ext cx="1847589" cy="1064713"/>
          </a:xfrm>
          <a:prstGeom prst="straightConnector1">
            <a:avLst/>
          </a:prstGeom>
          <a:ln w="285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a:extLst>
              <a:ext uri="{FF2B5EF4-FFF2-40B4-BE49-F238E27FC236}">
                <a16:creationId xmlns:a16="http://schemas.microsoft.com/office/drawing/2014/main" id="{40E6FDEE-C928-540F-101E-A78DC01343E2}"/>
              </a:ext>
            </a:extLst>
          </p:cNvPr>
          <p:cNvCxnSpPr>
            <a:cxnSpLocks/>
          </p:cNvCxnSpPr>
          <p:nvPr/>
        </p:nvCxnSpPr>
        <p:spPr>
          <a:xfrm>
            <a:off x="6055207" y="1122766"/>
            <a:ext cx="0" cy="1222239"/>
          </a:xfrm>
          <a:prstGeom prst="straightConnector1">
            <a:avLst/>
          </a:prstGeom>
          <a:ln w="285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a:extLst>
              <a:ext uri="{FF2B5EF4-FFF2-40B4-BE49-F238E27FC236}">
                <a16:creationId xmlns:a16="http://schemas.microsoft.com/office/drawing/2014/main" id="{13734832-E8A0-A783-A71E-BC115D05D919}"/>
              </a:ext>
            </a:extLst>
          </p:cNvPr>
          <p:cNvCxnSpPr>
            <a:cxnSpLocks/>
          </p:cNvCxnSpPr>
          <p:nvPr/>
        </p:nvCxnSpPr>
        <p:spPr>
          <a:xfrm>
            <a:off x="8249289" y="1199310"/>
            <a:ext cx="2037567" cy="1145695"/>
          </a:xfrm>
          <a:prstGeom prst="straightConnector1">
            <a:avLst/>
          </a:prstGeom>
          <a:ln w="285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a:extLst>
              <a:ext uri="{FF2B5EF4-FFF2-40B4-BE49-F238E27FC236}">
                <a16:creationId xmlns:a16="http://schemas.microsoft.com/office/drawing/2014/main" id="{DA9D93C3-76BD-3597-A9BE-E0235D06302A}"/>
              </a:ext>
            </a:extLst>
          </p:cNvPr>
          <p:cNvCxnSpPr>
            <a:cxnSpLocks/>
          </p:cNvCxnSpPr>
          <p:nvPr/>
        </p:nvCxnSpPr>
        <p:spPr>
          <a:xfrm>
            <a:off x="1705250" y="4251404"/>
            <a:ext cx="3182727" cy="1084245"/>
          </a:xfrm>
          <a:prstGeom prst="straightConnector1">
            <a:avLst/>
          </a:prstGeom>
          <a:ln w="285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a:extLst>
              <a:ext uri="{FF2B5EF4-FFF2-40B4-BE49-F238E27FC236}">
                <a16:creationId xmlns:a16="http://schemas.microsoft.com/office/drawing/2014/main" id="{7D01BD6E-0D2E-7CC0-A86D-F3B2DDC3E666}"/>
              </a:ext>
            </a:extLst>
          </p:cNvPr>
          <p:cNvCxnSpPr>
            <a:cxnSpLocks/>
          </p:cNvCxnSpPr>
          <p:nvPr/>
        </p:nvCxnSpPr>
        <p:spPr>
          <a:xfrm>
            <a:off x="6065201" y="4354260"/>
            <a:ext cx="0" cy="803059"/>
          </a:xfrm>
          <a:prstGeom prst="straightConnector1">
            <a:avLst/>
          </a:prstGeom>
          <a:ln w="285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a:extLst>
              <a:ext uri="{FF2B5EF4-FFF2-40B4-BE49-F238E27FC236}">
                <a16:creationId xmlns:a16="http://schemas.microsoft.com/office/drawing/2014/main" id="{B9CC8796-57D1-171B-6DA5-4F01F22909F8}"/>
              </a:ext>
            </a:extLst>
          </p:cNvPr>
          <p:cNvCxnSpPr>
            <a:cxnSpLocks/>
          </p:cNvCxnSpPr>
          <p:nvPr/>
        </p:nvCxnSpPr>
        <p:spPr>
          <a:xfrm flipH="1">
            <a:off x="7424384" y="4251404"/>
            <a:ext cx="2690609" cy="1043928"/>
          </a:xfrm>
          <a:prstGeom prst="straightConnector1">
            <a:avLst/>
          </a:prstGeom>
          <a:ln w="285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Овал 17">
            <a:extLst>
              <a:ext uri="{FF2B5EF4-FFF2-40B4-BE49-F238E27FC236}">
                <a16:creationId xmlns:a16="http://schemas.microsoft.com/office/drawing/2014/main" id="{799F06F4-69B5-99C4-3BF4-95B58ABA1ED7}"/>
              </a:ext>
            </a:extLst>
          </p:cNvPr>
          <p:cNvSpPr/>
          <p:nvPr/>
        </p:nvSpPr>
        <p:spPr>
          <a:xfrm>
            <a:off x="4667061" y="5505489"/>
            <a:ext cx="2857879" cy="712377"/>
          </a:xfrm>
          <a:prstGeom prst="ellipse">
            <a:avLst/>
          </a:prstGeom>
          <a:solidFill>
            <a:schemeClr val="accent1">
              <a:lumMod val="20000"/>
              <a:lumOff val="8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ru-RU" sz="1867" b="1" kern="0" dirty="0">
                <a:solidFill>
                  <a:srgbClr val="C00000"/>
                </a:solidFill>
                <a:latin typeface="Arial"/>
                <a:cs typeface="Arial"/>
              </a:rPr>
              <a:t>УЧИТЕЛЬ</a:t>
            </a:r>
          </a:p>
        </p:txBody>
      </p:sp>
    </p:spTree>
    <p:extLst>
      <p:ext uri="{BB962C8B-B14F-4D97-AF65-F5344CB8AC3E}">
        <p14:creationId xmlns:p14="http://schemas.microsoft.com/office/powerpoint/2010/main" val="23640267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0" name="Прямоугольник 49"/>
          <p:cNvSpPr/>
          <p:nvPr/>
        </p:nvSpPr>
        <p:spPr bwMode="auto">
          <a:xfrm rot="10800000">
            <a:off x="7336623" y="1717"/>
            <a:ext cx="764284" cy="6856283"/>
          </a:xfrm>
          <a:prstGeom prst="rect">
            <a:avLst/>
          </a:prstGeom>
          <a:gradFill>
            <a:gsLst>
              <a:gs pos="45000">
                <a:srgbClr val="1D3252">
                  <a:alpha val="0"/>
                </a:srgbClr>
              </a:gs>
              <a:gs pos="100000">
                <a:srgbClr val="1D325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ru-RU" sz="1067" kern="0">
              <a:solidFill>
                <a:srgbClr val="FFFFFF"/>
              </a:solidFill>
              <a:latin typeface="Arial"/>
              <a:cs typeface="Arial"/>
            </a:endParaRPr>
          </a:p>
        </p:txBody>
      </p:sp>
      <p:sp>
        <p:nvSpPr>
          <p:cNvPr id="27" name="Прямоугольник 26"/>
          <p:cNvSpPr/>
          <p:nvPr/>
        </p:nvSpPr>
        <p:spPr bwMode="auto">
          <a:xfrm>
            <a:off x="7386743" y="0"/>
            <a:ext cx="234400" cy="6858000"/>
          </a:xfrm>
          <a:prstGeom prst="rect">
            <a:avLst/>
          </a:prstGeom>
          <a:solidFill>
            <a:srgbClr val="11AC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ru-RU" sz="1400" kern="0">
              <a:solidFill>
                <a:srgbClr val="FFFFFF"/>
              </a:solidFill>
              <a:latin typeface="Arial"/>
              <a:cs typeface="Arial"/>
            </a:endParaRPr>
          </a:p>
        </p:txBody>
      </p:sp>
      <p:pic>
        <p:nvPicPr>
          <p:cNvPr id="4" name="Рисунок 3"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EA981C36-85ED-B558-ABDD-917CD397A3D8}"/>
              </a:ext>
            </a:extLst>
          </p:cNvPr>
          <p:cNvPicPr>
            <a:picLocks noChangeAspect="1"/>
          </p:cNvPicPr>
          <p:nvPr/>
        </p:nvPicPr>
        <p:blipFill>
          <a:blip r:embed="rId2"/>
          <a:stretch>
            <a:fillRect/>
          </a:stretch>
        </p:blipFill>
        <p:spPr bwMode="auto">
          <a:xfrm>
            <a:off x="879156" y="976324"/>
            <a:ext cx="3486417" cy="812845"/>
          </a:xfrm>
          <a:prstGeom prst="rect">
            <a:avLst/>
          </a:prstGeom>
        </p:spPr>
      </p:pic>
      <p:sp>
        <p:nvSpPr>
          <p:cNvPr id="5" name="TextBox 4">
            <a:extLst>
              <a:ext uri="{FF2B5EF4-FFF2-40B4-BE49-F238E27FC236}">
                <a16:creationId xmlns:a16="http://schemas.microsoft.com/office/drawing/2014/main" id="{FD840A7F-97FE-18AF-5193-93F77A296AA9}"/>
              </a:ext>
            </a:extLst>
          </p:cNvPr>
          <p:cNvSpPr txBox="1"/>
          <p:nvPr/>
        </p:nvSpPr>
        <p:spPr bwMode="auto">
          <a:xfrm>
            <a:off x="738640" y="1904443"/>
            <a:ext cx="4724370" cy="589520"/>
          </a:xfrm>
          <a:prstGeom prst="rect">
            <a:avLst/>
          </a:prstGeom>
          <a:noFill/>
        </p:spPr>
        <p:txBody>
          <a:bodyPr wrap="none" rtlCol="0">
            <a:spAutoFit/>
          </a:bodyPr>
          <a:lstStyle/>
          <a:p>
            <a:pPr defTabSz="1219170">
              <a:lnSpc>
                <a:spcPct val="115000"/>
              </a:lnSpc>
              <a:buClr>
                <a:srgbClr val="000000"/>
              </a:buClr>
            </a:pPr>
            <a:r>
              <a:rPr lang="ru-RU" sz="1467" kern="0" dirty="0">
                <a:solidFill>
                  <a:srgbClr val="FFFFFF"/>
                </a:solidFill>
                <a:latin typeface="Arial"/>
                <a:ea typeface="MS Mincho" panose="02020609040205080304" pitchFamily="49" charset="-128"/>
                <a:cs typeface="Times New Roman" panose="02020603050405020304" pitchFamily="18" charset="0"/>
              </a:rPr>
              <a:t>Корпоративный университет развития образования</a:t>
            </a:r>
          </a:p>
          <a:p>
            <a:pPr defTabSz="1219170">
              <a:lnSpc>
                <a:spcPct val="115000"/>
              </a:lnSpc>
              <a:buClr>
                <a:srgbClr val="000000"/>
              </a:buClr>
            </a:pPr>
            <a:r>
              <a:rPr lang="ru-RU" sz="1467" kern="0" dirty="0">
                <a:solidFill>
                  <a:srgbClr val="FFFFFF"/>
                </a:solidFill>
                <a:latin typeface="Arial"/>
                <a:ea typeface="MS Mincho" panose="02020609040205080304" pitchFamily="49" charset="-128"/>
                <a:cs typeface="Times New Roman" panose="02020603050405020304" pitchFamily="18" charset="0"/>
              </a:rPr>
              <a:t>Московской области (КУРО)</a:t>
            </a:r>
          </a:p>
        </p:txBody>
      </p:sp>
      <p:sp>
        <p:nvSpPr>
          <p:cNvPr id="9" name="TextBox 8">
            <a:extLst>
              <a:ext uri="{FF2B5EF4-FFF2-40B4-BE49-F238E27FC236}">
                <a16:creationId xmlns:a16="http://schemas.microsoft.com/office/drawing/2014/main" id="{5C2FDA91-E6ED-B44E-6041-8A8FD0B80A0B}"/>
              </a:ext>
            </a:extLst>
          </p:cNvPr>
          <p:cNvSpPr txBox="1"/>
          <p:nvPr/>
        </p:nvSpPr>
        <p:spPr bwMode="auto">
          <a:xfrm>
            <a:off x="948194" y="3001714"/>
            <a:ext cx="5639125" cy="1323632"/>
          </a:xfrm>
          <a:prstGeom prst="rect">
            <a:avLst/>
          </a:prstGeom>
          <a:noFill/>
        </p:spPr>
        <p:txBody>
          <a:bodyPr wrap="square" rtlCol="0">
            <a:spAutoFit/>
          </a:bodyPr>
          <a:lstStyle/>
          <a:p>
            <a:pPr defTabSz="1219170">
              <a:buClr>
                <a:srgbClr val="000000"/>
              </a:buClr>
              <a:defRPr/>
            </a:pPr>
            <a:r>
              <a:rPr lang="ru-RU" sz="2667" kern="0" dirty="0">
                <a:solidFill>
                  <a:srgbClr val="FFFFFF"/>
                </a:solidFill>
                <a:latin typeface="Arial"/>
                <a:cs typeface="Arial"/>
              </a:rPr>
              <a:t>Нормативная база разработки и корректировки рабочих программ и КИМ</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Текст 6">
            <a:extLst>
              <a:ext uri="{FF2B5EF4-FFF2-40B4-BE49-F238E27FC236}">
                <a16:creationId xmlns:a16="http://schemas.microsoft.com/office/drawing/2014/main" id="{08BBF13A-5D78-C454-6716-9ABDF517A274}"/>
              </a:ext>
            </a:extLst>
          </p:cNvPr>
          <p:cNvSpPr>
            <a:spLocks noGrp="1"/>
          </p:cNvSpPr>
          <p:nvPr>
            <p:ph type="body" idx="1"/>
          </p:nvPr>
        </p:nvSpPr>
        <p:spPr>
          <a:xfrm>
            <a:off x="415601" y="1536634"/>
            <a:ext cx="6420412" cy="901767"/>
          </a:xfrm>
        </p:spPr>
        <p:txBody>
          <a:bodyPr/>
          <a:lstStyle/>
          <a:p>
            <a:r>
              <a:rPr lang="ru-RU" dirty="0"/>
              <a:t>На основе требований ФГОС и ФООП</a:t>
            </a:r>
          </a:p>
          <a:p>
            <a:r>
              <a:rPr lang="ru-RU" dirty="0"/>
              <a:t>В соответствии с ФГОС </a:t>
            </a:r>
            <a:r>
              <a:rPr lang="ru-RU" dirty="0" err="1"/>
              <a:t>РЕЕСТРом</a:t>
            </a:r>
            <a:endParaRPr lang="ru-RU" dirty="0"/>
          </a:p>
        </p:txBody>
      </p:sp>
      <p:sp>
        <p:nvSpPr>
          <p:cNvPr id="8" name="Текст 7">
            <a:extLst>
              <a:ext uri="{FF2B5EF4-FFF2-40B4-BE49-F238E27FC236}">
                <a16:creationId xmlns:a16="http://schemas.microsoft.com/office/drawing/2014/main" id="{FAB78776-F562-0FB7-B6FB-BC309D3BD648}"/>
              </a:ext>
            </a:extLst>
          </p:cNvPr>
          <p:cNvSpPr>
            <a:spLocks noGrp="1"/>
          </p:cNvSpPr>
          <p:nvPr>
            <p:ph type="body" sz="quarter" idx="13"/>
          </p:nvPr>
        </p:nvSpPr>
        <p:spPr>
          <a:xfrm>
            <a:off x="2844800" y="345749"/>
            <a:ext cx="7278805" cy="759884"/>
          </a:xfrm>
        </p:spPr>
        <p:txBody>
          <a:bodyPr>
            <a:noAutofit/>
          </a:bodyPr>
          <a:lstStyle/>
          <a:p>
            <a:r>
              <a:rPr lang="ru-RU" sz="2667" b="1" dirty="0"/>
              <a:t>Разработка рабочей программы на следующий учебный год</a:t>
            </a:r>
          </a:p>
        </p:txBody>
      </p:sp>
      <p:pic>
        <p:nvPicPr>
          <p:cNvPr id="3" name="Рисунок 2">
            <a:extLst>
              <a:ext uri="{FF2B5EF4-FFF2-40B4-BE49-F238E27FC236}">
                <a16:creationId xmlns:a16="http://schemas.microsoft.com/office/drawing/2014/main" id="{C68D8531-ABDA-9C75-B96C-39D2AF7532D2}"/>
              </a:ext>
            </a:extLst>
          </p:cNvPr>
          <p:cNvPicPr>
            <a:picLocks noChangeAspect="1"/>
          </p:cNvPicPr>
          <p:nvPr/>
        </p:nvPicPr>
        <p:blipFill>
          <a:blip r:embed="rId2"/>
          <a:stretch>
            <a:fillRect/>
          </a:stretch>
        </p:blipFill>
        <p:spPr>
          <a:xfrm>
            <a:off x="4233839" y="2759866"/>
            <a:ext cx="7351595" cy="3319471"/>
          </a:xfrm>
          <a:prstGeom prst="rect">
            <a:avLst/>
          </a:prstGeom>
        </p:spPr>
      </p:pic>
      <p:sp>
        <p:nvSpPr>
          <p:cNvPr id="5" name="TextBox 4">
            <a:extLst>
              <a:ext uri="{FF2B5EF4-FFF2-40B4-BE49-F238E27FC236}">
                <a16:creationId xmlns:a16="http://schemas.microsoft.com/office/drawing/2014/main" id="{D553347C-430E-6FC9-CDBA-DA7D90F091D2}"/>
              </a:ext>
            </a:extLst>
          </p:cNvPr>
          <p:cNvSpPr txBox="1"/>
          <p:nvPr/>
        </p:nvSpPr>
        <p:spPr>
          <a:xfrm>
            <a:off x="415601" y="3297741"/>
            <a:ext cx="3254132" cy="954300"/>
          </a:xfrm>
          <a:prstGeom prst="rect">
            <a:avLst/>
          </a:prstGeom>
          <a:noFill/>
        </p:spPr>
        <p:txBody>
          <a:bodyPr wrap="square">
            <a:spAutoFit/>
          </a:bodyPr>
          <a:lstStyle/>
          <a:p>
            <a:pPr defTabSz="1219170">
              <a:buClr>
                <a:srgbClr val="000000"/>
              </a:buClr>
            </a:pPr>
            <a:r>
              <a:rPr lang="en-US" sz="1867" kern="0" dirty="0">
                <a:solidFill>
                  <a:srgbClr val="000000"/>
                </a:solidFill>
                <a:latin typeface="Arial"/>
                <a:cs typeface="Arial"/>
                <a:hlinkClick r:id="rId3"/>
              </a:rPr>
              <a:t>https://fgosreestr.edsoo.ru/federal-standards</a:t>
            </a:r>
            <a:endParaRPr lang="ru-RU" sz="1867" kern="0" dirty="0">
              <a:solidFill>
                <a:srgbClr val="000000"/>
              </a:solidFill>
              <a:latin typeface="Arial"/>
              <a:cs typeface="Arial"/>
            </a:endParaRPr>
          </a:p>
          <a:p>
            <a:pPr defTabSz="1219170">
              <a:buClr>
                <a:srgbClr val="000000"/>
              </a:buClr>
            </a:pPr>
            <a:endParaRPr lang="ru-RU" sz="1867" kern="0" dirty="0">
              <a:solidFill>
                <a:srgbClr val="000000"/>
              </a:solidFill>
              <a:latin typeface="Arial"/>
              <a:cs typeface="Arial"/>
            </a:endParaRPr>
          </a:p>
        </p:txBody>
      </p:sp>
    </p:spTree>
    <p:extLst>
      <p:ext uri="{BB962C8B-B14F-4D97-AF65-F5344CB8AC3E}">
        <p14:creationId xmlns:p14="http://schemas.microsoft.com/office/powerpoint/2010/main" val="10107600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6812EC2-0CFE-AC7C-D9C0-C4B9B83B8122}"/>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B673281C-DF2D-8BC2-91DC-8DB1623660BF}"/>
              </a:ext>
            </a:extLst>
          </p:cNvPr>
          <p:cNvSpPr>
            <a:spLocks noGrp="1"/>
          </p:cNvSpPr>
          <p:nvPr>
            <p:ph type="body" sz="quarter" idx="13"/>
          </p:nvPr>
        </p:nvSpPr>
        <p:spPr>
          <a:xfrm>
            <a:off x="2462663" y="345749"/>
            <a:ext cx="7660943" cy="759884"/>
          </a:xfrm>
        </p:spPr>
        <p:txBody>
          <a:bodyPr>
            <a:noAutofit/>
          </a:bodyPr>
          <a:lstStyle/>
          <a:p>
            <a:r>
              <a:rPr lang="ru-RU" b="1" dirty="0"/>
              <a:t>Разработка рабочей программы на следующий учебный год</a:t>
            </a:r>
          </a:p>
        </p:txBody>
      </p:sp>
      <p:sp>
        <p:nvSpPr>
          <p:cNvPr id="6" name="Google Shape;191;p23">
            <a:extLst>
              <a:ext uri="{FF2B5EF4-FFF2-40B4-BE49-F238E27FC236}">
                <a16:creationId xmlns:a16="http://schemas.microsoft.com/office/drawing/2014/main" id="{C30BEB31-B1DB-C533-23B9-A5EE5E5F3CA4}"/>
              </a:ext>
            </a:extLst>
          </p:cNvPr>
          <p:cNvSpPr txBox="1"/>
          <p:nvPr/>
        </p:nvSpPr>
        <p:spPr>
          <a:xfrm>
            <a:off x="417711" y="2733164"/>
            <a:ext cx="6252900" cy="830956"/>
          </a:xfrm>
          <a:prstGeom prst="rect">
            <a:avLst/>
          </a:prstGeom>
          <a:noFill/>
          <a:ln>
            <a:noFill/>
          </a:ln>
        </p:spPr>
        <p:txBody>
          <a:bodyPr spcFirstLastPara="1" wrap="square" lIns="91425" tIns="45700" rIns="91425" bIns="45700" anchor="t" anchorCtr="0">
            <a:spAutoFit/>
          </a:bodyPr>
          <a:lstStyle/>
          <a:p>
            <a:pPr defTabSz="1219170">
              <a:buClr>
                <a:srgbClr val="000000"/>
              </a:buClr>
            </a:pPr>
            <a:r>
              <a:rPr lang="ru-RU" sz="1600" kern="0">
                <a:solidFill>
                  <a:srgbClr val="000000"/>
                </a:solidFill>
                <a:latin typeface="Montserrat"/>
                <a:ea typeface="Montserrat"/>
                <a:cs typeface="Montserrat"/>
                <a:sym typeface="Montserrat"/>
              </a:rPr>
              <a:t>Приказ Минпросвещения России от 18 мая 2023 г. № 372</a:t>
            </a:r>
            <a:br>
              <a:rPr lang="ru-RU" sz="1600" kern="0">
                <a:solidFill>
                  <a:srgbClr val="000000"/>
                </a:solidFill>
                <a:latin typeface="Montserrat"/>
                <a:ea typeface="Montserrat"/>
                <a:cs typeface="Montserrat"/>
                <a:sym typeface="Montserrat"/>
              </a:rPr>
            </a:br>
            <a:r>
              <a:rPr lang="ru-RU" sz="1600" kern="0">
                <a:solidFill>
                  <a:srgbClr val="000000"/>
                </a:solidFill>
                <a:latin typeface="Montserrat"/>
                <a:ea typeface="Montserrat"/>
                <a:cs typeface="Montserrat"/>
                <a:sym typeface="Montserrat"/>
              </a:rPr>
              <a:t>«</a:t>
            </a:r>
            <a:r>
              <a:rPr lang="ru-RU" sz="1600" b="1" kern="0">
                <a:solidFill>
                  <a:srgbClr val="000000"/>
                </a:solidFill>
                <a:latin typeface="Montserrat"/>
                <a:ea typeface="Montserrat"/>
                <a:cs typeface="Montserrat"/>
                <a:sym typeface="Montserrat"/>
              </a:rPr>
              <a:t>Об утверждении федеральной образовательной программы начального общего образования» </a:t>
            </a:r>
            <a:endParaRPr sz="1400" b="1" kern="0">
              <a:solidFill>
                <a:srgbClr val="000000"/>
              </a:solidFill>
              <a:latin typeface="Arial"/>
              <a:cs typeface="Arial"/>
            </a:endParaRPr>
          </a:p>
        </p:txBody>
      </p:sp>
      <p:pic>
        <p:nvPicPr>
          <p:cNvPr id="9" name="Google Shape;192;p23">
            <a:extLst>
              <a:ext uri="{FF2B5EF4-FFF2-40B4-BE49-F238E27FC236}">
                <a16:creationId xmlns:a16="http://schemas.microsoft.com/office/drawing/2014/main" id="{BC8B7F7C-1C38-9E25-475D-33E66A3F81E0}"/>
              </a:ext>
            </a:extLst>
          </p:cNvPr>
          <p:cNvPicPr preferRelativeResize="0"/>
          <p:nvPr/>
        </p:nvPicPr>
        <p:blipFill rotWithShape="1">
          <a:blip r:embed="rId2">
            <a:alphaModFix/>
          </a:blip>
          <a:srcRect l="3347" t="1363" r="3654" b="1208"/>
          <a:stretch/>
        </p:blipFill>
        <p:spPr>
          <a:xfrm>
            <a:off x="8399586" y="3480703"/>
            <a:ext cx="2601789" cy="3144853"/>
          </a:xfrm>
          <a:prstGeom prst="rect">
            <a:avLst/>
          </a:prstGeom>
          <a:noFill/>
          <a:ln>
            <a:noFill/>
          </a:ln>
          <a:effectLst>
            <a:outerShdw blurRad="63500" sx="102000" sy="102000" algn="ctr" rotWithShape="0">
              <a:srgbClr val="000000">
                <a:alpha val="40000"/>
              </a:srgbClr>
            </a:outerShdw>
          </a:effectLst>
        </p:spPr>
      </p:pic>
      <p:sp>
        <p:nvSpPr>
          <p:cNvPr id="10" name="Google Shape;193;p23">
            <a:extLst>
              <a:ext uri="{FF2B5EF4-FFF2-40B4-BE49-F238E27FC236}">
                <a16:creationId xmlns:a16="http://schemas.microsoft.com/office/drawing/2014/main" id="{B23BA4F3-F2D4-5BB8-F582-7A7EB05F9E3E}"/>
              </a:ext>
            </a:extLst>
          </p:cNvPr>
          <p:cNvSpPr txBox="1"/>
          <p:nvPr/>
        </p:nvSpPr>
        <p:spPr>
          <a:xfrm>
            <a:off x="417711" y="3608281"/>
            <a:ext cx="6347400" cy="830956"/>
          </a:xfrm>
          <a:prstGeom prst="rect">
            <a:avLst/>
          </a:prstGeom>
          <a:noFill/>
          <a:ln>
            <a:noFill/>
          </a:ln>
        </p:spPr>
        <p:txBody>
          <a:bodyPr spcFirstLastPara="1" wrap="square" lIns="91425" tIns="45700" rIns="91425" bIns="45700" anchor="t" anchorCtr="0">
            <a:spAutoFit/>
          </a:bodyPr>
          <a:lstStyle/>
          <a:p>
            <a:pPr defTabSz="1219170">
              <a:buClr>
                <a:srgbClr val="000000"/>
              </a:buClr>
            </a:pPr>
            <a:r>
              <a:rPr lang="ru-RU" sz="1600" kern="0">
                <a:solidFill>
                  <a:srgbClr val="000000"/>
                </a:solidFill>
                <a:latin typeface="Montserrat"/>
                <a:ea typeface="Montserrat"/>
                <a:cs typeface="Montserrat"/>
                <a:sym typeface="Montserrat"/>
              </a:rPr>
              <a:t>Приказ Минпросвещения России от 18 мая 2023 г. № 370</a:t>
            </a:r>
            <a:endParaRPr sz="1400" kern="0">
              <a:solidFill>
                <a:srgbClr val="000000"/>
              </a:solidFill>
              <a:latin typeface="Arial"/>
              <a:cs typeface="Arial"/>
            </a:endParaRPr>
          </a:p>
          <a:p>
            <a:pPr defTabSz="1219170">
              <a:buClr>
                <a:srgbClr val="000000"/>
              </a:buClr>
            </a:pPr>
            <a:r>
              <a:rPr lang="ru-RU" sz="1600" b="1" kern="0">
                <a:solidFill>
                  <a:srgbClr val="000000"/>
                </a:solidFill>
                <a:latin typeface="Montserrat"/>
                <a:ea typeface="Montserrat"/>
                <a:cs typeface="Montserrat"/>
                <a:sym typeface="Montserrat"/>
              </a:rPr>
              <a:t>«Об утверждении федеральной образовательной программы основного общего образования» </a:t>
            </a:r>
            <a:endParaRPr sz="1400" b="1" kern="0">
              <a:solidFill>
                <a:srgbClr val="000000"/>
              </a:solidFill>
              <a:latin typeface="Arial"/>
              <a:cs typeface="Arial"/>
            </a:endParaRPr>
          </a:p>
        </p:txBody>
      </p:sp>
      <p:sp>
        <p:nvSpPr>
          <p:cNvPr id="11" name="Google Shape;194;p23">
            <a:extLst>
              <a:ext uri="{FF2B5EF4-FFF2-40B4-BE49-F238E27FC236}">
                <a16:creationId xmlns:a16="http://schemas.microsoft.com/office/drawing/2014/main" id="{04896C08-3561-42A7-B105-2294E1CA4A63}"/>
              </a:ext>
            </a:extLst>
          </p:cNvPr>
          <p:cNvSpPr txBox="1"/>
          <p:nvPr/>
        </p:nvSpPr>
        <p:spPr>
          <a:xfrm>
            <a:off x="461484" y="4469156"/>
            <a:ext cx="6259800" cy="830956"/>
          </a:xfrm>
          <a:prstGeom prst="rect">
            <a:avLst/>
          </a:prstGeom>
          <a:noFill/>
          <a:ln>
            <a:noFill/>
          </a:ln>
        </p:spPr>
        <p:txBody>
          <a:bodyPr spcFirstLastPara="1" wrap="square" lIns="91425" tIns="45700" rIns="91425" bIns="45700" anchor="t" anchorCtr="0">
            <a:spAutoFit/>
          </a:bodyPr>
          <a:lstStyle/>
          <a:p>
            <a:pPr defTabSz="1219170">
              <a:buClr>
                <a:srgbClr val="000000"/>
              </a:buClr>
            </a:pPr>
            <a:r>
              <a:rPr lang="ru-RU" sz="1600" kern="0">
                <a:solidFill>
                  <a:srgbClr val="000000"/>
                </a:solidFill>
                <a:latin typeface="Montserrat"/>
                <a:ea typeface="Montserrat"/>
                <a:cs typeface="Montserrat"/>
                <a:sym typeface="Montserrat"/>
              </a:rPr>
              <a:t>Приказ Минпросвещения России от 18 мая 2023 г. № 371</a:t>
            </a:r>
            <a:endParaRPr sz="1400" kern="0">
              <a:solidFill>
                <a:srgbClr val="000000"/>
              </a:solidFill>
              <a:latin typeface="Arial"/>
              <a:cs typeface="Arial"/>
            </a:endParaRPr>
          </a:p>
          <a:p>
            <a:pPr defTabSz="1219170">
              <a:buClr>
                <a:srgbClr val="000000"/>
              </a:buClr>
            </a:pPr>
            <a:r>
              <a:rPr lang="ru-RU" sz="1600" kern="0">
                <a:solidFill>
                  <a:srgbClr val="000000"/>
                </a:solidFill>
                <a:latin typeface="Montserrat"/>
                <a:ea typeface="Montserrat"/>
                <a:cs typeface="Montserrat"/>
                <a:sym typeface="Montserrat"/>
              </a:rPr>
              <a:t>«</a:t>
            </a:r>
            <a:r>
              <a:rPr lang="ru-RU" sz="1600" b="1" kern="0">
                <a:solidFill>
                  <a:srgbClr val="000000"/>
                </a:solidFill>
                <a:latin typeface="Montserrat"/>
                <a:ea typeface="Montserrat"/>
                <a:cs typeface="Montserrat"/>
                <a:sym typeface="Montserrat"/>
              </a:rPr>
              <a:t>Об утверждении федеральной образовательной программы среднего общего образования»</a:t>
            </a:r>
            <a:r>
              <a:rPr lang="ru-RU" sz="1600" kern="0">
                <a:solidFill>
                  <a:srgbClr val="000000"/>
                </a:solidFill>
                <a:latin typeface="Montserrat"/>
                <a:ea typeface="Montserrat"/>
                <a:cs typeface="Montserrat"/>
                <a:sym typeface="Montserrat"/>
              </a:rPr>
              <a:t> </a:t>
            </a:r>
            <a:endParaRPr sz="1400" kern="0">
              <a:solidFill>
                <a:srgbClr val="000000"/>
              </a:solidFill>
              <a:latin typeface="Arial"/>
              <a:cs typeface="Arial"/>
            </a:endParaRPr>
          </a:p>
        </p:txBody>
      </p:sp>
      <p:sp>
        <p:nvSpPr>
          <p:cNvPr id="12" name="Google Shape;195;p23">
            <a:extLst>
              <a:ext uri="{FF2B5EF4-FFF2-40B4-BE49-F238E27FC236}">
                <a16:creationId xmlns:a16="http://schemas.microsoft.com/office/drawing/2014/main" id="{09EC1145-C546-5007-C4EA-42E4F327961A}"/>
              </a:ext>
            </a:extLst>
          </p:cNvPr>
          <p:cNvSpPr txBox="1"/>
          <p:nvPr/>
        </p:nvSpPr>
        <p:spPr>
          <a:xfrm>
            <a:off x="7117008" y="2856275"/>
            <a:ext cx="4834875" cy="707846"/>
          </a:xfrm>
          <a:prstGeom prst="rect">
            <a:avLst/>
          </a:prstGeom>
          <a:noFill/>
          <a:ln>
            <a:noFill/>
          </a:ln>
        </p:spPr>
        <p:txBody>
          <a:bodyPr spcFirstLastPara="1" wrap="square" lIns="91425" tIns="45700" rIns="91425" bIns="45700" anchor="t" anchorCtr="0">
            <a:spAutoFit/>
          </a:bodyPr>
          <a:lstStyle/>
          <a:p>
            <a:pPr algn="just" defTabSz="1219170">
              <a:buClr>
                <a:srgbClr val="000000"/>
              </a:buClr>
            </a:pPr>
            <a:r>
              <a:rPr lang="ru-RU" sz="2000" kern="0" dirty="0">
                <a:solidFill>
                  <a:srgbClr val="000000"/>
                </a:solidFill>
                <a:latin typeface="Montserrat Medium"/>
                <a:ea typeface="Montserrat Medium"/>
                <a:cs typeface="Montserrat Medium"/>
                <a:sym typeface="Montserrat Medium"/>
              </a:rPr>
              <a:t>Вступил в силу с </a:t>
            </a:r>
            <a:r>
              <a:rPr lang="ru-RU" sz="2000" kern="0" dirty="0">
                <a:solidFill>
                  <a:srgbClr val="FF0000"/>
                </a:solidFill>
                <a:latin typeface="Montserrat Medium"/>
                <a:ea typeface="Montserrat Medium"/>
                <a:cs typeface="Montserrat Medium"/>
                <a:sym typeface="Montserrat Medium"/>
              </a:rPr>
              <a:t>1 сентября 2025 года</a:t>
            </a:r>
            <a:endParaRPr sz="1400" kern="0" dirty="0">
              <a:solidFill>
                <a:srgbClr val="000000"/>
              </a:solidFill>
              <a:latin typeface="Arial"/>
              <a:cs typeface="Arial"/>
            </a:endParaRPr>
          </a:p>
        </p:txBody>
      </p:sp>
      <p:sp>
        <p:nvSpPr>
          <p:cNvPr id="13" name="Google Shape;196;p23">
            <a:extLst>
              <a:ext uri="{FF2B5EF4-FFF2-40B4-BE49-F238E27FC236}">
                <a16:creationId xmlns:a16="http://schemas.microsoft.com/office/drawing/2014/main" id="{A00114AB-EE8D-57BF-967F-B0682BDDA362}"/>
              </a:ext>
            </a:extLst>
          </p:cNvPr>
          <p:cNvSpPr txBox="1"/>
          <p:nvPr/>
        </p:nvSpPr>
        <p:spPr>
          <a:xfrm>
            <a:off x="461484" y="5379527"/>
            <a:ext cx="7448475" cy="1384954"/>
          </a:xfrm>
          <a:prstGeom prst="rect">
            <a:avLst/>
          </a:prstGeom>
          <a:noFill/>
          <a:ln>
            <a:noFill/>
          </a:ln>
        </p:spPr>
        <p:txBody>
          <a:bodyPr spcFirstLastPara="1" wrap="square" lIns="91425" tIns="45700" rIns="91425" bIns="45700" anchor="t" anchorCtr="0">
            <a:spAutoFit/>
          </a:bodyPr>
          <a:lstStyle/>
          <a:p>
            <a:pPr defTabSz="1219170">
              <a:buClr>
                <a:srgbClr val="000000"/>
              </a:buClr>
            </a:pPr>
            <a:r>
              <a:rPr lang="ru-RU" sz="1400" i="1" kern="0" dirty="0">
                <a:solidFill>
                  <a:srgbClr val="000000"/>
                </a:solidFill>
                <a:latin typeface="Montserrat"/>
                <a:ea typeface="Montserrat"/>
                <a:cs typeface="Montserrat"/>
                <a:sym typeface="Montserrat"/>
              </a:rPr>
              <a:t>за исключением </a:t>
            </a:r>
            <a:r>
              <a:rPr lang="ru-RU" sz="1400" i="1" u="sng" kern="0" dirty="0">
                <a:solidFill>
                  <a:srgbClr val="0000FF"/>
                </a:solid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подпунктов 131</a:t>
            </a:r>
            <a:r>
              <a:rPr lang="ru-RU" sz="1400" i="1" kern="0" dirty="0">
                <a:solidFill>
                  <a:srgbClr val="000000"/>
                </a:solidFill>
                <a:latin typeface="Montserrat"/>
                <a:ea typeface="Montserrat"/>
                <a:cs typeface="Montserrat"/>
                <a:sym typeface="Montserrat"/>
              </a:rPr>
              <a:t>, </a:t>
            </a:r>
            <a:r>
              <a:rPr lang="ru-RU" sz="1400" i="1" u="sng" kern="0" dirty="0">
                <a:solidFill>
                  <a:srgbClr val="0000FF"/>
                </a:solidFill>
                <a:latin typeface="Montserrat"/>
                <a:ea typeface="Montserrat"/>
                <a:cs typeface="Montserrat"/>
                <a:sym typeface="Montserrat"/>
                <a:hlinkClick r:id="rId4">
                  <a:extLst>
                    <a:ext uri="{A12FA001-AC4F-418D-AE19-62706E023703}">
                      <ahyp:hlinkClr xmlns:ahyp="http://schemas.microsoft.com/office/drawing/2018/hyperlinkcolor" val="tx"/>
                    </a:ext>
                  </a:extLst>
                </a:hlinkClick>
              </a:rPr>
              <a:t>132</a:t>
            </a:r>
            <a:r>
              <a:rPr lang="ru-RU" sz="1400" i="1" kern="0" dirty="0">
                <a:solidFill>
                  <a:srgbClr val="000000"/>
                </a:solidFill>
                <a:latin typeface="Montserrat"/>
                <a:ea typeface="Montserrat"/>
                <a:cs typeface="Montserrat"/>
                <a:sym typeface="Montserrat"/>
              </a:rPr>
              <a:t>, </a:t>
            </a:r>
            <a:r>
              <a:rPr lang="ru-RU" sz="1400" i="1" u="sng" kern="0" dirty="0">
                <a:solidFill>
                  <a:srgbClr val="0000FF"/>
                </a:solidFill>
                <a:latin typeface="Montserrat"/>
                <a:ea typeface="Montserrat"/>
                <a:cs typeface="Montserrat"/>
                <a:sym typeface="Montserrat"/>
                <a:hlinkClick r:id="rId5">
                  <a:extLst>
                    <a:ext uri="{A12FA001-AC4F-418D-AE19-62706E023703}">
                      <ahyp:hlinkClr xmlns:ahyp="http://schemas.microsoft.com/office/drawing/2018/hyperlinkcolor" val="tx"/>
                    </a:ext>
                  </a:extLst>
                </a:hlinkClick>
              </a:rPr>
              <a:t>144 пункта 1</a:t>
            </a:r>
            <a:r>
              <a:rPr lang="ru-RU" sz="1400" i="1" kern="0" dirty="0">
                <a:solidFill>
                  <a:srgbClr val="000000"/>
                </a:solidFill>
                <a:latin typeface="Montserrat"/>
                <a:ea typeface="Montserrat"/>
                <a:cs typeface="Montserrat"/>
                <a:sym typeface="Montserrat"/>
              </a:rPr>
              <a:t> Изменений </a:t>
            </a:r>
            <a:endParaRPr sz="1400" kern="0" dirty="0">
              <a:solidFill>
                <a:srgbClr val="000000"/>
              </a:solidFill>
              <a:latin typeface="Arial"/>
              <a:cs typeface="Arial"/>
            </a:endParaRPr>
          </a:p>
          <a:p>
            <a:pPr defTabSz="1219170">
              <a:buClr>
                <a:srgbClr val="000000"/>
              </a:buClr>
            </a:pPr>
            <a:r>
              <a:rPr lang="ru-RU" sz="1400" i="1" kern="0" dirty="0">
                <a:solidFill>
                  <a:srgbClr val="000000"/>
                </a:solidFill>
                <a:latin typeface="Montserrat"/>
                <a:ea typeface="Montserrat"/>
                <a:cs typeface="Montserrat"/>
                <a:sym typeface="Montserrat"/>
              </a:rPr>
              <a:t>(в части содержания обучения, предметных результатов, количества часов на изучение учебных предметов «История» </a:t>
            </a:r>
            <a:endParaRPr sz="1400" kern="0" dirty="0">
              <a:solidFill>
                <a:srgbClr val="000000"/>
              </a:solidFill>
              <a:latin typeface="Arial"/>
              <a:cs typeface="Arial"/>
            </a:endParaRPr>
          </a:p>
          <a:p>
            <a:pPr defTabSz="1219170">
              <a:buClr>
                <a:srgbClr val="000000"/>
              </a:buClr>
            </a:pPr>
            <a:r>
              <a:rPr lang="ru-RU" sz="1400" i="1" kern="0" dirty="0">
                <a:solidFill>
                  <a:srgbClr val="000000"/>
                </a:solidFill>
                <a:latin typeface="Montserrat"/>
                <a:ea typeface="Montserrat"/>
                <a:cs typeface="Montserrat"/>
                <a:sym typeface="Montserrat"/>
              </a:rPr>
              <a:t>и «Обществознание» в 8 и 9 классах), которые вступают </a:t>
            </a:r>
            <a:endParaRPr sz="1400" kern="0" dirty="0">
              <a:solidFill>
                <a:srgbClr val="000000"/>
              </a:solidFill>
              <a:latin typeface="Arial"/>
              <a:cs typeface="Arial"/>
            </a:endParaRPr>
          </a:p>
          <a:p>
            <a:pPr defTabSz="1219170">
              <a:buClr>
                <a:srgbClr val="000000"/>
              </a:buClr>
            </a:pPr>
            <a:r>
              <a:rPr lang="ru-RU" sz="1400" i="1" kern="0" dirty="0">
                <a:solidFill>
                  <a:srgbClr val="000000"/>
                </a:solidFill>
                <a:latin typeface="Montserrat"/>
                <a:ea typeface="Montserrat"/>
                <a:cs typeface="Montserrat"/>
                <a:sym typeface="Montserrat"/>
              </a:rPr>
              <a:t>в силу в указанной части с</a:t>
            </a:r>
            <a:r>
              <a:rPr lang="ru-RU" sz="1400" kern="0" dirty="0">
                <a:solidFill>
                  <a:srgbClr val="000000"/>
                </a:solidFill>
                <a:latin typeface="Montserrat"/>
                <a:ea typeface="Montserrat"/>
                <a:cs typeface="Montserrat"/>
                <a:sym typeface="Montserrat"/>
              </a:rPr>
              <a:t> </a:t>
            </a:r>
            <a:r>
              <a:rPr lang="ru-RU" sz="1400" kern="0" dirty="0">
                <a:solidFill>
                  <a:srgbClr val="FF0000"/>
                </a:solidFill>
                <a:latin typeface="Montserrat"/>
                <a:ea typeface="Montserrat"/>
                <a:cs typeface="Montserrat"/>
                <a:sym typeface="Montserrat"/>
              </a:rPr>
              <a:t>1 сентября 2026 года</a:t>
            </a:r>
            <a:br>
              <a:rPr lang="ru-RU" sz="1400" kern="0" dirty="0">
                <a:solidFill>
                  <a:srgbClr val="000000"/>
                </a:solidFill>
                <a:latin typeface="Montserrat"/>
                <a:ea typeface="Montserrat"/>
                <a:cs typeface="Montserrat"/>
                <a:sym typeface="Montserrat"/>
              </a:rPr>
            </a:br>
            <a:endParaRPr sz="1400" kern="0" dirty="0">
              <a:solidFill>
                <a:srgbClr val="000000"/>
              </a:solidFill>
              <a:latin typeface="Montserrat"/>
              <a:ea typeface="Montserrat"/>
              <a:cs typeface="Montserrat"/>
              <a:sym typeface="Montserrat"/>
            </a:endParaRPr>
          </a:p>
        </p:txBody>
      </p:sp>
      <p:sp>
        <p:nvSpPr>
          <p:cNvPr id="14" name="Google Shape;197;p23">
            <a:extLst>
              <a:ext uri="{FF2B5EF4-FFF2-40B4-BE49-F238E27FC236}">
                <a16:creationId xmlns:a16="http://schemas.microsoft.com/office/drawing/2014/main" id="{8A6D82FD-D058-C817-0E22-D78747C8C168}"/>
              </a:ext>
            </a:extLst>
          </p:cNvPr>
          <p:cNvSpPr txBox="1"/>
          <p:nvPr/>
        </p:nvSpPr>
        <p:spPr>
          <a:xfrm>
            <a:off x="303285" y="1303631"/>
            <a:ext cx="11743140" cy="1292631"/>
          </a:xfrm>
          <a:prstGeom prst="rect">
            <a:avLst/>
          </a:prstGeom>
          <a:noFill/>
          <a:ln>
            <a:noFill/>
          </a:ln>
        </p:spPr>
        <p:txBody>
          <a:bodyPr spcFirstLastPara="1" wrap="square" lIns="91425" tIns="91425" rIns="91425" bIns="91425" anchor="t" anchorCtr="0">
            <a:spAutoFit/>
          </a:bodyPr>
          <a:lstStyle/>
          <a:p>
            <a:pPr algn="ctr" defTabSz="1219170">
              <a:buClr>
                <a:srgbClr val="000000"/>
              </a:buClr>
            </a:pPr>
            <a:r>
              <a:rPr lang="ru-RU" b="1" kern="0" dirty="0">
                <a:solidFill>
                  <a:srgbClr val="4285F4"/>
                </a:solidFill>
                <a:latin typeface="Montserrat"/>
                <a:ea typeface="Montserrat"/>
                <a:cs typeface="Montserrat"/>
                <a:sym typeface="Montserrat"/>
              </a:rPr>
              <a:t>Приказ Минпросвещения России от 9 октября 2024 г. № 704</a:t>
            </a:r>
            <a:br>
              <a:rPr lang="ru-RU" b="1" kern="0" dirty="0">
                <a:solidFill>
                  <a:srgbClr val="4285F4"/>
                </a:solidFill>
                <a:latin typeface="Montserrat"/>
                <a:ea typeface="Montserrat"/>
                <a:cs typeface="Montserrat"/>
                <a:sym typeface="Montserrat"/>
              </a:rPr>
            </a:br>
            <a:r>
              <a:rPr lang="ru-RU" b="1" kern="0" dirty="0">
                <a:solidFill>
                  <a:srgbClr val="4285F4"/>
                </a:solidFill>
                <a:latin typeface="Montserrat"/>
                <a:ea typeface="Montserrat"/>
                <a:cs typeface="Montserrat"/>
                <a:sym typeface="Montserrat"/>
              </a:rPr>
              <a:t>«О внесении изменений в некоторые приказы Министерства просвещения Российской Федерации, касающиеся федеральных образовательных программ начального общего образования, основного общего образования и среднего общего образования»</a:t>
            </a:r>
            <a:endParaRPr sz="1400" b="1" kern="0" dirty="0">
              <a:solidFill>
                <a:srgbClr val="4285F4"/>
              </a:solidFill>
              <a:latin typeface="Arial"/>
              <a:cs typeface="Arial"/>
            </a:endParaRPr>
          </a:p>
        </p:txBody>
      </p:sp>
    </p:spTree>
    <p:extLst>
      <p:ext uri="{BB962C8B-B14F-4D97-AF65-F5344CB8AC3E}">
        <p14:creationId xmlns:p14="http://schemas.microsoft.com/office/powerpoint/2010/main" val="40336185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3131D65-C1CC-387D-8C3C-82A6606E2035}"/>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9CDEF0D6-3365-2647-1E02-B72B073C8E8F}"/>
              </a:ext>
            </a:extLst>
          </p:cNvPr>
          <p:cNvSpPr>
            <a:spLocks noGrp="1"/>
          </p:cNvSpPr>
          <p:nvPr>
            <p:ph type="body" sz="quarter" idx="13"/>
          </p:nvPr>
        </p:nvSpPr>
        <p:spPr>
          <a:xfrm>
            <a:off x="2844800" y="345749"/>
            <a:ext cx="7278805" cy="759884"/>
          </a:xfrm>
        </p:spPr>
        <p:txBody>
          <a:bodyPr>
            <a:normAutofit/>
          </a:bodyPr>
          <a:lstStyle/>
          <a:p>
            <a:r>
              <a:rPr lang="ru-RU" b="1" dirty="0"/>
              <a:t>Разработка рабочей программы на следующий учебный год</a:t>
            </a:r>
          </a:p>
        </p:txBody>
      </p:sp>
      <p:sp>
        <p:nvSpPr>
          <p:cNvPr id="9" name="TextBox 8">
            <a:extLst>
              <a:ext uri="{FF2B5EF4-FFF2-40B4-BE49-F238E27FC236}">
                <a16:creationId xmlns:a16="http://schemas.microsoft.com/office/drawing/2014/main" id="{B924BEBA-081E-FA38-4358-EB0109CE4E11}"/>
              </a:ext>
            </a:extLst>
          </p:cNvPr>
          <p:cNvSpPr txBox="1"/>
          <p:nvPr/>
        </p:nvSpPr>
        <p:spPr>
          <a:xfrm>
            <a:off x="285086" y="2023068"/>
            <a:ext cx="11379199" cy="3323987"/>
          </a:xfrm>
          <a:prstGeom prst="rect">
            <a:avLst/>
          </a:prstGeom>
          <a:noFill/>
        </p:spPr>
        <p:txBody>
          <a:bodyPr wrap="square">
            <a:spAutoFit/>
          </a:bodyPr>
          <a:lstStyle/>
          <a:p>
            <a:pPr algn="just" defTabSz="1219170">
              <a:lnSpc>
                <a:spcPts val="2200"/>
              </a:lnSpc>
              <a:spcAft>
                <a:spcPts val="800"/>
              </a:spcAft>
              <a:buClr>
                <a:srgbClr val="000000"/>
              </a:buClr>
            </a:pPr>
            <a:r>
              <a:rPr lang="ru-RU" sz="1867" b="1" kern="0" dirty="0">
                <a:solidFill>
                  <a:srgbClr val="333333"/>
                </a:solidFill>
                <a:latin typeface="YS Text"/>
                <a:cs typeface="Arial"/>
              </a:rPr>
              <a:t>«Предметы непосредственного применения»</a:t>
            </a:r>
            <a:r>
              <a:rPr lang="ru-RU" sz="1867" kern="0" dirty="0">
                <a:solidFill>
                  <a:srgbClr val="333333"/>
                </a:solidFill>
                <a:latin typeface="YS Text"/>
                <a:cs typeface="Arial"/>
              </a:rPr>
              <a:t> — это учебные предметы в российской образовательной системе, по которым с 1 сентября 2025 года введено единое поурочное планирование, разработанное на федеральном уровне. Это означает, что образовательные организации обязаны строго следовать этим программам без внесения в них изменений. </a:t>
            </a:r>
          </a:p>
          <a:p>
            <a:pPr algn="just" defTabSz="1219170">
              <a:lnSpc>
                <a:spcPts val="2200"/>
              </a:lnSpc>
              <a:spcAft>
                <a:spcPts val="800"/>
              </a:spcAft>
              <a:buClr>
                <a:srgbClr val="000000"/>
              </a:buClr>
            </a:pPr>
            <a:r>
              <a:rPr lang="ru-RU" sz="1867" b="1" kern="0" dirty="0">
                <a:solidFill>
                  <a:srgbClr val="333333"/>
                </a:solidFill>
                <a:latin typeface="YS Text"/>
                <a:cs typeface="Arial"/>
              </a:rPr>
              <a:t>Цель введения этого понятия</a:t>
            </a:r>
            <a:r>
              <a:rPr lang="ru-RU" sz="1867" kern="0" dirty="0">
                <a:solidFill>
                  <a:srgbClr val="333333"/>
                </a:solidFill>
                <a:latin typeface="YS Text"/>
                <a:cs typeface="Arial"/>
              </a:rPr>
              <a:t> — обеспечить </a:t>
            </a:r>
            <a:r>
              <a:rPr lang="ru-RU" sz="1867" kern="0" dirty="0">
                <a:solidFill>
                  <a:srgbClr val="C00000"/>
                </a:solidFill>
                <a:latin typeface="YS Text"/>
                <a:cs typeface="Arial"/>
              </a:rPr>
              <a:t>единство образовательного стандарта </a:t>
            </a:r>
            <a:r>
              <a:rPr lang="ru-RU" sz="1867" kern="0" dirty="0">
                <a:solidFill>
                  <a:srgbClr val="333333"/>
                </a:solidFill>
                <a:latin typeface="YS Text"/>
                <a:cs typeface="Arial"/>
              </a:rPr>
              <a:t>по всей стране, выровнять уровень знаний учащихся и упростить контроль качества образования. Также это должно сократить документационную нагрузку на педагогов и учебную нагрузку на школьников. </a:t>
            </a:r>
          </a:p>
          <a:p>
            <a:pPr algn="just" defTabSz="1219170">
              <a:lnSpc>
                <a:spcPts val="2200"/>
              </a:lnSpc>
              <a:spcAft>
                <a:spcPts val="800"/>
              </a:spcAft>
              <a:buClr>
                <a:srgbClr val="000000"/>
              </a:buClr>
            </a:pPr>
            <a:r>
              <a:rPr lang="ru-RU" sz="1867" b="1" kern="0" dirty="0">
                <a:solidFill>
                  <a:srgbClr val="333333"/>
                </a:solidFill>
                <a:latin typeface="YS Text"/>
                <a:cs typeface="Arial"/>
              </a:rPr>
              <a:t>Перечень предметов непосредственного применения по уровням образования:</a:t>
            </a:r>
            <a:endParaRPr lang="ru-RU" sz="1867" kern="0" dirty="0">
              <a:solidFill>
                <a:srgbClr val="333333"/>
              </a:solidFill>
              <a:latin typeface="YS Text"/>
              <a:cs typeface="Arial"/>
            </a:endParaRPr>
          </a:p>
          <a:p>
            <a:pPr algn="just" defTabSz="1219170">
              <a:lnSpc>
                <a:spcPts val="2200"/>
              </a:lnSpc>
              <a:spcBef>
                <a:spcPts val="800"/>
              </a:spcBef>
              <a:spcAft>
                <a:spcPts val="800"/>
              </a:spcAft>
              <a:buClr>
                <a:srgbClr val="000000"/>
              </a:buClr>
              <a:buFont typeface="Arial" panose="020B0604020202020204" pitchFamily="34" charset="0"/>
              <a:buChar char="•"/>
            </a:pPr>
            <a:r>
              <a:rPr lang="ru-RU" sz="1867" b="1" kern="0" dirty="0">
                <a:solidFill>
                  <a:srgbClr val="333333"/>
                </a:solidFill>
                <a:latin typeface="YS Text"/>
                <a:cs typeface="Arial"/>
              </a:rPr>
              <a:t>Начальное общее образование:</a:t>
            </a:r>
            <a:r>
              <a:rPr lang="ru-RU" sz="1867" kern="0" dirty="0">
                <a:solidFill>
                  <a:srgbClr val="333333"/>
                </a:solidFill>
                <a:latin typeface="YS Text"/>
                <a:cs typeface="Arial"/>
              </a:rPr>
              <a:t> «Русский язык», «Литературное чтение», «Окружающий мир», «Труд (технология)». </a:t>
            </a:r>
          </a:p>
        </p:txBody>
      </p:sp>
    </p:spTree>
    <p:extLst>
      <p:ext uri="{BB962C8B-B14F-4D97-AF65-F5344CB8AC3E}">
        <p14:creationId xmlns:p14="http://schemas.microsoft.com/office/powerpoint/2010/main" val="30055388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43EF57-BDF2-2145-E6F2-3D48804DF82D}"/>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B34B9BFB-927E-53E0-9675-AD353ED43ECA}"/>
              </a:ext>
            </a:extLst>
          </p:cNvPr>
          <p:cNvSpPr>
            <a:spLocks noGrp="1"/>
          </p:cNvSpPr>
          <p:nvPr>
            <p:ph type="body" sz="quarter" idx="13"/>
          </p:nvPr>
        </p:nvSpPr>
        <p:spPr>
          <a:xfrm>
            <a:off x="2462663" y="345749"/>
            <a:ext cx="7660943" cy="759884"/>
          </a:xfrm>
        </p:spPr>
        <p:txBody>
          <a:bodyPr>
            <a:noAutofit/>
          </a:bodyPr>
          <a:lstStyle/>
          <a:p>
            <a:r>
              <a:rPr lang="ru-RU" b="1" dirty="0"/>
              <a:t>Разработка рабочей программы на следующий учебный год</a:t>
            </a:r>
          </a:p>
        </p:txBody>
      </p:sp>
      <p:sp>
        <p:nvSpPr>
          <p:cNvPr id="2" name="TextBox 1">
            <a:extLst>
              <a:ext uri="{FF2B5EF4-FFF2-40B4-BE49-F238E27FC236}">
                <a16:creationId xmlns:a16="http://schemas.microsoft.com/office/drawing/2014/main" id="{0B22E549-8103-DDA2-6735-300FB6C5FC7B}"/>
              </a:ext>
            </a:extLst>
          </p:cNvPr>
          <p:cNvSpPr txBox="1"/>
          <p:nvPr/>
        </p:nvSpPr>
        <p:spPr>
          <a:xfrm>
            <a:off x="430664" y="1655928"/>
            <a:ext cx="4982454" cy="379656"/>
          </a:xfrm>
          <a:prstGeom prst="rect">
            <a:avLst/>
          </a:prstGeom>
          <a:noFill/>
        </p:spPr>
        <p:txBody>
          <a:bodyPr wrap="none" rtlCol="0">
            <a:spAutoFit/>
          </a:bodyPr>
          <a:lstStyle/>
          <a:p>
            <a:pPr defTabSz="1219170">
              <a:buClr>
                <a:srgbClr val="000000"/>
              </a:buClr>
            </a:pPr>
            <a:r>
              <a:rPr lang="ru-RU" sz="1867" kern="0" dirty="0">
                <a:solidFill>
                  <a:srgbClr val="000000"/>
                </a:solidFill>
                <a:latin typeface="Arial"/>
                <a:cs typeface="Arial"/>
              </a:rPr>
              <a:t>Предметы непосредственного применения</a:t>
            </a:r>
          </a:p>
        </p:txBody>
      </p:sp>
      <p:sp>
        <p:nvSpPr>
          <p:cNvPr id="3" name="TextBox 2">
            <a:extLst>
              <a:ext uri="{FF2B5EF4-FFF2-40B4-BE49-F238E27FC236}">
                <a16:creationId xmlns:a16="http://schemas.microsoft.com/office/drawing/2014/main" id="{AD973BFC-F96B-541E-6BD3-28D8BE7DCC6F}"/>
              </a:ext>
            </a:extLst>
          </p:cNvPr>
          <p:cNvSpPr txBox="1"/>
          <p:nvPr/>
        </p:nvSpPr>
        <p:spPr>
          <a:xfrm>
            <a:off x="3582512" y="2814445"/>
            <a:ext cx="8336533" cy="2678234"/>
          </a:xfrm>
          <a:prstGeom prst="rect">
            <a:avLst/>
          </a:prstGeom>
          <a:noFill/>
        </p:spPr>
        <p:txBody>
          <a:bodyPr wrap="square" rtlCol="0">
            <a:spAutoFit/>
          </a:bodyPr>
          <a:lstStyle/>
          <a:p>
            <a:pPr marL="380990" indent="-380990" defTabSz="1219170">
              <a:buClr>
                <a:srgbClr val="000000"/>
              </a:buClr>
              <a:buFont typeface="Arial" panose="020B0604020202020204" pitchFamily="34" charset="0"/>
              <a:buChar char="•"/>
            </a:pPr>
            <a:r>
              <a:rPr lang="ru-RU" sz="1867" kern="0" dirty="0">
                <a:solidFill>
                  <a:srgbClr val="000000"/>
                </a:solidFill>
                <a:latin typeface="Arial"/>
                <a:cs typeface="Arial"/>
              </a:rPr>
              <a:t>Пояснительная записка</a:t>
            </a:r>
          </a:p>
          <a:p>
            <a:pPr marL="380990" indent="-380990" defTabSz="1219170">
              <a:buClr>
                <a:srgbClr val="000000"/>
              </a:buClr>
              <a:buFont typeface="Arial" panose="020B0604020202020204" pitchFamily="34" charset="0"/>
              <a:buChar char="•"/>
            </a:pPr>
            <a:r>
              <a:rPr lang="ru-RU" sz="1867" kern="0" dirty="0">
                <a:solidFill>
                  <a:srgbClr val="000000"/>
                </a:solidFill>
                <a:latin typeface="Arial"/>
                <a:cs typeface="Arial"/>
              </a:rPr>
              <a:t>Содержание обучения</a:t>
            </a:r>
          </a:p>
          <a:p>
            <a:pPr marL="380990" indent="-380990" defTabSz="1219170">
              <a:buClr>
                <a:srgbClr val="000000"/>
              </a:buClr>
              <a:buFont typeface="Arial" panose="020B0604020202020204" pitchFamily="34" charset="0"/>
              <a:buChar char="•"/>
            </a:pPr>
            <a:r>
              <a:rPr lang="ru-RU" sz="1867" kern="0" dirty="0">
                <a:solidFill>
                  <a:srgbClr val="000000"/>
                </a:solidFill>
                <a:latin typeface="Arial"/>
                <a:cs typeface="Arial"/>
              </a:rPr>
              <a:t>Планируемые результаты освоения программы</a:t>
            </a:r>
          </a:p>
          <a:p>
            <a:pPr marL="380990" indent="-380990" defTabSz="1219170">
              <a:buClr>
                <a:srgbClr val="000000"/>
              </a:buClr>
              <a:buFont typeface="Arial" panose="020B0604020202020204" pitchFamily="34" charset="0"/>
              <a:buChar char="•"/>
            </a:pPr>
            <a:r>
              <a:rPr lang="ru-RU" sz="1867" kern="0" dirty="0">
                <a:solidFill>
                  <a:srgbClr val="000000"/>
                </a:solidFill>
                <a:latin typeface="Arial"/>
                <a:cs typeface="Arial"/>
              </a:rPr>
              <a:t>Тематическое планирование</a:t>
            </a:r>
          </a:p>
          <a:p>
            <a:pPr marL="380990" indent="-380990" defTabSz="1219170">
              <a:buClr>
                <a:srgbClr val="000000"/>
              </a:buClr>
              <a:buFont typeface="Arial" panose="020B0604020202020204" pitchFamily="34" charset="0"/>
              <a:buChar char="•"/>
            </a:pPr>
            <a:r>
              <a:rPr lang="ru-RU" sz="1867" kern="0" dirty="0">
                <a:solidFill>
                  <a:srgbClr val="000000"/>
                </a:solidFill>
                <a:latin typeface="Arial"/>
                <a:cs typeface="Arial"/>
              </a:rPr>
              <a:t>Поурочное планирование</a:t>
            </a:r>
          </a:p>
          <a:p>
            <a:pPr marL="380990" indent="-380990" defTabSz="1219170">
              <a:buClr>
                <a:srgbClr val="000000"/>
              </a:buClr>
              <a:buFont typeface="Arial" panose="020B0604020202020204" pitchFamily="34" charset="0"/>
              <a:buChar char="•"/>
            </a:pPr>
            <a:r>
              <a:rPr lang="ru-RU" sz="1867" kern="0" dirty="0">
                <a:solidFill>
                  <a:srgbClr val="000000"/>
                </a:solidFill>
                <a:latin typeface="Arial"/>
                <a:cs typeface="Arial"/>
              </a:rPr>
              <a:t>Проверяемые элементы содержания</a:t>
            </a:r>
          </a:p>
          <a:p>
            <a:pPr marL="380990" indent="-380990" defTabSz="1219170">
              <a:buClr>
                <a:srgbClr val="000000"/>
              </a:buClr>
              <a:buFont typeface="Arial" panose="020B0604020202020204" pitchFamily="34" charset="0"/>
              <a:buChar char="•"/>
            </a:pPr>
            <a:r>
              <a:rPr lang="ru-RU" sz="1867" kern="0" dirty="0">
                <a:solidFill>
                  <a:srgbClr val="1A1A1A"/>
                </a:solidFill>
                <a:latin typeface="YS Text"/>
                <a:cs typeface="Arial"/>
              </a:rPr>
              <a:t>Проверяемые требования к результатам освоения основной образовательной программы</a:t>
            </a:r>
          </a:p>
          <a:p>
            <a:pPr defTabSz="1219170">
              <a:buClr>
                <a:srgbClr val="000000"/>
              </a:buClr>
            </a:pPr>
            <a:endParaRPr lang="ru-RU" sz="1867" kern="0" dirty="0">
              <a:solidFill>
                <a:srgbClr val="000000"/>
              </a:solidFill>
              <a:latin typeface="Arial"/>
              <a:cs typeface="Arial"/>
            </a:endParaRPr>
          </a:p>
        </p:txBody>
      </p:sp>
    </p:spTree>
    <p:extLst>
      <p:ext uri="{BB962C8B-B14F-4D97-AF65-F5344CB8AC3E}">
        <p14:creationId xmlns:p14="http://schemas.microsoft.com/office/powerpoint/2010/main" val="12202412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503E6E-0EEB-D7BD-8B1A-BB572F48ADAC}"/>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546F151E-FC03-DDAA-EF21-364BB14CBBD8}"/>
              </a:ext>
            </a:extLst>
          </p:cNvPr>
          <p:cNvSpPr>
            <a:spLocks noGrp="1"/>
          </p:cNvSpPr>
          <p:nvPr>
            <p:ph type="body" sz="quarter" idx="13"/>
          </p:nvPr>
        </p:nvSpPr>
        <p:spPr>
          <a:xfrm>
            <a:off x="2462663" y="345749"/>
            <a:ext cx="7660943" cy="759884"/>
          </a:xfrm>
        </p:spPr>
        <p:txBody>
          <a:bodyPr>
            <a:noAutofit/>
          </a:bodyPr>
          <a:lstStyle/>
          <a:p>
            <a:r>
              <a:rPr lang="ru-RU" b="1" dirty="0"/>
              <a:t>Разработка рабочей программы на следующий учебный год</a:t>
            </a:r>
          </a:p>
        </p:txBody>
      </p:sp>
      <p:sp>
        <p:nvSpPr>
          <p:cNvPr id="2" name="TextBox 1">
            <a:extLst>
              <a:ext uri="{FF2B5EF4-FFF2-40B4-BE49-F238E27FC236}">
                <a16:creationId xmlns:a16="http://schemas.microsoft.com/office/drawing/2014/main" id="{56687E4F-246B-C0AA-E76E-D087113B6B86}"/>
              </a:ext>
            </a:extLst>
          </p:cNvPr>
          <p:cNvSpPr txBox="1"/>
          <p:nvPr/>
        </p:nvSpPr>
        <p:spPr>
          <a:xfrm>
            <a:off x="491322" y="1675025"/>
            <a:ext cx="2263761" cy="666977"/>
          </a:xfrm>
          <a:prstGeom prst="rect">
            <a:avLst/>
          </a:prstGeom>
          <a:noFill/>
        </p:spPr>
        <p:txBody>
          <a:bodyPr wrap="none" rtlCol="0">
            <a:spAutoFit/>
          </a:bodyPr>
          <a:lstStyle/>
          <a:p>
            <a:pPr defTabSz="1219170">
              <a:buClr>
                <a:srgbClr val="000000"/>
              </a:buClr>
            </a:pPr>
            <a:r>
              <a:rPr lang="ru-RU" sz="1867" kern="0" dirty="0">
                <a:solidFill>
                  <a:srgbClr val="000000"/>
                </a:solidFill>
                <a:latin typeface="Arial"/>
                <a:cs typeface="Arial"/>
              </a:rPr>
              <a:t>Математика</a:t>
            </a:r>
          </a:p>
          <a:p>
            <a:pPr defTabSz="1219170">
              <a:buClr>
                <a:srgbClr val="000000"/>
              </a:buClr>
            </a:pPr>
            <a:r>
              <a:rPr lang="ru-RU" sz="1867" kern="0" dirty="0">
                <a:solidFill>
                  <a:srgbClr val="000000"/>
                </a:solidFill>
                <a:latin typeface="Arial"/>
                <a:cs typeface="Arial"/>
              </a:rPr>
              <a:t>Иностранный язык</a:t>
            </a:r>
          </a:p>
        </p:txBody>
      </p:sp>
      <p:sp>
        <p:nvSpPr>
          <p:cNvPr id="3" name="TextBox 2">
            <a:extLst>
              <a:ext uri="{FF2B5EF4-FFF2-40B4-BE49-F238E27FC236}">
                <a16:creationId xmlns:a16="http://schemas.microsoft.com/office/drawing/2014/main" id="{4A56FA85-83CA-B3FB-70D2-90ACFBC45158}"/>
              </a:ext>
            </a:extLst>
          </p:cNvPr>
          <p:cNvSpPr txBox="1"/>
          <p:nvPr/>
        </p:nvSpPr>
        <p:spPr>
          <a:xfrm>
            <a:off x="3393880" y="2654785"/>
            <a:ext cx="8336533" cy="2678234"/>
          </a:xfrm>
          <a:prstGeom prst="rect">
            <a:avLst/>
          </a:prstGeom>
          <a:noFill/>
        </p:spPr>
        <p:txBody>
          <a:bodyPr wrap="square" rtlCol="0">
            <a:spAutoFit/>
          </a:bodyPr>
          <a:lstStyle/>
          <a:p>
            <a:pPr marL="380990" indent="-380990" defTabSz="1219170">
              <a:buClr>
                <a:srgbClr val="000000"/>
              </a:buClr>
              <a:buFont typeface="Arial" panose="020B0604020202020204" pitchFamily="34" charset="0"/>
              <a:buChar char="•"/>
            </a:pPr>
            <a:r>
              <a:rPr lang="ru-RU" sz="1867" kern="0" dirty="0">
                <a:solidFill>
                  <a:srgbClr val="000000"/>
                </a:solidFill>
                <a:latin typeface="Arial"/>
                <a:cs typeface="Arial"/>
              </a:rPr>
              <a:t>Пояснительная записка</a:t>
            </a:r>
          </a:p>
          <a:p>
            <a:pPr marL="380990" indent="-380990" defTabSz="1219170">
              <a:buClr>
                <a:srgbClr val="000000"/>
              </a:buClr>
              <a:buFont typeface="Arial" panose="020B0604020202020204" pitchFamily="34" charset="0"/>
              <a:buChar char="•"/>
            </a:pPr>
            <a:r>
              <a:rPr lang="ru-RU" sz="1867" kern="0" dirty="0">
                <a:solidFill>
                  <a:srgbClr val="000000"/>
                </a:solidFill>
                <a:latin typeface="Arial"/>
                <a:cs typeface="Arial"/>
              </a:rPr>
              <a:t>Содержание обучения</a:t>
            </a:r>
          </a:p>
          <a:p>
            <a:pPr marL="380990" indent="-380990" defTabSz="1219170">
              <a:buClr>
                <a:srgbClr val="000000"/>
              </a:buClr>
              <a:buFont typeface="Arial" panose="020B0604020202020204" pitchFamily="34" charset="0"/>
              <a:buChar char="•"/>
            </a:pPr>
            <a:r>
              <a:rPr lang="ru-RU" sz="1867" kern="0" dirty="0">
                <a:solidFill>
                  <a:srgbClr val="000000"/>
                </a:solidFill>
                <a:latin typeface="Arial"/>
                <a:cs typeface="Arial"/>
              </a:rPr>
              <a:t>Планируемые результаты освоения программы</a:t>
            </a:r>
          </a:p>
          <a:p>
            <a:pPr marL="380990" indent="-380990" defTabSz="1219170">
              <a:buClr>
                <a:srgbClr val="000000"/>
              </a:buClr>
              <a:buFont typeface="Arial" panose="020B0604020202020204" pitchFamily="34" charset="0"/>
              <a:buChar char="•"/>
            </a:pPr>
            <a:r>
              <a:rPr lang="ru-RU" sz="1867" kern="0" dirty="0">
                <a:solidFill>
                  <a:srgbClr val="000000"/>
                </a:solidFill>
                <a:latin typeface="Arial"/>
                <a:cs typeface="Arial"/>
              </a:rPr>
              <a:t>Тематическое планирование</a:t>
            </a:r>
          </a:p>
          <a:p>
            <a:pPr marL="380990" indent="-380990" defTabSz="1219170">
              <a:buClr>
                <a:srgbClr val="000000"/>
              </a:buClr>
              <a:buFont typeface="Arial" panose="020B0604020202020204" pitchFamily="34" charset="0"/>
              <a:buChar char="•"/>
            </a:pPr>
            <a:r>
              <a:rPr lang="ru-RU" sz="1867" strike="sngStrike" kern="0" dirty="0">
                <a:solidFill>
                  <a:srgbClr val="C00000"/>
                </a:solidFill>
                <a:latin typeface="Arial"/>
                <a:cs typeface="Arial"/>
              </a:rPr>
              <a:t>Поурочное планирование</a:t>
            </a:r>
          </a:p>
          <a:p>
            <a:pPr marL="380990" indent="-380990" defTabSz="1219170">
              <a:buClr>
                <a:srgbClr val="000000"/>
              </a:buClr>
              <a:buFont typeface="Arial" panose="020B0604020202020204" pitchFamily="34" charset="0"/>
              <a:buChar char="•"/>
            </a:pPr>
            <a:r>
              <a:rPr lang="ru-RU" sz="1867" kern="0" dirty="0">
                <a:solidFill>
                  <a:srgbClr val="000000"/>
                </a:solidFill>
                <a:latin typeface="Arial"/>
                <a:cs typeface="Arial"/>
              </a:rPr>
              <a:t>Проверяемые элементы содержания</a:t>
            </a:r>
          </a:p>
          <a:p>
            <a:pPr marL="380990" indent="-380990" defTabSz="1219170">
              <a:buClr>
                <a:srgbClr val="000000"/>
              </a:buClr>
              <a:buFont typeface="Arial" panose="020B0604020202020204" pitchFamily="34" charset="0"/>
              <a:buChar char="•"/>
            </a:pPr>
            <a:r>
              <a:rPr lang="ru-RU" sz="1867" kern="0" dirty="0">
                <a:solidFill>
                  <a:srgbClr val="1A1A1A"/>
                </a:solidFill>
                <a:latin typeface="Arial"/>
                <a:cs typeface="Arial"/>
              </a:rPr>
              <a:t>Проверяемые требования к результатам освоения основной образовательной программы</a:t>
            </a:r>
          </a:p>
          <a:p>
            <a:pPr defTabSz="1219170">
              <a:buClr>
                <a:srgbClr val="000000"/>
              </a:buClr>
            </a:pPr>
            <a:endParaRPr lang="ru-RU" sz="1867" kern="0" dirty="0">
              <a:solidFill>
                <a:srgbClr val="000000"/>
              </a:solidFill>
              <a:latin typeface="Arial"/>
              <a:cs typeface="Arial"/>
            </a:endParaRPr>
          </a:p>
        </p:txBody>
      </p:sp>
    </p:spTree>
    <p:extLst>
      <p:ext uri="{BB962C8B-B14F-4D97-AF65-F5344CB8AC3E}">
        <p14:creationId xmlns:p14="http://schemas.microsoft.com/office/powerpoint/2010/main" val="31510033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BF93DB-8FBF-9D12-55DE-7821936FF36D}"/>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2108D040-CABB-9AF4-CE41-26A2448314DA}"/>
              </a:ext>
            </a:extLst>
          </p:cNvPr>
          <p:cNvSpPr>
            <a:spLocks noGrp="1"/>
          </p:cNvSpPr>
          <p:nvPr>
            <p:ph type="body" sz="quarter" idx="13"/>
          </p:nvPr>
        </p:nvSpPr>
        <p:spPr>
          <a:xfrm>
            <a:off x="2462663" y="345749"/>
            <a:ext cx="7660943" cy="759884"/>
          </a:xfrm>
        </p:spPr>
        <p:txBody>
          <a:bodyPr>
            <a:noAutofit/>
          </a:bodyPr>
          <a:lstStyle/>
          <a:p>
            <a:r>
              <a:rPr lang="ru-RU" b="1" dirty="0"/>
              <a:t>Разработка рабочей программы на следующий учебный год</a:t>
            </a:r>
          </a:p>
        </p:txBody>
      </p:sp>
      <p:sp>
        <p:nvSpPr>
          <p:cNvPr id="2" name="TextBox 1">
            <a:extLst>
              <a:ext uri="{FF2B5EF4-FFF2-40B4-BE49-F238E27FC236}">
                <a16:creationId xmlns:a16="http://schemas.microsoft.com/office/drawing/2014/main" id="{32444AEB-5119-D426-5D98-4775AE3AE4BB}"/>
              </a:ext>
            </a:extLst>
          </p:cNvPr>
          <p:cNvSpPr txBox="1"/>
          <p:nvPr/>
        </p:nvSpPr>
        <p:spPr>
          <a:xfrm>
            <a:off x="491322" y="1675024"/>
            <a:ext cx="1659429" cy="954300"/>
          </a:xfrm>
          <a:prstGeom prst="rect">
            <a:avLst/>
          </a:prstGeom>
          <a:noFill/>
        </p:spPr>
        <p:txBody>
          <a:bodyPr wrap="none" rtlCol="0">
            <a:spAutoFit/>
          </a:bodyPr>
          <a:lstStyle/>
          <a:p>
            <a:pPr defTabSz="1219170">
              <a:buClr>
                <a:srgbClr val="000000"/>
              </a:buClr>
            </a:pPr>
            <a:r>
              <a:rPr lang="ru-RU" sz="1867" kern="0" dirty="0" err="1">
                <a:solidFill>
                  <a:srgbClr val="000000"/>
                </a:solidFill>
                <a:latin typeface="Arial"/>
                <a:cs typeface="Arial"/>
              </a:rPr>
              <a:t>Физ.культура</a:t>
            </a:r>
            <a:endParaRPr lang="ru-RU" sz="1867" kern="0" dirty="0">
              <a:solidFill>
                <a:srgbClr val="000000"/>
              </a:solidFill>
              <a:latin typeface="Arial"/>
              <a:cs typeface="Arial"/>
            </a:endParaRPr>
          </a:p>
          <a:p>
            <a:pPr defTabSz="1219170">
              <a:buClr>
                <a:srgbClr val="000000"/>
              </a:buClr>
            </a:pPr>
            <a:r>
              <a:rPr lang="ru-RU" sz="1867" kern="0" dirty="0">
                <a:solidFill>
                  <a:srgbClr val="000000"/>
                </a:solidFill>
                <a:latin typeface="Arial"/>
                <a:cs typeface="Arial"/>
              </a:rPr>
              <a:t>Музыка</a:t>
            </a:r>
          </a:p>
          <a:p>
            <a:pPr defTabSz="1219170">
              <a:buClr>
                <a:srgbClr val="000000"/>
              </a:buClr>
            </a:pPr>
            <a:r>
              <a:rPr lang="ru-RU" sz="1867" kern="0" dirty="0">
                <a:solidFill>
                  <a:srgbClr val="000000"/>
                </a:solidFill>
                <a:latin typeface="Arial"/>
                <a:cs typeface="Arial"/>
              </a:rPr>
              <a:t>ИЗО</a:t>
            </a:r>
          </a:p>
        </p:txBody>
      </p:sp>
      <p:sp>
        <p:nvSpPr>
          <p:cNvPr id="3" name="TextBox 2">
            <a:extLst>
              <a:ext uri="{FF2B5EF4-FFF2-40B4-BE49-F238E27FC236}">
                <a16:creationId xmlns:a16="http://schemas.microsoft.com/office/drawing/2014/main" id="{905EA302-1420-8624-FCE9-6A2749CD7AAD}"/>
              </a:ext>
            </a:extLst>
          </p:cNvPr>
          <p:cNvSpPr txBox="1"/>
          <p:nvPr/>
        </p:nvSpPr>
        <p:spPr>
          <a:xfrm>
            <a:off x="3393880" y="2654785"/>
            <a:ext cx="8336533" cy="2678234"/>
          </a:xfrm>
          <a:prstGeom prst="rect">
            <a:avLst/>
          </a:prstGeom>
          <a:noFill/>
        </p:spPr>
        <p:txBody>
          <a:bodyPr wrap="square" rtlCol="0">
            <a:spAutoFit/>
          </a:bodyPr>
          <a:lstStyle/>
          <a:p>
            <a:pPr marL="380990" indent="-380990" defTabSz="1219170">
              <a:buClr>
                <a:srgbClr val="000000"/>
              </a:buClr>
              <a:buFont typeface="Arial" panose="020B0604020202020204" pitchFamily="34" charset="0"/>
              <a:buChar char="•"/>
            </a:pPr>
            <a:r>
              <a:rPr lang="ru-RU" sz="1867" kern="0" dirty="0">
                <a:solidFill>
                  <a:srgbClr val="000000"/>
                </a:solidFill>
                <a:latin typeface="Arial"/>
                <a:cs typeface="Arial"/>
              </a:rPr>
              <a:t>Пояснительная записка</a:t>
            </a:r>
          </a:p>
          <a:p>
            <a:pPr marL="380990" indent="-380990" defTabSz="1219170">
              <a:buClr>
                <a:srgbClr val="000000"/>
              </a:buClr>
              <a:buFont typeface="Arial" panose="020B0604020202020204" pitchFamily="34" charset="0"/>
              <a:buChar char="•"/>
            </a:pPr>
            <a:r>
              <a:rPr lang="ru-RU" sz="1867" kern="0" dirty="0">
                <a:solidFill>
                  <a:srgbClr val="000000"/>
                </a:solidFill>
                <a:latin typeface="Arial"/>
                <a:cs typeface="Arial"/>
              </a:rPr>
              <a:t>Содержание обучения</a:t>
            </a:r>
          </a:p>
          <a:p>
            <a:pPr marL="380990" indent="-380990" defTabSz="1219170">
              <a:buClr>
                <a:srgbClr val="000000"/>
              </a:buClr>
              <a:buFont typeface="Arial" panose="020B0604020202020204" pitchFamily="34" charset="0"/>
              <a:buChar char="•"/>
            </a:pPr>
            <a:r>
              <a:rPr lang="ru-RU" sz="1867" kern="0" dirty="0">
                <a:solidFill>
                  <a:srgbClr val="000000"/>
                </a:solidFill>
                <a:latin typeface="Arial"/>
                <a:cs typeface="Arial"/>
              </a:rPr>
              <a:t>Планируемые результаты освоения программы</a:t>
            </a:r>
          </a:p>
          <a:p>
            <a:pPr marL="380990" indent="-380990" defTabSz="1219170">
              <a:buClr>
                <a:srgbClr val="000000"/>
              </a:buClr>
              <a:buFont typeface="Arial" panose="020B0604020202020204" pitchFamily="34" charset="0"/>
              <a:buChar char="•"/>
            </a:pPr>
            <a:r>
              <a:rPr lang="ru-RU" sz="1867" kern="0" dirty="0">
                <a:solidFill>
                  <a:srgbClr val="000000"/>
                </a:solidFill>
                <a:latin typeface="Arial"/>
                <a:cs typeface="Arial"/>
              </a:rPr>
              <a:t>Тематическое планирование</a:t>
            </a:r>
          </a:p>
          <a:p>
            <a:pPr marL="380990" indent="-380990" defTabSz="1219170">
              <a:buClr>
                <a:srgbClr val="000000"/>
              </a:buClr>
              <a:buFont typeface="Arial" panose="020B0604020202020204" pitchFamily="34" charset="0"/>
              <a:buChar char="•"/>
            </a:pPr>
            <a:r>
              <a:rPr lang="ru-RU" sz="1867" strike="sngStrike" kern="0" dirty="0">
                <a:solidFill>
                  <a:srgbClr val="C00000"/>
                </a:solidFill>
                <a:latin typeface="Arial"/>
                <a:cs typeface="Arial"/>
              </a:rPr>
              <a:t>Поурочное планирование</a:t>
            </a:r>
          </a:p>
          <a:p>
            <a:pPr marL="380990" indent="-380990" defTabSz="1219170">
              <a:buClr>
                <a:srgbClr val="000000"/>
              </a:buClr>
              <a:buFont typeface="Arial" panose="020B0604020202020204" pitchFamily="34" charset="0"/>
              <a:buChar char="•"/>
            </a:pPr>
            <a:r>
              <a:rPr lang="ru-RU" sz="1867" strike="sngStrike" kern="0" dirty="0">
                <a:solidFill>
                  <a:srgbClr val="C00000"/>
                </a:solidFill>
                <a:latin typeface="Arial"/>
                <a:cs typeface="Arial"/>
              </a:rPr>
              <a:t>Проверяемые элементы содержания</a:t>
            </a:r>
          </a:p>
          <a:p>
            <a:pPr marL="380990" indent="-380990" defTabSz="1219170">
              <a:buClr>
                <a:srgbClr val="000000"/>
              </a:buClr>
              <a:buFont typeface="Arial" panose="020B0604020202020204" pitchFamily="34" charset="0"/>
              <a:buChar char="•"/>
            </a:pPr>
            <a:r>
              <a:rPr lang="ru-RU" sz="1867" strike="sngStrike" kern="0" dirty="0">
                <a:solidFill>
                  <a:srgbClr val="C00000"/>
                </a:solidFill>
                <a:latin typeface="YS Text"/>
                <a:cs typeface="Arial"/>
              </a:rPr>
              <a:t>Проверяемые требования к результатам освоения основной образовательной программы</a:t>
            </a:r>
          </a:p>
          <a:p>
            <a:pPr defTabSz="1219170">
              <a:buClr>
                <a:srgbClr val="000000"/>
              </a:buClr>
            </a:pPr>
            <a:endParaRPr lang="ru-RU" sz="1867" kern="0" dirty="0">
              <a:solidFill>
                <a:srgbClr val="000000"/>
              </a:solidFill>
              <a:latin typeface="Arial"/>
              <a:cs typeface="Arial"/>
            </a:endParaRPr>
          </a:p>
        </p:txBody>
      </p:sp>
    </p:spTree>
    <p:extLst>
      <p:ext uri="{BB962C8B-B14F-4D97-AF65-F5344CB8AC3E}">
        <p14:creationId xmlns:p14="http://schemas.microsoft.com/office/powerpoint/2010/main" val="13086247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4DDC19-F2D7-CF44-C0EA-E09E66C5192D}"/>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1866B104-5E0C-90BF-9BFB-36158B48A2CA}"/>
              </a:ext>
            </a:extLst>
          </p:cNvPr>
          <p:cNvSpPr>
            <a:spLocks noGrp="1"/>
          </p:cNvSpPr>
          <p:nvPr>
            <p:ph type="body" sz="quarter" idx="13"/>
          </p:nvPr>
        </p:nvSpPr>
        <p:spPr>
          <a:xfrm>
            <a:off x="2462663" y="345749"/>
            <a:ext cx="7660943" cy="759884"/>
          </a:xfrm>
        </p:spPr>
        <p:txBody>
          <a:bodyPr>
            <a:noAutofit/>
          </a:bodyPr>
          <a:lstStyle/>
          <a:p>
            <a:r>
              <a:rPr lang="ru-RU" b="1" dirty="0"/>
              <a:t>Разработка рабочей программы на следующий учебный год</a:t>
            </a:r>
          </a:p>
        </p:txBody>
      </p:sp>
      <p:sp>
        <p:nvSpPr>
          <p:cNvPr id="26" name="Google Shape;230;p27">
            <a:extLst>
              <a:ext uri="{FF2B5EF4-FFF2-40B4-BE49-F238E27FC236}">
                <a16:creationId xmlns:a16="http://schemas.microsoft.com/office/drawing/2014/main" id="{95726683-31E2-03D2-3CC3-44343479B3E0}"/>
              </a:ext>
            </a:extLst>
          </p:cNvPr>
          <p:cNvSpPr/>
          <p:nvPr/>
        </p:nvSpPr>
        <p:spPr>
          <a:xfrm>
            <a:off x="480751" y="1281959"/>
            <a:ext cx="11141076" cy="1600400"/>
          </a:xfrm>
          <a:prstGeom prst="rect">
            <a:avLst/>
          </a:prstGeom>
          <a:noFill/>
          <a:ln>
            <a:noFill/>
          </a:ln>
        </p:spPr>
        <p:txBody>
          <a:bodyPr spcFirstLastPara="1" wrap="square" lIns="121900" tIns="60933" rIns="121900" bIns="60933" anchor="t" anchorCtr="0">
            <a:noAutofit/>
          </a:bodyPr>
          <a:lstStyle/>
          <a:p>
            <a:pPr algn="ctr" defTabSz="1219170">
              <a:defRPr/>
            </a:pPr>
            <a:r>
              <a:rPr lang="ru-RU" sz="1867" b="1" kern="0" dirty="0">
                <a:solidFill>
                  <a:srgbClr val="4285F4"/>
                </a:solidFill>
                <a:latin typeface="Montserrat" panose="00000500000000000000" pitchFamily="2" charset="-52"/>
                <a:ea typeface="Montserrat"/>
                <a:cs typeface="Montserrat"/>
                <a:sym typeface="Montserrat"/>
              </a:rPr>
              <a:t>Приказ Минпросвещения России от 9 октября 2024 г. № 704</a:t>
            </a:r>
            <a:br>
              <a:rPr lang="ru-RU" sz="1867" b="1" kern="0" dirty="0">
                <a:solidFill>
                  <a:srgbClr val="4285F4"/>
                </a:solidFill>
                <a:latin typeface="Montserrat" panose="00000500000000000000" pitchFamily="2" charset="-52"/>
                <a:ea typeface="Montserrat"/>
                <a:cs typeface="Montserrat"/>
                <a:sym typeface="Montserrat"/>
              </a:rPr>
            </a:br>
            <a:r>
              <a:rPr lang="ru-RU" sz="1867" b="1" kern="0" dirty="0">
                <a:solidFill>
                  <a:srgbClr val="4285F4"/>
                </a:solidFill>
                <a:latin typeface="Montserrat" panose="00000500000000000000" pitchFamily="2" charset="-52"/>
                <a:ea typeface="Montserrat"/>
                <a:cs typeface="Montserrat"/>
                <a:sym typeface="Montserrat"/>
              </a:rPr>
              <a:t>«О внесении изменений в некоторые приказы Министерства просвещения Российской Федерации, касающиеся федеральных образовательных программ начального общего образования, основного общего образования и среднего общего образования»</a:t>
            </a:r>
            <a:endParaRPr sz="1867" b="1" kern="0" dirty="0">
              <a:solidFill>
                <a:srgbClr val="4285F4"/>
              </a:solidFill>
              <a:latin typeface="Montserrat" panose="00000500000000000000" pitchFamily="2" charset="-52"/>
              <a:cs typeface="Arial"/>
              <a:sym typeface="Arial"/>
            </a:endParaRPr>
          </a:p>
        </p:txBody>
      </p:sp>
      <p:sp>
        <p:nvSpPr>
          <p:cNvPr id="27" name="Google Shape;231;p27">
            <a:extLst>
              <a:ext uri="{FF2B5EF4-FFF2-40B4-BE49-F238E27FC236}">
                <a16:creationId xmlns:a16="http://schemas.microsoft.com/office/drawing/2014/main" id="{A6BCB156-7385-B3BE-C3FB-D9FE2C801AFD}"/>
              </a:ext>
            </a:extLst>
          </p:cNvPr>
          <p:cNvSpPr txBox="1"/>
          <p:nvPr/>
        </p:nvSpPr>
        <p:spPr>
          <a:xfrm>
            <a:off x="1515977" y="2948620"/>
            <a:ext cx="10448408" cy="697701"/>
          </a:xfrm>
          <a:prstGeom prst="rect">
            <a:avLst/>
          </a:prstGeom>
          <a:noFill/>
          <a:ln>
            <a:noFill/>
          </a:ln>
        </p:spPr>
        <p:txBody>
          <a:bodyPr spcFirstLastPara="1" wrap="square" lIns="121900" tIns="60933" rIns="121900" bIns="60933" anchor="t" anchorCtr="0">
            <a:spAutoFit/>
          </a:bodyPr>
          <a:lstStyle/>
          <a:p>
            <a:pPr defTabSz="1219170">
              <a:defRPr/>
            </a:pPr>
            <a:r>
              <a:rPr lang="ru-RU" sz="1867" b="1" kern="0" dirty="0">
                <a:solidFill>
                  <a:srgbClr val="F1404A"/>
                </a:solidFill>
                <a:latin typeface="Arial"/>
                <a:ea typeface="Montserrat"/>
                <a:cs typeface="Montserrat"/>
                <a:sym typeface="Montserrat"/>
              </a:rPr>
              <a:t>Перечень (кодификатор)</a:t>
            </a:r>
            <a:r>
              <a:rPr lang="ru-RU" sz="1867" kern="0" dirty="0">
                <a:solidFill>
                  <a:prstClr val="black"/>
                </a:solidFill>
                <a:latin typeface="Arial"/>
                <a:ea typeface="Montserrat"/>
                <a:cs typeface="Montserrat"/>
                <a:sym typeface="Montserrat"/>
              </a:rPr>
              <a:t> проверяемых требований к метапредметным результатам освоения основной образовательной программы </a:t>
            </a:r>
            <a:r>
              <a:rPr lang="ru-RU" sz="1867" kern="0" dirty="0">
                <a:solidFill>
                  <a:srgbClr val="3E557E"/>
                </a:solidFill>
                <a:latin typeface="Arial"/>
                <a:ea typeface="Montserrat SemiBold"/>
                <a:cs typeface="Montserrat SemiBold"/>
                <a:sym typeface="Montserrat SemiBold"/>
              </a:rPr>
              <a:t>начального общего образования </a:t>
            </a:r>
            <a:endParaRPr sz="1867" kern="0" dirty="0">
              <a:solidFill>
                <a:sysClr val="windowText" lastClr="000000"/>
              </a:solidFill>
              <a:latin typeface="Arial"/>
              <a:cs typeface="Arial"/>
              <a:sym typeface="Arial"/>
            </a:endParaRPr>
          </a:p>
        </p:txBody>
      </p:sp>
      <p:sp>
        <p:nvSpPr>
          <p:cNvPr id="28" name="Google Shape;232;p27">
            <a:extLst>
              <a:ext uri="{FF2B5EF4-FFF2-40B4-BE49-F238E27FC236}">
                <a16:creationId xmlns:a16="http://schemas.microsoft.com/office/drawing/2014/main" id="{1D5F7E3A-F0B0-B74B-306B-2B33D987CA10}"/>
              </a:ext>
            </a:extLst>
          </p:cNvPr>
          <p:cNvSpPr txBox="1"/>
          <p:nvPr/>
        </p:nvSpPr>
        <p:spPr>
          <a:xfrm>
            <a:off x="1515977" y="4118795"/>
            <a:ext cx="10387752" cy="697701"/>
          </a:xfrm>
          <a:prstGeom prst="rect">
            <a:avLst/>
          </a:prstGeom>
          <a:noFill/>
          <a:ln>
            <a:noFill/>
          </a:ln>
        </p:spPr>
        <p:txBody>
          <a:bodyPr spcFirstLastPara="1" wrap="square" lIns="121900" tIns="60933" rIns="121900" bIns="60933" anchor="t" anchorCtr="0">
            <a:spAutoFit/>
          </a:bodyPr>
          <a:lstStyle/>
          <a:p>
            <a:pPr defTabSz="1219170">
              <a:defRPr/>
            </a:pPr>
            <a:r>
              <a:rPr lang="ru-RU" sz="1867" b="1" kern="0" dirty="0">
                <a:solidFill>
                  <a:srgbClr val="F1404A"/>
                </a:solidFill>
                <a:latin typeface="Arial"/>
                <a:ea typeface="Montserrat"/>
                <a:cs typeface="Montserrat"/>
                <a:sym typeface="Montserrat"/>
              </a:rPr>
              <a:t>Перечень (кодификатор)</a:t>
            </a:r>
            <a:r>
              <a:rPr lang="ru-RU" sz="1867" kern="0" dirty="0">
                <a:solidFill>
                  <a:prstClr val="black"/>
                </a:solidFill>
                <a:latin typeface="Arial"/>
                <a:ea typeface="Montserrat"/>
                <a:cs typeface="Montserrat"/>
                <a:sym typeface="Montserrat"/>
              </a:rPr>
              <a:t> проверяемых требований к метапредметным результатам освоения основной образовательной программы </a:t>
            </a:r>
            <a:r>
              <a:rPr lang="ru-RU" sz="1867" kern="0" dirty="0">
                <a:solidFill>
                  <a:srgbClr val="3E557E"/>
                </a:solidFill>
                <a:latin typeface="Arial"/>
                <a:ea typeface="Montserrat SemiBold"/>
                <a:cs typeface="Montserrat SemiBold"/>
                <a:sym typeface="Montserrat SemiBold"/>
              </a:rPr>
              <a:t>основного общего образования </a:t>
            </a:r>
            <a:endParaRPr sz="1867" kern="0" dirty="0">
              <a:solidFill>
                <a:sysClr val="windowText" lastClr="000000"/>
              </a:solidFill>
              <a:latin typeface="Arial"/>
              <a:cs typeface="Arial"/>
              <a:sym typeface="Arial"/>
            </a:endParaRPr>
          </a:p>
        </p:txBody>
      </p:sp>
      <p:sp>
        <p:nvSpPr>
          <p:cNvPr id="29" name="Google Shape;233;p27">
            <a:extLst>
              <a:ext uri="{FF2B5EF4-FFF2-40B4-BE49-F238E27FC236}">
                <a16:creationId xmlns:a16="http://schemas.microsoft.com/office/drawing/2014/main" id="{68CF64E9-F73E-7147-AFC8-C57A485AF5FA}"/>
              </a:ext>
            </a:extLst>
          </p:cNvPr>
          <p:cNvSpPr txBox="1"/>
          <p:nvPr/>
        </p:nvSpPr>
        <p:spPr>
          <a:xfrm>
            <a:off x="1508850" y="5139372"/>
            <a:ext cx="9781492" cy="697701"/>
          </a:xfrm>
          <a:prstGeom prst="rect">
            <a:avLst/>
          </a:prstGeom>
          <a:noFill/>
          <a:ln>
            <a:noFill/>
          </a:ln>
        </p:spPr>
        <p:txBody>
          <a:bodyPr spcFirstLastPara="1" wrap="square" lIns="121900" tIns="60933" rIns="121900" bIns="60933" anchor="t" anchorCtr="0">
            <a:spAutoFit/>
          </a:bodyPr>
          <a:lstStyle/>
          <a:p>
            <a:pPr defTabSz="1219170">
              <a:defRPr/>
            </a:pPr>
            <a:r>
              <a:rPr lang="ru-RU" sz="1867" b="1" kern="0" dirty="0">
                <a:solidFill>
                  <a:srgbClr val="F1404A"/>
                </a:solidFill>
                <a:latin typeface="Arial"/>
                <a:ea typeface="Montserrat"/>
                <a:cs typeface="Montserrat"/>
                <a:sym typeface="Montserrat"/>
              </a:rPr>
              <a:t>Перечень (кодификатор)</a:t>
            </a:r>
            <a:r>
              <a:rPr lang="ru-RU" sz="1867" b="1" kern="0" dirty="0">
                <a:solidFill>
                  <a:prstClr val="black"/>
                </a:solidFill>
                <a:latin typeface="Arial"/>
                <a:ea typeface="Montserrat"/>
                <a:cs typeface="Montserrat"/>
                <a:sym typeface="Montserrat"/>
              </a:rPr>
              <a:t> </a:t>
            </a:r>
            <a:r>
              <a:rPr lang="ru-RU" sz="1867" kern="0" dirty="0">
                <a:solidFill>
                  <a:prstClr val="black"/>
                </a:solidFill>
                <a:latin typeface="Arial"/>
                <a:ea typeface="Montserrat"/>
                <a:cs typeface="Montserrat"/>
                <a:sym typeface="Montserrat"/>
              </a:rPr>
              <a:t>проверяемых требований к метапредметным результатам освоения основной образовательной программы </a:t>
            </a:r>
            <a:r>
              <a:rPr lang="ru-RU" sz="1867" kern="0" dirty="0">
                <a:solidFill>
                  <a:srgbClr val="3E557E"/>
                </a:solidFill>
                <a:latin typeface="Arial"/>
                <a:ea typeface="Montserrat SemiBold"/>
                <a:cs typeface="Montserrat SemiBold"/>
                <a:sym typeface="Montserrat SemiBold"/>
              </a:rPr>
              <a:t>среднего общего образования </a:t>
            </a:r>
            <a:endParaRPr sz="1867" kern="0" dirty="0">
              <a:solidFill>
                <a:sysClr val="windowText" lastClr="000000"/>
              </a:solidFill>
              <a:latin typeface="Arial"/>
              <a:cs typeface="Arial"/>
              <a:sym typeface="Arial"/>
            </a:endParaRPr>
          </a:p>
        </p:txBody>
      </p:sp>
      <p:grpSp>
        <p:nvGrpSpPr>
          <p:cNvPr id="30" name="Google Shape;234;p27">
            <a:extLst>
              <a:ext uri="{FF2B5EF4-FFF2-40B4-BE49-F238E27FC236}">
                <a16:creationId xmlns:a16="http://schemas.microsoft.com/office/drawing/2014/main" id="{97742FFA-DD3D-6A26-97A5-AD68E6817307}"/>
              </a:ext>
            </a:extLst>
          </p:cNvPr>
          <p:cNvGrpSpPr/>
          <p:nvPr/>
        </p:nvGrpSpPr>
        <p:grpSpPr>
          <a:xfrm>
            <a:off x="689249" y="4956489"/>
            <a:ext cx="582536" cy="889964"/>
            <a:chOff x="7144274" y="1500214"/>
            <a:chExt cx="282174" cy="355735"/>
          </a:xfrm>
        </p:grpSpPr>
        <p:sp>
          <p:nvSpPr>
            <p:cNvPr id="31" name="Google Shape;235;p27">
              <a:extLst>
                <a:ext uri="{FF2B5EF4-FFF2-40B4-BE49-F238E27FC236}">
                  <a16:creationId xmlns:a16="http://schemas.microsoft.com/office/drawing/2014/main" id="{64EBF620-7858-B243-2FBB-97DC83CFAFF0}"/>
                </a:ext>
              </a:extLst>
            </p:cNvPr>
            <p:cNvSpPr/>
            <p:nvPr/>
          </p:nvSpPr>
          <p:spPr>
            <a:xfrm>
              <a:off x="7245745" y="1613375"/>
              <a:ext cx="10613" cy="16252"/>
            </a:xfrm>
            <a:custGeom>
              <a:avLst/>
              <a:gdLst/>
              <a:ahLst/>
              <a:cxnLst/>
              <a:rect l="l" t="t" r="r" b="b"/>
              <a:pathLst>
                <a:path w="335" h="513" extrusionOk="0">
                  <a:moveTo>
                    <a:pt x="167" y="0"/>
                  </a:moveTo>
                  <a:cubicBezTo>
                    <a:pt x="72" y="0"/>
                    <a:pt x="1" y="72"/>
                    <a:pt x="1" y="167"/>
                  </a:cubicBezTo>
                  <a:lnTo>
                    <a:pt x="1" y="346"/>
                  </a:lnTo>
                  <a:cubicBezTo>
                    <a:pt x="1" y="429"/>
                    <a:pt x="72" y="512"/>
                    <a:pt x="167" y="512"/>
                  </a:cubicBezTo>
                  <a:cubicBezTo>
                    <a:pt x="251" y="512"/>
                    <a:pt x="334" y="429"/>
                    <a:pt x="334" y="346"/>
                  </a:cubicBezTo>
                  <a:lnTo>
                    <a:pt x="334" y="167"/>
                  </a:lnTo>
                  <a:cubicBezTo>
                    <a:pt x="334" y="72"/>
                    <a:pt x="251" y="0"/>
                    <a:pt x="167" y="0"/>
                  </a:cubicBezTo>
                  <a:close/>
                </a:path>
              </a:pathLst>
            </a:custGeom>
            <a:solidFill>
              <a:srgbClr val="3E557E"/>
            </a:solidFill>
            <a:ln>
              <a:noFill/>
            </a:ln>
          </p:spPr>
          <p:txBody>
            <a:bodyPr spcFirstLastPara="1" wrap="square" lIns="121900" tIns="121900" rIns="121900" bIns="121900" anchor="ctr" anchorCtr="0">
              <a:noAutofit/>
            </a:bodyPr>
            <a:lstStyle/>
            <a:p>
              <a:pPr defTabSz="1219170">
                <a:buClr>
                  <a:prstClr val="black"/>
                </a:buClr>
                <a:buSzPts val="1800"/>
              </a:pPr>
              <a:endParaRPr sz="2400" kern="0">
                <a:solidFill>
                  <a:prstClr val="black"/>
                </a:solidFill>
                <a:latin typeface="Arial"/>
                <a:ea typeface="Calibri"/>
                <a:cs typeface="Calibri"/>
                <a:sym typeface="Calibri"/>
              </a:endParaRPr>
            </a:p>
          </p:txBody>
        </p:sp>
        <p:sp>
          <p:nvSpPr>
            <p:cNvPr id="32" name="Google Shape;236;p27">
              <a:extLst>
                <a:ext uri="{FF2B5EF4-FFF2-40B4-BE49-F238E27FC236}">
                  <a16:creationId xmlns:a16="http://schemas.microsoft.com/office/drawing/2014/main" id="{0E505E07-E2D2-FA0A-88E4-9470DD1F5F77}"/>
                </a:ext>
              </a:extLst>
            </p:cNvPr>
            <p:cNvSpPr/>
            <p:nvPr/>
          </p:nvSpPr>
          <p:spPr>
            <a:xfrm>
              <a:off x="7313635" y="1613375"/>
              <a:ext cx="10613" cy="16252"/>
            </a:xfrm>
            <a:custGeom>
              <a:avLst/>
              <a:gdLst/>
              <a:ahLst/>
              <a:cxnLst/>
              <a:rect l="l" t="t" r="r" b="b"/>
              <a:pathLst>
                <a:path w="335" h="513" extrusionOk="0">
                  <a:moveTo>
                    <a:pt x="168" y="0"/>
                  </a:moveTo>
                  <a:cubicBezTo>
                    <a:pt x="72" y="0"/>
                    <a:pt x="1" y="72"/>
                    <a:pt x="1" y="167"/>
                  </a:cubicBezTo>
                  <a:lnTo>
                    <a:pt x="1" y="346"/>
                  </a:lnTo>
                  <a:cubicBezTo>
                    <a:pt x="1" y="429"/>
                    <a:pt x="72" y="512"/>
                    <a:pt x="168" y="512"/>
                  </a:cubicBezTo>
                  <a:cubicBezTo>
                    <a:pt x="251" y="512"/>
                    <a:pt x="334" y="429"/>
                    <a:pt x="334" y="346"/>
                  </a:cubicBezTo>
                  <a:lnTo>
                    <a:pt x="334" y="167"/>
                  </a:lnTo>
                  <a:cubicBezTo>
                    <a:pt x="334" y="72"/>
                    <a:pt x="251" y="0"/>
                    <a:pt x="168" y="0"/>
                  </a:cubicBezTo>
                  <a:close/>
                </a:path>
              </a:pathLst>
            </a:custGeom>
            <a:solidFill>
              <a:srgbClr val="3E557E"/>
            </a:solidFill>
            <a:ln>
              <a:noFill/>
            </a:ln>
          </p:spPr>
          <p:txBody>
            <a:bodyPr spcFirstLastPara="1" wrap="square" lIns="121900" tIns="121900" rIns="121900" bIns="121900" anchor="ctr" anchorCtr="0">
              <a:noAutofit/>
            </a:bodyPr>
            <a:lstStyle/>
            <a:p>
              <a:pPr defTabSz="1219170">
                <a:buClr>
                  <a:prstClr val="black"/>
                </a:buClr>
                <a:buSzPts val="1800"/>
              </a:pPr>
              <a:endParaRPr sz="2400" kern="0">
                <a:solidFill>
                  <a:prstClr val="black"/>
                </a:solidFill>
                <a:latin typeface="Arial"/>
                <a:ea typeface="Calibri"/>
                <a:cs typeface="Calibri"/>
                <a:sym typeface="Calibri"/>
              </a:endParaRPr>
            </a:p>
          </p:txBody>
        </p:sp>
        <p:sp>
          <p:nvSpPr>
            <p:cNvPr id="33" name="Google Shape;237;p27">
              <a:extLst>
                <a:ext uri="{FF2B5EF4-FFF2-40B4-BE49-F238E27FC236}">
                  <a16:creationId xmlns:a16="http://schemas.microsoft.com/office/drawing/2014/main" id="{B8A9AFB3-87F3-BC67-BB01-89D76C5AF5AE}"/>
                </a:ext>
              </a:extLst>
            </p:cNvPr>
            <p:cNvSpPr/>
            <p:nvPr/>
          </p:nvSpPr>
          <p:spPr>
            <a:xfrm>
              <a:off x="7262345" y="1653070"/>
              <a:ext cx="45302" cy="16157"/>
            </a:xfrm>
            <a:custGeom>
              <a:avLst/>
              <a:gdLst/>
              <a:ahLst/>
              <a:cxnLst/>
              <a:rect l="l" t="t" r="r" b="b"/>
              <a:pathLst>
                <a:path w="1430" h="510" extrusionOk="0">
                  <a:moveTo>
                    <a:pt x="184" y="0"/>
                  </a:moveTo>
                  <a:cubicBezTo>
                    <a:pt x="140" y="0"/>
                    <a:pt x="96" y="15"/>
                    <a:pt x="60" y="45"/>
                  </a:cubicBezTo>
                  <a:cubicBezTo>
                    <a:pt x="1" y="105"/>
                    <a:pt x="1" y="212"/>
                    <a:pt x="60" y="283"/>
                  </a:cubicBezTo>
                  <a:cubicBezTo>
                    <a:pt x="203" y="426"/>
                    <a:pt x="441" y="509"/>
                    <a:pt x="715" y="509"/>
                  </a:cubicBezTo>
                  <a:cubicBezTo>
                    <a:pt x="977" y="509"/>
                    <a:pt x="1215" y="414"/>
                    <a:pt x="1370" y="283"/>
                  </a:cubicBezTo>
                  <a:cubicBezTo>
                    <a:pt x="1429" y="212"/>
                    <a:pt x="1429" y="105"/>
                    <a:pt x="1370" y="45"/>
                  </a:cubicBezTo>
                  <a:cubicBezTo>
                    <a:pt x="1340" y="15"/>
                    <a:pt x="1298" y="0"/>
                    <a:pt x="1255" y="0"/>
                  </a:cubicBezTo>
                  <a:cubicBezTo>
                    <a:pt x="1212" y="0"/>
                    <a:pt x="1167" y="15"/>
                    <a:pt x="1132" y="45"/>
                  </a:cubicBezTo>
                  <a:cubicBezTo>
                    <a:pt x="1072" y="105"/>
                    <a:pt x="917" y="176"/>
                    <a:pt x="715" y="176"/>
                  </a:cubicBezTo>
                  <a:cubicBezTo>
                    <a:pt x="501" y="176"/>
                    <a:pt x="358" y="105"/>
                    <a:pt x="298" y="45"/>
                  </a:cubicBezTo>
                  <a:cubicBezTo>
                    <a:pt x="268" y="15"/>
                    <a:pt x="227" y="0"/>
                    <a:pt x="184" y="0"/>
                  </a:cubicBezTo>
                  <a:close/>
                </a:path>
              </a:pathLst>
            </a:custGeom>
            <a:solidFill>
              <a:srgbClr val="3E557E"/>
            </a:solidFill>
            <a:ln>
              <a:noFill/>
            </a:ln>
          </p:spPr>
          <p:txBody>
            <a:bodyPr spcFirstLastPara="1" wrap="square" lIns="121900" tIns="121900" rIns="121900" bIns="121900" anchor="ctr" anchorCtr="0">
              <a:noAutofit/>
            </a:bodyPr>
            <a:lstStyle/>
            <a:p>
              <a:pPr defTabSz="1219170">
                <a:buClr>
                  <a:prstClr val="black"/>
                </a:buClr>
                <a:buSzPts val="1800"/>
              </a:pPr>
              <a:endParaRPr sz="2400" kern="0">
                <a:solidFill>
                  <a:prstClr val="black"/>
                </a:solidFill>
                <a:latin typeface="Arial"/>
                <a:ea typeface="Calibri"/>
                <a:cs typeface="Calibri"/>
                <a:sym typeface="Calibri"/>
              </a:endParaRPr>
            </a:p>
          </p:txBody>
        </p:sp>
        <p:sp>
          <p:nvSpPr>
            <p:cNvPr id="34" name="Google Shape;238;p27">
              <a:extLst>
                <a:ext uri="{FF2B5EF4-FFF2-40B4-BE49-F238E27FC236}">
                  <a16:creationId xmlns:a16="http://schemas.microsoft.com/office/drawing/2014/main" id="{53E23468-68B3-5102-3380-50D91F6E2D53}"/>
                </a:ext>
              </a:extLst>
            </p:cNvPr>
            <p:cNvSpPr/>
            <p:nvPr/>
          </p:nvSpPr>
          <p:spPr>
            <a:xfrm>
              <a:off x="7144274" y="1500214"/>
              <a:ext cx="282174" cy="355735"/>
            </a:xfrm>
            <a:custGeom>
              <a:avLst/>
              <a:gdLst/>
              <a:ahLst/>
              <a:cxnLst/>
              <a:rect l="l" t="t" r="r" b="b"/>
              <a:pathLst>
                <a:path w="8907" h="11229" extrusionOk="0">
                  <a:moveTo>
                    <a:pt x="7299" y="334"/>
                  </a:moveTo>
                  <a:cubicBezTo>
                    <a:pt x="7228" y="1048"/>
                    <a:pt x="6597" y="1608"/>
                    <a:pt x="5871" y="1608"/>
                  </a:cubicBezTo>
                  <a:lnTo>
                    <a:pt x="2656" y="1608"/>
                  </a:lnTo>
                  <a:cubicBezTo>
                    <a:pt x="2561" y="1608"/>
                    <a:pt x="2489" y="1679"/>
                    <a:pt x="2489" y="1775"/>
                  </a:cubicBezTo>
                  <a:cubicBezTo>
                    <a:pt x="2489" y="1858"/>
                    <a:pt x="2561" y="1941"/>
                    <a:pt x="2656" y="1941"/>
                  </a:cubicBezTo>
                  <a:lnTo>
                    <a:pt x="5871" y="1941"/>
                  </a:lnTo>
                  <a:cubicBezTo>
                    <a:pt x="6192" y="1941"/>
                    <a:pt x="6514" y="1846"/>
                    <a:pt x="6776" y="1679"/>
                  </a:cubicBezTo>
                  <a:lnTo>
                    <a:pt x="6776" y="3560"/>
                  </a:lnTo>
                  <a:cubicBezTo>
                    <a:pt x="6776" y="3644"/>
                    <a:pt x="6847" y="3727"/>
                    <a:pt x="6942" y="3727"/>
                  </a:cubicBezTo>
                  <a:lnTo>
                    <a:pt x="7026" y="3727"/>
                  </a:lnTo>
                  <a:cubicBezTo>
                    <a:pt x="7109" y="3727"/>
                    <a:pt x="7180" y="3751"/>
                    <a:pt x="7240" y="3810"/>
                  </a:cubicBezTo>
                  <a:cubicBezTo>
                    <a:pt x="7299" y="3870"/>
                    <a:pt x="7311" y="3941"/>
                    <a:pt x="7311" y="4037"/>
                  </a:cubicBezTo>
                  <a:cubicBezTo>
                    <a:pt x="7299" y="4180"/>
                    <a:pt x="7168" y="4287"/>
                    <a:pt x="7002" y="4287"/>
                  </a:cubicBezTo>
                  <a:lnTo>
                    <a:pt x="6930" y="4287"/>
                  </a:lnTo>
                  <a:lnTo>
                    <a:pt x="6930" y="4275"/>
                  </a:lnTo>
                  <a:cubicBezTo>
                    <a:pt x="6930" y="4180"/>
                    <a:pt x="6847" y="4108"/>
                    <a:pt x="6764" y="4108"/>
                  </a:cubicBezTo>
                  <a:cubicBezTo>
                    <a:pt x="6668" y="4108"/>
                    <a:pt x="6597" y="4180"/>
                    <a:pt x="6597" y="4275"/>
                  </a:cubicBezTo>
                  <a:cubicBezTo>
                    <a:pt x="6597" y="5465"/>
                    <a:pt x="5633" y="6430"/>
                    <a:pt x="4442" y="6430"/>
                  </a:cubicBezTo>
                  <a:cubicBezTo>
                    <a:pt x="3251" y="6430"/>
                    <a:pt x="2287" y="5465"/>
                    <a:pt x="2287" y="4275"/>
                  </a:cubicBezTo>
                  <a:cubicBezTo>
                    <a:pt x="2287" y="4180"/>
                    <a:pt x="2204" y="4108"/>
                    <a:pt x="2120" y="4108"/>
                  </a:cubicBezTo>
                  <a:cubicBezTo>
                    <a:pt x="2025" y="4108"/>
                    <a:pt x="1954" y="4180"/>
                    <a:pt x="1954" y="4275"/>
                  </a:cubicBezTo>
                  <a:lnTo>
                    <a:pt x="1954" y="4287"/>
                  </a:lnTo>
                  <a:lnTo>
                    <a:pt x="1846" y="4287"/>
                  </a:lnTo>
                  <a:cubicBezTo>
                    <a:pt x="1775" y="4287"/>
                    <a:pt x="1704" y="4263"/>
                    <a:pt x="1644" y="4203"/>
                  </a:cubicBezTo>
                  <a:cubicBezTo>
                    <a:pt x="1584" y="4144"/>
                    <a:pt x="1573" y="4061"/>
                    <a:pt x="1573" y="3977"/>
                  </a:cubicBezTo>
                  <a:cubicBezTo>
                    <a:pt x="1584" y="3822"/>
                    <a:pt x="1715" y="3727"/>
                    <a:pt x="1882" y="3727"/>
                  </a:cubicBezTo>
                  <a:lnTo>
                    <a:pt x="1942" y="3727"/>
                  </a:lnTo>
                  <a:cubicBezTo>
                    <a:pt x="2025" y="3727"/>
                    <a:pt x="2108" y="3644"/>
                    <a:pt x="2108" y="3560"/>
                  </a:cubicBezTo>
                  <a:lnTo>
                    <a:pt x="2108" y="1775"/>
                  </a:lnTo>
                  <a:cubicBezTo>
                    <a:pt x="2108" y="989"/>
                    <a:pt x="2739" y="334"/>
                    <a:pt x="3549" y="334"/>
                  </a:cubicBezTo>
                  <a:close/>
                  <a:moveTo>
                    <a:pt x="3025" y="6763"/>
                  </a:moveTo>
                  <a:lnTo>
                    <a:pt x="3025" y="7085"/>
                  </a:lnTo>
                  <a:cubicBezTo>
                    <a:pt x="3025" y="7239"/>
                    <a:pt x="2918" y="7382"/>
                    <a:pt x="2787" y="7430"/>
                  </a:cubicBezTo>
                  <a:lnTo>
                    <a:pt x="2406" y="7180"/>
                  </a:lnTo>
                  <a:cubicBezTo>
                    <a:pt x="2299" y="7097"/>
                    <a:pt x="2287" y="7001"/>
                    <a:pt x="2311" y="6918"/>
                  </a:cubicBezTo>
                  <a:cubicBezTo>
                    <a:pt x="2346" y="6847"/>
                    <a:pt x="2406" y="6763"/>
                    <a:pt x="2537" y="6763"/>
                  </a:cubicBezTo>
                  <a:close/>
                  <a:moveTo>
                    <a:pt x="6359" y="6763"/>
                  </a:moveTo>
                  <a:cubicBezTo>
                    <a:pt x="6478" y="6763"/>
                    <a:pt x="6549" y="6847"/>
                    <a:pt x="6585" y="6918"/>
                  </a:cubicBezTo>
                  <a:cubicBezTo>
                    <a:pt x="6609" y="7001"/>
                    <a:pt x="6597" y="7120"/>
                    <a:pt x="6490" y="7180"/>
                  </a:cubicBezTo>
                  <a:lnTo>
                    <a:pt x="6109" y="7430"/>
                  </a:lnTo>
                  <a:cubicBezTo>
                    <a:pt x="5954" y="7382"/>
                    <a:pt x="5859" y="7239"/>
                    <a:pt x="5859" y="7085"/>
                  </a:cubicBezTo>
                  <a:lnTo>
                    <a:pt x="5859" y="6763"/>
                  </a:lnTo>
                  <a:close/>
                  <a:moveTo>
                    <a:pt x="6371" y="6216"/>
                  </a:moveTo>
                  <a:cubicBezTo>
                    <a:pt x="6883" y="6216"/>
                    <a:pt x="7276" y="6620"/>
                    <a:pt x="7276" y="7132"/>
                  </a:cubicBezTo>
                  <a:cubicBezTo>
                    <a:pt x="7311" y="8156"/>
                    <a:pt x="6514" y="9025"/>
                    <a:pt x="5502" y="9097"/>
                  </a:cubicBezTo>
                  <a:lnTo>
                    <a:pt x="5502" y="8918"/>
                  </a:lnTo>
                  <a:cubicBezTo>
                    <a:pt x="5502" y="8823"/>
                    <a:pt x="5418" y="8752"/>
                    <a:pt x="5335" y="8752"/>
                  </a:cubicBezTo>
                  <a:cubicBezTo>
                    <a:pt x="5240" y="8752"/>
                    <a:pt x="5168" y="8823"/>
                    <a:pt x="5168" y="8918"/>
                  </a:cubicBezTo>
                  <a:lnTo>
                    <a:pt x="5168" y="9109"/>
                  </a:lnTo>
                  <a:lnTo>
                    <a:pt x="3716" y="9109"/>
                  </a:lnTo>
                  <a:lnTo>
                    <a:pt x="3716" y="8918"/>
                  </a:lnTo>
                  <a:cubicBezTo>
                    <a:pt x="3716" y="8823"/>
                    <a:pt x="3632" y="8752"/>
                    <a:pt x="3549" y="8752"/>
                  </a:cubicBezTo>
                  <a:cubicBezTo>
                    <a:pt x="3454" y="8752"/>
                    <a:pt x="3382" y="8823"/>
                    <a:pt x="3382" y="8918"/>
                  </a:cubicBezTo>
                  <a:lnTo>
                    <a:pt x="3382" y="9097"/>
                  </a:lnTo>
                  <a:cubicBezTo>
                    <a:pt x="2370" y="9002"/>
                    <a:pt x="1573" y="8156"/>
                    <a:pt x="1573" y="7132"/>
                  </a:cubicBezTo>
                  <a:cubicBezTo>
                    <a:pt x="1573" y="6620"/>
                    <a:pt x="1965" y="6227"/>
                    <a:pt x="2477" y="6227"/>
                  </a:cubicBezTo>
                  <a:lnTo>
                    <a:pt x="2906" y="6227"/>
                  </a:lnTo>
                  <a:cubicBezTo>
                    <a:pt x="2954" y="6251"/>
                    <a:pt x="3001" y="6287"/>
                    <a:pt x="3025" y="6311"/>
                  </a:cubicBezTo>
                  <a:lnTo>
                    <a:pt x="3025" y="6430"/>
                  </a:lnTo>
                  <a:lnTo>
                    <a:pt x="2525" y="6430"/>
                  </a:lnTo>
                  <a:cubicBezTo>
                    <a:pt x="2263" y="6430"/>
                    <a:pt x="2061" y="6585"/>
                    <a:pt x="1989" y="6835"/>
                  </a:cubicBezTo>
                  <a:cubicBezTo>
                    <a:pt x="1906" y="7085"/>
                    <a:pt x="2001" y="7323"/>
                    <a:pt x="2204" y="7454"/>
                  </a:cubicBezTo>
                  <a:lnTo>
                    <a:pt x="4037" y="8680"/>
                  </a:lnTo>
                  <a:cubicBezTo>
                    <a:pt x="4156" y="8752"/>
                    <a:pt x="4287" y="8799"/>
                    <a:pt x="4430" y="8799"/>
                  </a:cubicBezTo>
                  <a:cubicBezTo>
                    <a:pt x="4561" y="8799"/>
                    <a:pt x="4692" y="8752"/>
                    <a:pt x="4811" y="8680"/>
                  </a:cubicBezTo>
                  <a:lnTo>
                    <a:pt x="5228" y="8394"/>
                  </a:lnTo>
                  <a:cubicBezTo>
                    <a:pt x="5299" y="8347"/>
                    <a:pt x="5323" y="8252"/>
                    <a:pt x="5275" y="8168"/>
                  </a:cubicBezTo>
                  <a:cubicBezTo>
                    <a:pt x="5247" y="8125"/>
                    <a:pt x="5197" y="8104"/>
                    <a:pt x="5146" y="8104"/>
                  </a:cubicBezTo>
                  <a:cubicBezTo>
                    <a:pt x="5112" y="8104"/>
                    <a:pt x="5078" y="8113"/>
                    <a:pt x="5049" y="8132"/>
                  </a:cubicBezTo>
                  <a:lnTo>
                    <a:pt x="4632" y="8406"/>
                  </a:lnTo>
                  <a:cubicBezTo>
                    <a:pt x="4573" y="8454"/>
                    <a:pt x="4501" y="8478"/>
                    <a:pt x="4429" y="8478"/>
                  </a:cubicBezTo>
                  <a:cubicBezTo>
                    <a:pt x="4356" y="8478"/>
                    <a:pt x="4281" y="8454"/>
                    <a:pt x="4216" y="8406"/>
                  </a:cubicBezTo>
                  <a:lnTo>
                    <a:pt x="3073" y="7656"/>
                  </a:lnTo>
                  <a:cubicBezTo>
                    <a:pt x="3239" y="7513"/>
                    <a:pt x="3335" y="7323"/>
                    <a:pt x="3335" y="7097"/>
                  </a:cubicBezTo>
                  <a:lnTo>
                    <a:pt x="3335" y="6525"/>
                  </a:lnTo>
                  <a:cubicBezTo>
                    <a:pt x="3668" y="6680"/>
                    <a:pt x="4037" y="6775"/>
                    <a:pt x="4430" y="6775"/>
                  </a:cubicBezTo>
                  <a:cubicBezTo>
                    <a:pt x="4811" y="6775"/>
                    <a:pt x="5180" y="6680"/>
                    <a:pt x="5514" y="6525"/>
                  </a:cubicBezTo>
                  <a:lnTo>
                    <a:pt x="5514" y="7097"/>
                  </a:lnTo>
                  <a:cubicBezTo>
                    <a:pt x="5514" y="7323"/>
                    <a:pt x="5621" y="7513"/>
                    <a:pt x="5775" y="7656"/>
                  </a:cubicBezTo>
                  <a:lnTo>
                    <a:pt x="5668" y="7728"/>
                  </a:lnTo>
                  <a:cubicBezTo>
                    <a:pt x="5597" y="7775"/>
                    <a:pt x="5585" y="7871"/>
                    <a:pt x="5633" y="7954"/>
                  </a:cubicBezTo>
                  <a:cubicBezTo>
                    <a:pt x="5656" y="7990"/>
                    <a:pt x="5716" y="8025"/>
                    <a:pt x="5764" y="8025"/>
                  </a:cubicBezTo>
                  <a:cubicBezTo>
                    <a:pt x="5799" y="8025"/>
                    <a:pt x="5823" y="8001"/>
                    <a:pt x="5847" y="7990"/>
                  </a:cubicBezTo>
                  <a:lnTo>
                    <a:pt x="6645" y="7454"/>
                  </a:lnTo>
                  <a:cubicBezTo>
                    <a:pt x="6847" y="7323"/>
                    <a:pt x="6942" y="7073"/>
                    <a:pt x="6859" y="6835"/>
                  </a:cubicBezTo>
                  <a:cubicBezTo>
                    <a:pt x="6787" y="6597"/>
                    <a:pt x="6585" y="6430"/>
                    <a:pt x="6323" y="6430"/>
                  </a:cubicBezTo>
                  <a:lnTo>
                    <a:pt x="5823" y="6430"/>
                  </a:lnTo>
                  <a:lnTo>
                    <a:pt x="5823" y="6311"/>
                  </a:lnTo>
                  <a:cubicBezTo>
                    <a:pt x="5871" y="6287"/>
                    <a:pt x="5906" y="6251"/>
                    <a:pt x="5942" y="6216"/>
                  </a:cubicBezTo>
                  <a:close/>
                  <a:moveTo>
                    <a:pt x="3561" y="0"/>
                  </a:moveTo>
                  <a:cubicBezTo>
                    <a:pt x="2585" y="0"/>
                    <a:pt x="1787" y="786"/>
                    <a:pt x="1787" y="1775"/>
                  </a:cubicBezTo>
                  <a:lnTo>
                    <a:pt x="1787" y="3394"/>
                  </a:lnTo>
                  <a:cubicBezTo>
                    <a:pt x="1513" y="3441"/>
                    <a:pt x="1287" y="3668"/>
                    <a:pt x="1251" y="3930"/>
                  </a:cubicBezTo>
                  <a:cubicBezTo>
                    <a:pt x="1239" y="4108"/>
                    <a:pt x="1299" y="4275"/>
                    <a:pt x="1406" y="4406"/>
                  </a:cubicBezTo>
                  <a:cubicBezTo>
                    <a:pt x="1525" y="4537"/>
                    <a:pt x="1692" y="4608"/>
                    <a:pt x="1846" y="4608"/>
                  </a:cubicBezTo>
                  <a:lnTo>
                    <a:pt x="1989" y="4608"/>
                  </a:lnTo>
                  <a:cubicBezTo>
                    <a:pt x="2061" y="5108"/>
                    <a:pt x="2251" y="5537"/>
                    <a:pt x="2561" y="5894"/>
                  </a:cubicBezTo>
                  <a:lnTo>
                    <a:pt x="2489" y="5894"/>
                  </a:lnTo>
                  <a:cubicBezTo>
                    <a:pt x="1811" y="5894"/>
                    <a:pt x="1251" y="6442"/>
                    <a:pt x="1251" y="7132"/>
                  </a:cubicBezTo>
                  <a:cubicBezTo>
                    <a:pt x="1251" y="7382"/>
                    <a:pt x="1299" y="7620"/>
                    <a:pt x="1370" y="7859"/>
                  </a:cubicBezTo>
                  <a:lnTo>
                    <a:pt x="894" y="7990"/>
                  </a:lnTo>
                  <a:cubicBezTo>
                    <a:pt x="382" y="8144"/>
                    <a:pt x="1" y="8633"/>
                    <a:pt x="1" y="9180"/>
                  </a:cubicBezTo>
                  <a:lnTo>
                    <a:pt x="1" y="11061"/>
                  </a:lnTo>
                  <a:cubicBezTo>
                    <a:pt x="1" y="11145"/>
                    <a:pt x="84" y="11228"/>
                    <a:pt x="168" y="11228"/>
                  </a:cubicBezTo>
                  <a:cubicBezTo>
                    <a:pt x="263" y="11228"/>
                    <a:pt x="334" y="11145"/>
                    <a:pt x="334" y="11061"/>
                  </a:cubicBezTo>
                  <a:lnTo>
                    <a:pt x="334" y="9180"/>
                  </a:lnTo>
                  <a:cubicBezTo>
                    <a:pt x="334" y="8775"/>
                    <a:pt x="596" y="8418"/>
                    <a:pt x="989" y="8323"/>
                  </a:cubicBezTo>
                  <a:lnTo>
                    <a:pt x="1489" y="8168"/>
                  </a:lnTo>
                  <a:cubicBezTo>
                    <a:pt x="1846" y="8883"/>
                    <a:pt x="2561" y="9371"/>
                    <a:pt x="3394" y="9430"/>
                  </a:cubicBezTo>
                  <a:lnTo>
                    <a:pt x="3394" y="11061"/>
                  </a:lnTo>
                  <a:cubicBezTo>
                    <a:pt x="3394" y="11145"/>
                    <a:pt x="3478" y="11216"/>
                    <a:pt x="3561" y="11216"/>
                  </a:cubicBezTo>
                  <a:cubicBezTo>
                    <a:pt x="3656" y="11216"/>
                    <a:pt x="3728" y="11145"/>
                    <a:pt x="3728" y="11061"/>
                  </a:cubicBezTo>
                  <a:lnTo>
                    <a:pt x="3728" y="9430"/>
                  </a:lnTo>
                  <a:lnTo>
                    <a:pt x="5180" y="9430"/>
                  </a:lnTo>
                  <a:lnTo>
                    <a:pt x="5180" y="11061"/>
                  </a:lnTo>
                  <a:cubicBezTo>
                    <a:pt x="5180" y="11145"/>
                    <a:pt x="5263" y="11216"/>
                    <a:pt x="5347" y="11216"/>
                  </a:cubicBezTo>
                  <a:cubicBezTo>
                    <a:pt x="5430" y="11216"/>
                    <a:pt x="5514" y="11145"/>
                    <a:pt x="5514" y="11061"/>
                  </a:cubicBezTo>
                  <a:lnTo>
                    <a:pt x="5514" y="9430"/>
                  </a:lnTo>
                  <a:cubicBezTo>
                    <a:pt x="6347" y="9371"/>
                    <a:pt x="7061" y="8871"/>
                    <a:pt x="7419" y="8168"/>
                  </a:cubicBezTo>
                  <a:lnTo>
                    <a:pt x="7919" y="8323"/>
                  </a:lnTo>
                  <a:cubicBezTo>
                    <a:pt x="8311" y="8442"/>
                    <a:pt x="8573" y="8799"/>
                    <a:pt x="8573" y="9180"/>
                  </a:cubicBezTo>
                  <a:lnTo>
                    <a:pt x="8573" y="11061"/>
                  </a:lnTo>
                  <a:cubicBezTo>
                    <a:pt x="8573" y="11145"/>
                    <a:pt x="8657" y="11228"/>
                    <a:pt x="8740" y="11228"/>
                  </a:cubicBezTo>
                  <a:cubicBezTo>
                    <a:pt x="8823" y="11228"/>
                    <a:pt x="8907" y="11145"/>
                    <a:pt x="8907" y="11061"/>
                  </a:cubicBezTo>
                  <a:lnTo>
                    <a:pt x="8907" y="9180"/>
                  </a:lnTo>
                  <a:cubicBezTo>
                    <a:pt x="8895" y="8633"/>
                    <a:pt x="8514" y="8144"/>
                    <a:pt x="8002" y="7990"/>
                  </a:cubicBezTo>
                  <a:lnTo>
                    <a:pt x="7526" y="7859"/>
                  </a:lnTo>
                  <a:cubicBezTo>
                    <a:pt x="7597" y="7632"/>
                    <a:pt x="7645" y="7382"/>
                    <a:pt x="7645" y="7132"/>
                  </a:cubicBezTo>
                  <a:cubicBezTo>
                    <a:pt x="7645" y="6442"/>
                    <a:pt x="7085" y="5894"/>
                    <a:pt x="6406" y="5894"/>
                  </a:cubicBezTo>
                  <a:lnTo>
                    <a:pt x="6311" y="5894"/>
                  </a:lnTo>
                  <a:cubicBezTo>
                    <a:pt x="6609" y="5537"/>
                    <a:pt x="6823" y="5108"/>
                    <a:pt x="6895" y="4620"/>
                  </a:cubicBezTo>
                  <a:lnTo>
                    <a:pt x="7002" y="4620"/>
                  </a:lnTo>
                  <a:cubicBezTo>
                    <a:pt x="7323" y="4620"/>
                    <a:pt x="7597" y="4382"/>
                    <a:pt x="7645" y="4061"/>
                  </a:cubicBezTo>
                  <a:cubicBezTo>
                    <a:pt x="7657" y="3882"/>
                    <a:pt x="7597" y="3727"/>
                    <a:pt x="7490" y="3584"/>
                  </a:cubicBezTo>
                  <a:cubicBezTo>
                    <a:pt x="7383" y="3489"/>
                    <a:pt x="7252" y="3406"/>
                    <a:pt x="7121" y="3394"/>
                  </a:cubicBezTo>
                  <a:lnTo>
                    <a:pt x="7121" y="1429"/>
                  </a:lnTo>
                  <a:cubicBezTo>
                    <a:pt x="7442" y="1108"/>
                    <a:pt x="7657" y="655"/>
                    <a:pt x="7657" y="167"/>
                  </a:cubicBezTo>
                  <a:cubicBezTo>
                    <a:pt x="7657" y="72"/>
                    <a:pt x="7585" y="0"/>
                    <a:pt x="7490" y="0"/>
                  </a:cubicBezTo>
                  <a:close/>
                </a:path>
              </a:pathLst>
            </a:custGeom>
            <a:solidFill>
              <a:srgbClr val="3E557E"/>
            </a:solidFill>
            <a:ln>
              <a:noFill/>
            </a:ln>
          </p:spPr>
          <p:txBody>
            <a:bodyPr spcFirstLastPara="1" wrap="square" lIns="121900" tIns="121900" rIns="121900" bIns="121900" anchor="ctr" anchorCtr="0">
              <a:noAutofit/>
            </a:bodyPr>
            <a:lstStyle/>
            <a:p>
              <a:pPr defTabSz="1219170">
                <a:buClr>
                  <a:prstClr val="black"/>
                </a:buClr>
                <a:buSzPts val="1800"/>
              </a:pPr>
              <a:endParaRPr sz="2400" kern="0">
                <a:solidFill>
                  <a:prstClr val="black"/>
                </a:solidFill>
                <a:latin typeface="Arial"/>
                <a:ea typeface="Calibri"/>
                <a:cs typeface="Calibri"/>
                <a:sym typeface="Calibri"/>
              </a:endParaRPr>
            </a:p>
          </p:txBody>
        </p:sp>
        <p:sp>
          <p:nvSpPr>
            <p:cNvPr id="35" name="Google Shape;239;p27">
              <a:extLst>
                <a:ext uri="{FF2B5EF4-FFF2-40B4-BE49-F238E27FC236}">
                  <a16:creationId xmlns:a16="http://schemas.microsoft.com/office/drawing/2014/main" id="{F0A4E073-BB15-7F7A-EF0E-7F9D0590206E}"/>
                </a:ext>
              </a:extLst>
            </p:cNvPr>
            <p:cNvSpPr/>
            <p:nvPr/>
          </p:nvSpPr>
          <p:spPr>
            <a:xfrm>
              <a:off x="7239726" y="1594081"/>
              <a:ext cx="22651" cy="12165"/>
            </a:xfrm>
            <a:custGeom>
              <a:avLst/>
              <a:gdLst/>
              <a:ahLst/>
              <a:cxnLst/>
              <a:rect l="l" t="t" r="r" b="b"/>
              <a:pathLst>
                <a:path w="715" h="384" extrusionOk="0">
                  <a:moveTo>
                    <a:pt x="524" y="1"/>
                  </a:moveTo>
                  <a:cubicBezTo>
                    <a:pt x="517" y="1"/>
                    <a:pt x="508" y="1"/>
                    <a:pt x="500" y="2"/>
                  </a:cubicBezTo>
                  <a:lnTo>
                    <a:pt x="143" y="62"/>
                  </a:lnTo>
                  <a:cubicBezTo>
                    <a:pt x="60" y="74"/>
                    <a:pt x="0" y="169"/>
                    <a:pt x="12" y="252"/>
                  </a:cubicBezTo>
                  <a:cubicBezTo>
                    <a:pt x="24" y="324"/>
                    <a:pt x="95" y="383"/>
                    <a:pt x="179" y="383"/>
                  </a:cubicBezTo>
                  <a:lnTo>
                    <a:pt x="203" y="383"/>
                  </a:lnTo>
                  <a:lnTo>
                    <a:pt x="560" y="324"/>
                  </a:lnTo>
                  <a:cubicBezTo>
                    <a:pt x="655" y="312"/>
                    <a:pt x="715" y="228"/>
                    <a:pt x="703" y="133"/>
                  </a:cubicBezTo>
                  <a:cubicBezTo>
                    <a:pt x="681" y="57"/>
                    <a:pt x="609" y="1"/>
                    <a:pt x="524" y="1"/>
                  </a:cubicBezTo>
                  <a:close/>
                </a:path>
              </a:pathLst>
            </a:custGeom>
            <a:solidFill>
              <a:srgbClr val="3E557E"/>
            </a:solidFill>
            <a:ln>
              <a:noFill/>
            </a:ln>
          </p:spPr>
          <p:txBody>
            <a:bodyPr spcFirstLastPara="1" wrap="square" lIns="121900" tIns="121900" rIns="121900" bIns="121900" anchor="ctr" anchorCtr="0">
              <a:noAutofit/>
            </a:bodyPr>
            <a:lstStyle/>
            <a:p>
              <a:pPr defTabSz="1219170">
                <a:buClr>
                  <a:prstClr val="black"/>
                </a:buClr>
                <a:buSzPts val="1800"/>
              </a:pPr>
              <a:endParaRPr sz="2400" kern="0">
                <a:solidFill>
                  <a:prstClr val="black"/>
                </a:solidFill>
                <a:latin typeface="Arial"/>
                <a:ea typeface="Calibri"/>
                <a:cs typeface="Calibri"/>
                <a:sym typeface="Calibri"/>
              </a:endParaRPr>
            </a:p>
          </p:txBody>
        </p:sp>
        <p:sp>
          <p:nvSpPr>
            <p:cNvPr id="36" name="Google Shape;240;p27">
              <a:extLst>
                <a:ext uri="{FF2B5EF4-FFF2-40B4-BE49-F238E27FC236}">
                  <a16:creationId xmlns:a16="http://schemas.microsoft.com/office/drawing/2014/main" id="{D8EFCF69-D7B6-B6C7-B904-348162824FC0}"/>
                </a:ext>
              </a:extLst>
            </p:cNvPr>
            <p:cNvSpPr/>
            <p:nvPr/>
          </p:nvSpPr>
          <p:spPr>
            <a:xfrm>
              <a:off x="7307616" y="1594462"/>
              <a:ext cx="22651" cy="12514"/>
            </a:xfrm>
            <a:custGeom>
              <a:avLst/>
              <a:gdLst/>
              <a:ahLst/>
              <a:cxnLst/>
              <a:rect l="l" t="t" r="r" b="b"/>
              <a:pathLst>
                <a:path w="715" h="395" extrusionOk="0">
                  <a:moveTo>
                    <a:pt x="181" y="1"/>
                  </a:moveTo>
                  <a:cubicBezTo>
                    <a:pt x="104" y="1"/>
                    <a:pt x="23" y="57"/>
                    <a:pt x="12" y="133"/>
                  </a:cubicBezTo>
                  <a:cubicBezTo>
                    <a:pt x="0" y="228"/>
                    <a:pt x="60" y="312"/>
                    <a:pt x="143" y="335"/>
                  </a:cubicBezTo>
                  <a:lnTo>
                    <a:pt x="500" y="395"/>
                  </a:lnTo>
                  <a:lnTo>
                    <a:pt x="536" y="395"/>
                  </a:lnTo>
                  <a:cubicBezTo>
                    <a:pt x="608" y="395"/>
                    <a:pt x="679" y="335"/>
                    <a:pt x="703" y="252"/>
                  </a:cubicBezTo>
                  <a:cubicBezTo>
                    <a:pt x="715" y="169"/>
                    <a:pt x="655" y="73"/>
                    <a:pt x="560" y="62"/>
                  </a:cubicBezTo>
                  <a:lnTo>
                    <a:pt x="203" y="2"/>
                  </a:lnTo>
                  <a:cubicBezTo>
                    <a:pt x="196" y="1"/>
                    <a:pt x="188" y="1"/>
                    <a:pt x="181" y="1"/>
                  </a:cubicBezTo>
                  <a:close/>
                </a:path>
              </a:pathLst>
            </a:custGeom>
            <a:solidFill>
              <a:srgbClr val="3E557E"/>
            </a:solidFill>
            <a:ln>
              <a:noFill/>
            </a:ln>
          </p:spPr>
          <p:txBody>
            <a:bodyPr spcFirstLastPara="1" wrap="square" lIns="121900" tIns="121900" rIns="121900" bIns="121900" anchor="ctr" anchorCtr="0">
              <a:noAutofit/>
            </a:bodyPr>
            <a:lstStyle/>
            <a:p>
              <a:pPr defTabSz="1219170">
                <a:buClr>
                  <a:prstClr val="black"/>
                </a:buClr>
                <a:buSzPts val="1800"/>
              </a:pPr>
              <a:endParaRPr sz="2400" kern="0">
                <a:solidFill>
                  <a:prstClr val="black"/>
                </a:solidFill>
                <a:latin typeface="Arial"/>
                <a:ea typeface="Calibri"/>
                <a:cs typeface="Calibri"/>
                <a:sym typeface="Calibri"/>
              </a:endParaRPr>
            </a:p>
          </p:txBody>
        </p:sp>
      </p:grpSp>
      <p:grpSp>
        <p:nvGrpSpPr>
          <p:cNvPr id="37" name="Google Shape;241;p27">
            <a:extLst>
              <a:ext uri="{FF2B5EF4-FFF2-40B4-BE49-F238E27FC236}">
                <a16:creationId xmlns:a16="http://schemas.microsoft.com/office/drawing/2014/main" id="{50F33EA5-7229-6224-79FF-0A5A5D1A94D7}"/>
              </a:ext>
            </a:extLst>
          </p:cNvPr>
          <p:cNvGrpSpPr/>
          <p:nvPr/>
        </p:nvGrpSpPr>
        <p:grpSpPr>
          <a:xfrm>
            <a:off x="735163" y="3931756"/>
            <a:ext cx="542404" cy="799505"/>
            <a:chOff x="6974158" y="2789537"/>
            <a:chExt cx="255247" cy="327458"/>
          </a:xfrm>
        </p:grpSpPr>
        <p:sp>
          <p:nvSpPr>
            <p:cNvPr id="38" name="Google Shape;242;p27">
              <a:extLst>
                <a:ext uri="{FF2B5EF4-FFF2-40B4-BE49-F238E27FC236}">
                  <a16:creationId xmlns:a16="http://schemas.microsoft.com/office/drawing/2014/main" id="{31F191A8-174A-25D2-8B09-FDEEB120B1C8}"/>
                </a:ext>
              </a:extLst>
            </p:cNvPr>
            <p:cNvSpPr/>
            <p:nvPr/>
          </p:nvSpPr>
          <p:spPr>
            <a:xfrm>
              <a:off x="7066407" y="2897282"/>
              <a:ext cx="9876" cy="14798"/>
            </a:xfrm>
            <a:custGeom>
              <a:avLst/>
              <a:gdLst/>
              <a:ahLst/>
              <a:cxnLst/>
              <a:rect l="l" t="t" r="r" b="b"/>
              <a:pathLst>
                <a:path w="311" h="466" extrusionOk="0">
                  <a:moveTo>
                    <a:pt x="144" y="1"/>
                  </a:moveTo>
                  <a:cubicBezTo>
                    <a:pt x="60" y="1"/>
                    <a:pt x="1" y="84"/>
                    <a:pt x="1" y="155"/>
                  </a:cubicBezTo>
                  <a:lnTo>
                    <a:pt x="1" y="322"/>
                  </a:lnTo>
                  <a:cubicBezTo>
                    <a:pt x="1" y="405"/>
                    <a:pt x="72" y="465"/>
                    <a:pt x="144" y="465"/>
                  </a:cubicBezTo>
                  <a:cubicBezTo>
                    <a:pt x="227" y="465"/>
                    <a:pt x="299" y="394"/>
                    <a:pt x="299" y="322"/>
                  </a:cubicBezTo>
                  <a:lnTo>
                    <a:pt x="299" y="155"/>
                  </a:lnTo>
                  <a:cubicBezTo>
                    <a:pt x="310" y="60"/>
                    <a:pt x="239" y="1"/>
                    <a:pt x="144" y="1"/>
                  </a:cubicBezTo>
                  <a:close/>
                </a:path>
              </a:pathLst>
            </a:custGeom>
            <a:solidFill>
              <a:srgbClr val="3E557E"/>
            </a:solidFill>
            <a:ln>
              <a:noFill/>
            </a:ln>
          </p:spPr>
          <p:txBody>
            <a:bodyPr spcFirstLastPara="1" wrap="square" lIns="121900" tIns="121900" rIns="121900" bIns="121900" anchor="ctr" anchorCtr="0">
              <a:noAutofit/>
            </a:bodyPr>
            <a:lstStyle/>
            <a:p>
              <a:pPr defTabSz="1219170">
                <a:buClr>
                  <a:prstClr val="black"/>
                </a:buClr>
                <a:buSzPts val="1800"/>
              </a:pPr>
              <a:endParaRPr sz="2400" kern="0">
                <a:solidFill>
                  <a:prstClr val="black"/>
                </a:solidFill>
                <a:latin typeface="Arial"/>
                <a:ea typeface="Calibri"/>
                <a:cs typeface="Calibri"/>
                <a:sym typeface="Calibri"/>
              </a:endParaRPr>
            </a:p>
          </p:txBody>
        </p:sp>
        <p:sp>
          <p:nvSpPr>
            <p:cNvPr id="39" name="Google Shape;243;p27">
              <a:extLst>
                <a:ext uri="{FF2B5EF4-FFF2-40B4-BE49-F238E27FC236}">
                  <a16:creationId xmlns:a16="http://schemas.microsoft.com/office/drawing/2014/main" id="{FA83A713-DEFE-A3C3-C21C-B891BD73AD94}"/>
                </a:ext>
              </a:extLst>
            </p:cNvPr>
            <p:cNvSpPr/>
            <p:nvPr/>
          </p:nvSpPr>
          <p:spPr>
            <a:xfrm>
              <a:off x="7127662" y="2897282"/>
              <a:ext cx="9495" cy="14798"/>
            </a:xfrm>
            <a:custGeom>
              <a:avLst/>
              <a:gdLst/>
              <a:ahLst/>
              <a:cxnLst/>
              <a:rect l="l" t="t" r="r" b="b"/>
              <a:pathLst>
                <a:path w="299" h="466" extrusionOk="0">
                  <a:moveTo>
                    <a:pt x="155" y="1"/>
                  </a:moveTo>
                  <a:cubicBezTo>
                    <a:pt x="60" y="1"/>
                    <a:pt x="1" y="84"/>
                    <a:pt x="1" y="155"/>
                  </a:cubicBezTo>
                  <a:lnTo>
                    <a:pt x="1" y="322"/>
                  </a:lnTo>
                  <a:cubicBezTo>
                    <a:pt x="1" y="405"/>
                    <a:pt x="84" y="465"/>
                    <a:pt x="155" y="465"/>
                  </a:cubicBezTo>
                  <a:cubicBezTo>
                    <a:pt x="227" y="465"/>
                    <a:pt x="298" y="394"/>
                    <a:pt x="298" y="322"/>
                  </a:cubicBezTo>
                  <a:lnTo>
                    <a:pt x="298" y="155"/>
                  </a:lnTo>
                  <a:cubicBezTo>
                    <a:pt x="298" y="60"/>
                    <a:pt x="239" y="1"/>
                    <a:pt x="155" y="1"/>
                  </a:cubicBezTo>
                  <a:close/>
                </a:path>
              </a:pathLst>
            </a:custGeom>
            <a:solidFill>
              <a:srgbClr val="3E557E"/>
            </a:solidFill>
            <a:ln>
              <a:noFill/>
            </a:ln>
          </p:spPr>
          <p:txBody>
            <a:bodyPr spcFirstLastPara="1" wrap="square" lIns="121900" tIns="121900" rIns="121900" bIns="121900" anchor="ctr" anchorCtr="0">
              <a:noAutofit/>
            </a:bodyPr>
            <a:lstStyle/>
            <a:p>
              <a:pPr defTabSz="1219170">
                <a:buClr>
                  <a:prstClr val="black"/>
                </a:buClr>
                <a:buSzPts val="1800"/>
              </a:pPr>
              <a:endParaRPr sz="2400" kern="0">
                <a:solidFill>
                  <a:prstClr val="black"/>
                </a:solidFill>
                <a:latin typeface="Arial"/>
                <a:ea typeface="Calibri"/>
                <a:cs typeface="Calibri"/>
                <a:sym typeface="Calibri"/>
              </a:endParaRPr>
            </a:p>
          </p:txBody>
        </p:sp>
        <p:sp>
          <p:nvSpPr>
            <p:cNvPr id="40" name="Google Shape;244;p27">
              <a:extLst>
                <a:ext uri="{FF2B5EF4-FFF2-40B4-BE49-F238E27FC236}">
                  <a16:creationId xmlns:a16="http://schemas.microsoft.com/office/drawing/2014/main" id="{411EA3C0-2263-1F31-A334-1E4E76F06DE1}"/>
                </a:ext>
              </a:extLst>
            </p:cNvPr>
            <p:cNvSpPr/>
            <p:nvPr/>
          </p:nvSpPr>
          <p:spPr>
            <a:xfrm>
              <a:off x="7081935" y="2933292"/>
              <a:ext cx="40837" cy="14703"/>
            </a:xfrm>
            <a:custGeom>
              <a:avLst/>
              <a:gdLst/>
              <a:ahLst/>
              <a:cxnLst/>
              <a:rect l="l" t="t" r="r" b="b"/>
              <a:pathLst>
                <a:path w="1286" h="463" extrusionOk="0">
                  <a:moveTo>
                    <a:pt x="162" y="1"/>
                  </a:moveTo>
                  <a:cubicBezTo>
                    <a:pt x="125" y="1"/>
                    <a:pt x="89" y="16"/>
                    <a:pt x="60" y="45"/>
                  </a:cubicBezTo>
                  <a:cubicBezTo>
                    <a:pt x="0" y="105"/>
                    <a:pt x="0" y="200"/>
                    <a:pt x="60" y="260"/>
                  </a:cubicBezTo>
                  <a:cubicBezTo>
                    <a:pt x="191" y="391"/>
                    <a:pt x="417" y="462"/>
                    <a:pt x="655" y="462"/>
                  </a:cubicBezTo>
                  <a:cubicBezTo>
                    <a:pt x="893" y="462"/>
                    <a:pt x="1119" y="391"/>
                    <a:pt x="1250" y="260"/>
                  </a:cubicBezTo>
                  <a:cubicBezTo>
                    <a:pt x="1286" y="200"/>
                    <a:pt x="1286" y="105"/>
                    <a:pt x="1226" y="45"/>
                  </a:cubicBezTo>
                  <a:cubicBezTo>
                    <a:pt x="1197" y="16"/>
                    <a:pt x="1158" y="1"/>
                    <a:pt x="1119" y="1"/>
                  </a:cubicBezTo>
                  <a:cubicBezTo>
                    <a:pt x="1081" y="1"/>
                    <a:pt x="1042" y="16"/>
                    <a:pt x="1012" y="45"/>
                  </a:cubicBezTo>
                  <a:cubicBezTo>
                    <a:pt x="953" y="105"/>
                    <a:pt x="822" y="164"/>
                    <a:pt x="643" y="164"/>
                  </a:cubicBezTo>
                  <a:cubicBezTo>
                    <a:pt x="464" y="164"/>
                    <a:pt x="310" y="105"/>
                    <a:pt x="274" y="45"/>
                  </a:cubicBezTo>
                  <a:cubicBezTo>
                    <a:pt x="238" y="16"/>
                    <a:pt x="199" y="1"/>
                    <a:pt x="162" y="1"/>
                  </a:cubicBezTo>
                  <a:close/>
                </a:path>
              </a:pathLst>
            </a:custGeom>
            <a:solidFill>
              <a:srgbClr val="3E557E"/>
            </a:solidFill>
            <a:ln>
              <a:noFill/>
            </a:ln>
          </p:spPr>
          <p:txBody>
            <a:bodyPr spcFirstLastPara="1" wrap="square" lIns="121900" tIns="121900" rIns="121900" bIns="121900" anchor="ctr" anchorCtr="0">
              <a:noAutofit/>
            </a:bodyPr>
            <a:lstStyle/>
            <a:p>
              <a:pPr defTabSz="1219170">
                <a:buClr>
                  <a:prstClr val="black"/>
                </a:buClr>
                <a:buSzPts val="1800"/>
              </a:pPr>
              <a:endParaRPr sz="2400" kern="0">
                <a:solidFill>
                  <a:prstClr val="black"/>
                </a:solidFill>
                <a:latin typeface="Arial"/>
                <a:ea typeface="Calibri"/>
                <a:cs typeface="Calibri"/>
                <a:sym typeface="Calibri"/>
              </a:endParaRPr>
            </a:p>
          </p:txBody>
        </p:sp>
        <p:sp>
          <p:nvSpPr>
            <p:cNvPr id="41" name="Google Shape;245;p27">
              <a:extLst>
                <a:ext uri="{FF2B5EF4-FFF2-40B4-BE49-F238E27FC236}">
                  <a16:creationId xmlns:a16="http://schemas.microsoft.com/office/drawing/2014/main" id="{71ABEE5D-EC9F-A8C3-546D-69059EA7C117}"/>
                </a:ext>
              </a:extLst>
            </p:cNvPr>
            <p:cNvSpPr/>
            <p:nvPr/>
          </p:nvSpPr>
          <p:spPr>
            <a:xfrm>
              <a:off x="6974158" y="2789537"/>
              <a:ext cx="255247" cy="327458"/>
            </a:xfrm>
            <a:custGeom>
              <a:avLst/>
              <a:gdLst/>
              <a:ahLst/>
              <a:cxnLst/>
              <a:rect l="l" t="t" r="r" b="b"/>
              <a:pathLst>
                <a:path w="8038" h="10312" extrusionOk="0">
                  <a:moveTo>
                    <a:pt x="6228" y="2167"/>
                  </a:moveTo>
                  <a:lnTo>
                    <a:pt x="6132" y="3239"/>
                  </a:lnTo>
                  <a:lnTo>
                    <a:pt x="6121" y="3239"/>
                  </a:lnTo>
                  <a:cubicBezTo>
                    <a:pt x="6025" y="3239"/>
                    <a:pt x="5942" y="3156"/>
                    <a:pt x="5942" y="3060"/>
                  </a:cubicBezTo>
                  <a:lnTo>
                    <a:pt x="5942" y="2227"/>
                  </a:lnTo>
                  <a:cubicBezTo>
                    <a:pt x="6049" y="2227"/>
                    <a:pt x="6132" y="2191"/>
                    <a:pt x="6228" y="2167"/>
                  </a:cubicBezTo>
                  <a:close/>
                  <a:moveTo>
                    <a:pt x="5787" y="322"/>
                  </a:moveTo>
                  <a:cubicBezTo>
                    <a:pt x="6240" y="322"/>
                    <a:pt x="6609" y="691"/>
                    <a:pt x="6609" y="1131"/>
                  </a:cubicBezTo>
                  <a:cubicBezTo>
                    <a:pt x="6609" y="1584"/>
                    <a:pt x="6240" y="1953"/>
                    <a:pt x="5787" y="1953"/>
                  </a:cubicBezTo>
                  <a:cubicBezTo>
                    <a:pt x="5490" y="1953"/>
                    <a:pt x="5228" y="1786"/>
                    <a:pt x="5073" y="1536"/>
                  </a:cubicBezTo>
                  <a:cubicBezTo>
                    <a:pt x="5048" y="1487"/>
                    <a:pt x="4996" y="1455"/>
                    <a:pt x="4942" y="1455"/>
                  </a:cubicBezTo>
                  <a:cubicBezTo>
                    <a:pt x="4918" y="1455"/>
                    <a:pt x="4893" y="1462"/>
                    <a:pt x="4870" y="1477"/>
                  </a:cubicBezTo>
                  <a:cubicBezTo>
                    <a:pt x="4799" y="1524"/>
                    <a:pt x="4763" y="1608"/>
                    <a:pt x="4811" y="1691"/>
                  </a:cubicBezTo>
                  <a:cubicBezTo>
                    <a:pt x="4823" y="1703"/>
                    <a:pt x="4823" y="1715"/>
                    <a:pt x="4835" y="1727"/>
                  </a:cubicBezTo>
                  <a:cubicBezTo>
                    <a:pt x="4775" y="1763"/>
                    <a:pt x="4716" y="1786"/>
                    <a:pt x="4656" y="1786"/>
                  </a:cubicBezTo>
                  <a:cubicBezTo>
                    <a:pt x="4477" y="1786"/>
                    <a:pt x="4335" y="1643"/>
                    <a:pt x="4335" y="1465"/>
                  </a:cubicBezTo>
                  <a:cubicBezTo>
                    <a:pt x="4335" y="1370"/>
                    <a:pt x="4263" y="1310"/>
                    <a:pt x="4180" y="1310"/>
                  </a:cubicBezTo>
                  <a:cubicBezTo>
                    <a:pt x="4108" y="1310"/>
                    <a:pt x="4037" y="1393"/>
                    <a:pt x="4037" y="1465"/>
                  </a:cubicBezTo>
                  <a:cubicBezTo>
                    <a:pt x="4037" y="1810"/>
                    <a:pt x="4323" y="2108"/>
                    <a:pt x="4680" y="2108"/>
                  </a:cubicBezTo>
                  <a:cubicBezTo>
                    <a:pt x="4811" y="2108"/>
                    <a:pt x="4942" y="2060"/>
                    <a:pt x="5061" y="1965"/>
                  </a:cubicBezTo>
                  <a:cubicBezTo>
                    <a:pt x="5228" y="2120"/>
                    <a:pt x="5442" y="2227"/>
                    <a:pt x="5668" y="2251"/>
                  </a:cubicBezTo>
                  <a:lnTo>
                    <a:pt x="5668" y="3072"/>
                  </a:lnTo>
                  <a:cubicBezTo>
                    <a:pt x="5668" y="3334"/>
                    <a:pt x="5882" y="3548"/>
                    <a:pt x="6144" y="3548"/>
                  </a:cubicBezTo>
                  <a:lnTo>
                    <a:pt x="6382" y="3548"/>
                  </a:lnTo>
                  <a:cubicBezTo>
                    <a:pt x="6454" y="3548"/>
                    <a:pt x="6513" y="3572"/>
                    <a:pt x="6573" y="3632"/>
                  </a:cubicBezTo>
                  <a:cubicBezTo>
                    <a:pt x="6621" y="3691"/>
                    <a:pt x="6656" y="3751"/>
                    <a:pt x="6633" y="3834"/>
                  </a:cubicBezTo>
                  <a:cubicBezTo>
                    <a:pt x="6621" y="3953"/>
                    <a:pt x="6502" y="4049"/>
                    <a:pt x="6371" y="4049"/>
                  </a:cubicBezTo>
                  <a:lnTo>
                    <a:pt x="6299" y="4049"/>
                  </a:lnTo>
                  <a:lnTo>
                    <a:pt x="6299" y="4037"/>
                  </a:lnTo>
                  <a:cubicBezTo>
                    <a:pt x="6299" y="3953"/>
                    <a:pt x="6216" y="3894"/>
                    <a:pt x="6144" y="3894"/>
                  </a:cubicBezTo>
                  <a:cubicBezTo>
                    <a:pt x="6061" y="3894"/>
                    <a:pt x="6001" y="3965"/>
                    <a:pt x="6001" y="4037"/>
                  </a:cubicBezTo>
                  <a:cubicBezTo>
                    <a:pt x="6001" y="5108"/>
                    <a:pt x="5120" y="5977"/>
                    <a:pt x="4049" y="5977"/>
                  </a:cubicBezTo>
                  <a:cubicBezTo>
                    <a:pt x="2953" y="5977"/>
                    <a:pt x="2084" y="5096"/>
                    <a:pt x="2084" y="4025"/>
                  </a:cubicBezTo>
                  <a:cubicBezTo>
                    <a:pt x="2084" y="3929"/>
                    <a:pt x="2013" y="3870"/>
                    <a:pt x="1941" y="3870"/>
                  </a:cubicBezTo>
                  <a:cubicBezTo>
                    <a:pt x="1858" y="3870"/>
                    <a:pt x="1787" y="3953"/>
                    <a:pt x="1787" y="4025"/>
                  </a:cubicBezTo>
                  <a:lnTo>
                    <a:pt x="1787" y="4037"/>
                  </a:lnTo>
                  <a:lnTo>
                    <a:pt x="1703" y="4037"/>
                  </a:lnTo>
                  <a:cubicBezTo>
                    <a:pt x="1620" y="4037"/>
                    <a:pt x="1560" y="4013"/>
                    <a:pt x="1501" y="3953"/>
                  </a:cubicBezTo>
                  <a:cubicBezTo>
                    <a:pt x="1465" y="3894"/>
                    <a:pt x="1429" y="3834"/>
                    <a:pt x="1441" y="3751"/>
                  </a:cubicBezTo>
                  <a:cubicBezTo>
                    <a:pt x="1465" y="3632"/>
                    <a:pt x="1584" y="3537"/>
                    <a:pt x="1715" y="3537"/>
                  </a:cubicBezTo>
                  <a:lnTo>
                    <a:pt x="1941" y="3537"/>
                  </a:lnTo>
                  <a:cubicBezTo>
                    <a:pt x="2203" y="3537"/>
                    <a:pt x="2418" y="3322"/>
                    <a:pt x="2418" y="3060"/>
                  </a:cubicBezTo>
                  <a:lnTo>
                    <a:pt x="2418" y="2358"/>
                  </a:lnTo>
                  <a:cubicBezTo>
                    <a:pt x="2418" y="2084"/>
                    <a:pt x="2632" y="1870"/>
                    <a:pt x="2906" y="1870"/>
                  </a:cubicBezTo>
                  <a:lnTo>
                    <a:pt x="3525" y="1870"/>
                  </a:lnTo>
                  <a:cubicBezTo>
                    <a:pt x="3620" y="1870"/>
                    <a:pt x="3680" y="1786"/>
                    <a:pt x="3680" y="1715"/>
                  </a:cubicBezTo>
                  <a:cubicBezTo>
                    <a:pt x="3680" y="1632"/>
                    <a:pt x="3608" y="1572"/>
                    <a:pt x="3525" y="1572"/>
                  </a:cubicBezTo>
                  <a:lnTo>
                    <a:pt x="2906" y="1572"/>
                  </a:lnTo>
                  <a:cubicBezTo>
                    <a:pt x="2477" y="1572"/>
                    <a:pt x="2120" y="1929"/>
                    <a:pt x="2120" y="2358"/>
                  </a:cubicBezTo>
                  <a:lnTo>
                    <a:pt x="2120" y="3060"/>
                  </a:lnTo>
                  <a:cubicBezTo>
                    <a:pt x="2120" y="3144"/>
                    <a:pt x="2037" y="3239"/>
                    <a:pt x="1941" y="3239"/>
                  </a:cubicBezTo>
                  <a:lnTo>
                    <a:pt x="1906" y="3239"/>
                  </a:lnTo>
                  <a:lnTo>
                    <a:pt x="1739" y="1572"/>
                  </a:lnTo>
                  <a:cubicBezTo>
                    <a:pt x="1715" y="1251"/>
                    <a:pt x="1822" y="929"/>
                    <a:pt x="2025" y="691"/>
                  </a:cubicBezTo>
                  <a:cubicBezTo>
                    <a:pt x="2239" y="453"/>
                    <a:pt x="2549" y="322"/>
                    <a:pt x="2870" y="322"/>
                  </a:cubicBezTo>
                  <a:close/>
                  <a:moveTo>
                    <a:pt x="5013" y="6013"/>
                  </a:moveTo>
                  <a:lnTo>
                    <a:pt x="5013" y="6537"/>
                  </a:lnTo>
                  <a:cubicBezTo>
                    <a:pt x="5013" y="6823"/>
                    <a:pt x="5204" y="7073"/>
                    <a:pt x="5478" y="7144"/>
                  </a:cubicBezTo>
                  <a:lnTo>
                    <a:pt x="5740" y="7227"/>
                  </a:lnTo>
                  <a:cubicBezTo>
                    <a:pt x="5668" y="7478"/>
                    <a:pt x="5537" y="7716"/>
                    <a:pt x="5370" y="7906"/>
                  </a:cubicBezTo>
                  <a:cubicBezTo>
                    <a:pt x="5311" y="7966"/>
                    <a:pt x="5323" y="8073"/>
                    <a:pt x="5382" y="8120"/>
                  </a:cubicBezTo>
                  <a:cubicBezTo>
                    <a:pt x="5418" y="8144"/>
                    <a:pt x="5442" y="8156"/>
                    <a:pt x="5490" y="8156"/>
                  </a:cubicBezTo>
                  <a:cubicBezTo>
                    <a:pt x="5537" y="8156"/>
                    <a:pt x="5585" y="8144"/>
                    <a:pt x="5609" y="8120"/>
                  </a:cubicBezTo>
                  <a:cubicBezTo>
                    <a:pt x="5823" y="7882"/>
                    <a:pt x="5966" y="7608"/>
                    <a:pt x="6061" y="7311"/>
                  </a:cubicBezTo>
                  <a:lnTo>
                    <a:pt x="6382" y="7418"/>
                  </a:lnTo>
                  <a:cubicBezTo>
                    <a:pt x="6204" y="7906"/>
                    <a:pt x="5930" y="8335"/>
                    <a:pt x="5525" y="8668"/>
                  </a:cubicBezTo>
                  <a:cubicBezTo>
                    <a:pt x="5085" y="9013"/>
                    <a:pt x="4573" y="9204"/>
                    <a:pt x="4001" y="9204"/>
                  </a:cubicBezTo>
                  <a:cubicBezTo>
                    <a:pt x="3442" y="9204"/>
                    <a:pt x="2918" y="9025"/>
                    <a:pt x="2489" y="8668"/>
                  </a:cubicBezTo>
                  <a:cubicBezTo>
                    <a:pt x="2096" y="8359"/>
                    <a:pt x="1810" y="7918"/>
                    <a:pt x="1668" y="7442"/>
                  </a:cubicBezTo>
                  <a:lnTo>
                    <a:pt x="2001" y="7347"/>
                  </a:lnTo>
                  <a:cubicBezTo>
                    <a:pt x="2108" y="7739"/>
                    <a:pt x="2358" y="8097"/>
                    <a:pt x="2680" y="8370"/>
                  </a:cubicBezTo>
                  <a:cubicBezTo>
                    <a:pt x="3049" y="8668"/>
                    <a:pt x="3513" y="8847"/>
                    <a:pt x="4001" y="8847"/>
                  </a:cubicBezTo>
                  <a:cubicBezTo>
                    <a:pt x="4382" y="8847"/>
                    <a:pt x="4739" y="8751"/>
                    <a:pt x="5049" y="8561"/>
                  </a:cubicBezTo>
                  <a:cubicBezTo>
                    <a:pt x="5120" y="8513"/>
                    <a:pt x="5132" y="8430"/>
                    <a:pt x="5109" y="8359"/>
                  </a:cubicBezTo>
                  <a:cubicBezTo>
                    <a:pt x="5077" y="8304"/>
                    <a:pt x="5031" y="8280"/>
                    <a:pt x="4979" y="8280"/>
                  </a:cubicBezTo>
                  <a:cubicBezTo>
                    <a:pt x="4952" y="8280"/>
                    <a:pt x="4923" y="8287"/>
                    <a:pt x="4894" y="8299"/>
                  </a:cubicBezTo>
                  <a:cubicBezTo>
                    <a:pt x="4632" y="8442"/>
                    <a:pt x="4311" y="8537"/>
                    <a:pt x="4001" y="8537"/>
                  </a:cubicBezTo>
                  <a:cubicBezTo>
                    <a:pt x="3215" y="8537"/>
                    <a:pt x="2513" y="8001"/>
                    <a:pt x="2299" y="7239"/>
                  </a:cubicBezTo>
                  <a:lnTo>
                    <a:pt x="2596" y="7144"/>
                  </a:lnTo>
                  <a:cubicBezTo>
                    <a:pt x="2858" y="7073"/>
                    <a:pt x="3049" y="6823"/>
                    <a:pt x="3049" y="6537"/>
                  </a:cubicBezTo>
                  <a:lnTo>
                    <a:pt x="3049" y="6013"/>
                  </a:lnTo>
                  <a:cubicBezTo>
                    <a:pt x="3346" y="6168"/>
                    <a:pt x="3680" y="6239"/>
                    <a:pt x="4037" y="6239"/>
                  </a:cubicBezTo>
                  <a:cubicBezTo>
                    <a:pt x="4394" y="6239"/>
                    <a:pt x="4716" y="6168"/>
                    <a:pt x="5013" y="6013"/>
                  </a:cubicBezTo>
                  <a:close/>
                  <a:moveTo>
                    <a:pt x="2870" y="0"/>
                  </a:moveTo>
                  <a:cubicBezTo>
                    <a:pt x="2477" y="0"/>
                    <a:pt x="2084" y="179"/>
                    <a:pt x="1799" y="477"/>
                  </a:cubicBezTo>
                  <a:cubicBezTo>
                    <a:pt x="1537" y="774"/>
                    <a:pt x="1406" y="1179"/>
                    <a:pt x="1429" y="1596"/>
                  </a:cubicBezTo>
                  <a:lnTo>
                    <a:pt x="1596" y="3251"/>
                  </a:lnTo>
                  <a:cubicBezTo>
                    <a:pt x="1358" y="3298"/>
                    <a:pt x="1144" y="3489"/>
                    <a:pt x="1132" y="3739"/>
                  </a:cubicBezTo>
                  <a:cubicBezTo>
                    <a:pt x="1120" y="3894"/>
                    <a:pt x="1168" y="4049"/>
                    <a:pt x="1263" y="4168"/>
                  </a:cubicBezTo>
                  <a:cubicBezTo>
                    <a:pt x="1370" y="4287"/>
                    <a:pt x="1525" y="4346"/>
                    <a:pt x="1680" y="4346"/>
                  </a:cubicBezTo>
                  <a:lnTo>
                    <a:pt x="1799" y="4346"/>
                  </a:lnTo>
                  <a:cubicBezTo>
                    <a:pt x="1894" y="4989"/>
                    <a:pt x="2251" y="5525"/>
                    <a:pt x="2739" y="5882"/>
                  </a:cubicBezTo>
                  <a:lnTo>
                    <a:pt x="2739" y="6585"/>
                  </a:lnTo>
                  <a:cubicBezTo>
                    <a:pt x="2739" y="6727"/>
                    <a:pt x="2632" y="6870"/>
                    <a:pt x="2501" y="6894"/>
                  </a:cubicBezTo>
                  <a:lnTo>
                    <a:pt x="810" y="7406"/>
                  </a:lnTo>
                  <a:cubicBezTo>
                    <a:pt x="322" y="7537"/>
                    <a:pt x="1" y="7978"/>
                    <a:pt x="1" y="8478"/>
                  </a:cubicBezTo>
                  <a:lnTo>
                    <a:pt x="1" y="10168"/>
                  </a:lnTo>
                  <a:cubicBezTo>
                    <a:pt x="1" y="10252"/>
                    <a:pt x="72" y="10311"/>
                    <a:pt x="144" y="10311"/>
                  </a:cubicBezTo>
                  <a:cubicBezTo>
                    <a:pt x="227" y="10311"/>
                    <a:pt x="298" y="10240"/>
                    <a:pt x="298" y="10168"/>
                  </a:cubicBezTo>
                  <a:lnTo>
                    <a:pt x="298" y="8466"/>
                  </a:lnTo>
                  <a:cubicBezTo>
                    <a:pt x="298" y="8109"/>
                    <a:pt x="537" y="7787"/>
                    <a:pt x="882" y="7680"/>
                  </a:cubicBezTo>
                  <a:lnTo>
                    <a:pt x="1370" y="7537"/>
                  </a:lnTo>
                  <a:cubicBezTo>
                    <a:pt x="1513" y="8073"/>
                    <a:pt x="1846" y="8549"/>
                    <a:pt x="2275" y="8906"/>
                  </a:cubicBezTo>
                  <a:cubicBezTo>
                    <a:pt x="2751" y="9287"/>
                    <a:pt x="3358" y="9502"/>
                    <a:pt x="3989" y="9502"/>
                  </a:cubicBezTo>
                  <a:cubicBezTo>
                    <a:pt x="4608" y="9502"/>
                    <a:pt x="5204" y="9287"/>
                    <a:pt x="5704" y="8906"/>
                  </a:cubicBezTo>
                  <a:cubicBezTo>
                    <a:pt x="6144" y="8549"/>
                    <a:pt x="6454" y="8073"/>
                    <a:pt x="6621" y="7537"/>
                  </a:cubicBezTo>
                  <a:lnTo>
                    <a:pt x="7144" y="7680"/>
                  </a:lnTo>
                  <a:cubicBezTo>
                    <a:pt x="7490" y="7787"/>
                    <a:pt x="7728" y="8097"/>
                    <a:pt x="7728" y="8466"/>
                  </a:cubicBezTo>
                  <a:lnTo>
                    <a:pt x="7728" y="10168"/>
                  </a:lnTo>
                  <a:cubicBezTo>
                    <a:pt x="7728" y="10252"/>
                    <a:pt x="7799" y="10311"/>
                    <a:pt x="7871" y="10311"/>
                  </a:cubicBezTo>
                  <a:cubicBezTo>
                    <a:pt x="7966" y="10311"/>
                    <a:pt x="8026" y="10240"/>
                    <a:pt x="8026" y="10168"/>
                  </a:cubicBezTo>
                  <a:lnTo>
                    <a:pt x="8026" y="8466"/>
                  </a:lnTo>
                  <a:cubicBezTo>
                    <a:pt x="8037" y="7966"/>
                    <a:pt x="7716" y="7525"/>
                    <a:pt x="7240" y="7382"/>
                  </a:cubicBezTo>
                  <a:lnTo>
                    <a:pt x="5537" y="6882"/>
                  </a:lnTo>
                  <a:cubicBezTo>
                    <a:pt x="5406" y="6835"/>
                    <a:pt x="5299" y="6704"/>
                    <a:pt x="5299" y="6573"/>
                  </a:cubicBezTo>
                  <a:lnTo>
                    <a:pt x="5299" y="5870"/>
                  </a:lnTo>
                  <a:cubicBezTo>
                    <a:pt x="5811" y="5525"/>
                    <a:pt x="6168" y="4977"/>
                    <a:pt x="6240" y="4334"/>
                  </a:cubicBezTo>
                  <a:lnTo>
                    <a:pt x="6323" y="4334"/>
                  </a:lnTo>
                  <a:cubicBezTo>
                    <a:pt x="6621" y="4334"/>
                    <a:pt x="6871" y="4108"/>
                    <a:pt x="6906" y="3846"/>
                  </a:cubicBezTo>
                  <a:cubicBezTo>
                    <a:pt x="6918" y="3691"/>
                    <a:pt x="6871" y="3525"/>
                    <a:pt x="6775" y="3417"/>
                  </a:cubicBezTo>
                  <a:cubicBezTo>
                    <a:pt x="6680" y="3322"/>
                    <a:pt x="6561" y="3251"/>
                    <a:pt x="6442" y="3239"/>
                  </a:cubicBezTo>
                  <a:lnTo>
                    <a:pt x="6549" y="1941"/>
                  </a:lnTo>
                  <a:cubicBezTo>
                    <a:pt x="6775" y="1727"/>
                    <a:pt x="6906" y="1453"/>
                    <a:pt x="6906" y="1120"/>
                  </a:cubicBezTo>
                  <a:cubicBezTo>
                    <a:pt x="6906" y="512"/>
                    <a:pt x="6394" y="0"/>
                    <a:pt x="5787" y="0"/>
                  </a:cubicBezTo>
                  <a:close/>
                </a:path>
              </a:pathLst>
            </a:custGeom>
            <a:solidFill>
              <a:srgbClr val="3E557E"/>
            </a:solidFill>
            <a:ln>
              <a:noFill/>
            </a:ln>
          </p:spPr>
          <p:txBody>
            <a:bodyPr spcFirstLastPara="1" wrap="square" lIns="121900" tIns="121900" rIns="121900" bIns="121900" anchor="ctr" anchorCtr="0">
              <a:noAutofit/>
            </a:bodyPr>
            <a:lstStyle/>
            <a:p>
              <a:pPr defTabSz="1219170">
                <a:buClr>
                  <a:prstClr val="black"/>
                </a:buClr>
                <a:buSzPts val="1800"/>
              </a:pPr>
              <a:endParaRPr sz="2400" kern="0">
                <a:solidFill>
                  <a:prstClr val="black"/>
                </a:solidFill>
                <a:latin typeface="Arial"/>
                <a:ea typeface="Calibri"/>
                <a:cs typeface="Calibri"/>
                <a:sym typeface="Calibri"/>
              </a:endParaRPr>
            </a:p>
          </p:txBody>
        </p:sp>
        <p:sp>
          <p:nvSpPr>
            <p:cNvPr id="42" name="Google Shape;246;p27">
              <a:extLst>
                <a:ext uri="{FF2B5EF4-FFF2-40B4-BE49-F238E27FC236}">
                  <a16:creationId xmlns:a16="http://schemas.microsoft.com/office/drawing/2014/main" id="{C9342C63-792E-D3D3-83FE-96C8F1ADB7F8}"/>
                </a:ext>
              </a:extLst>
            </p:cNvPr>
            <p:cNvSpPr/>
            <p:nvPr/>
          </p:nvSpPr>
          <p:spPr>
            <a:xfrm>
              <a:off x="7061135" y="2881785"/>
              <a:ext cx="20069" cy="9495"/>
            </a:xfrm>
            <a:custGeom>
              <a:avLst/>
              <a:gdLst/>
              <a:ahLst/>
              <a:cxnLst/>
              <a:rect l="l" t="t" r="r" b="b"/>
              <a:pathLst>
                <a:path w="632" h="299" extrusionOk="0">
                  <a:moveTo>
                    <a:pt x="155" y="1"/>
                  </a:moveTo>
                  <a:cubicBezTo>
                    <a:pt x="60" y="1"/>
                    <a:pt x="0" y="72"/>
                    <a:pt x="0" y="155"/>
                  </a:cubicBezTo>
                  <a:cubicBezTo>
                    <a:pt x="0" y="227"/>
                    <a:pt x="72" y="298"/>
                    <a:pt x="155" y="298"/>
                  </a:cubicBezTo>
                  <a:lnTo>
                    <a:pt x="476" y="298"/>
                  </a:lnTo>
                  <a:cubicBezTo>
                    <a:pt x="560" y="298"/>
                    <a:pt x="631" y="227"/>
                    <a:pt x="631" y="155"/>
                  </a:cubicBezTo>
                  <a:cubicBezTo>
                    <a:pt x="631" y="72"/>
                    <a:pt x="572" y="1"/>
                    <a:pt x="476" y="1"/>
                  </a:cubicBezTo>
                  <a:close/>
                </a:path>
              </a:pathLst>
            </a:custGeom>
            <a:solidFill>
              <a:srgbClr val="3E557E"/>
            </a:solidFill>
            <a:ln>
              <a:noFill/>
            </a:ln>
          </p:spPr>
          <p:txBody>
            <a:bodyPr spcFirstLastPara="1" wrap="square" lIns="121900" tIns="121900" rIns="121900" bIns="121900" anchor="ctr" anchorCtr="0">
              <a:noAutofit/>
            </a:bodyPr>
            <a:lstStyle/>
            <a:p>
              <a:pPr defTabSz="1219170">
                <a:buClr>
                  <a:prstClr val="black"/>
                </a:buClr>
                <a:buSzPts val="1800"/>
              </a:pPr>
              <a:endParaRPr sz="2400" kern="0">
                <a:solidFill>
                  <a:prstClr val="black"/>
                </a:solidFill>
                <a:latin typeface="Arial"/>
                <a:ea typeface="Calibri"/>
                <a:cs typeface="Calibri"/>
                <a:sym typeface="Calibri"/>
              </a:endParaRPr>
            </a:p>
          </p:txBody>
        </p:sp>
        <p:sp>
          <p:nvSpPr>
            <p:cNvPr id="43" name="Google Shape;247;p27">
              <a:extLst>
                <a:ext uri="{FF2B5EF4-FFF2-40B4-BE49-F238E27FC236}">
                  <a16:creationId xmlns:a16="http://schemas.microsoft.com/office/drawing/2014/main" id="{AB4B7CCF-ADAC-A640-BC16-7ECC71F3A812}"/>
                </a:ext>
              </a:extLst>
            </p:cNvPr>
            <p:cNvSpPr/>
            <p:nvPr/>
          </p:nvSpPr>
          <p:spPr>
            <a:xfrm>
              <a:off x="7122740" y="2881785"/>
              <a:ext cx="19688" cy="9495"/>
            </a:xfrm>
            <a:custGeom>
              <a:avLst/>
              <a:gdLst/>
              <a:ahLst/>
              <a:cxnLst/>
              <a:rect l="l" t="t" r="r" b="b"/>
              <a:pathLst>
                <a:path w="620" h="299" extrusionOk="0">
                  <a:moveTo>
                    <a:pt x="144" y="1"/>
                  </a:moveTo>
                  <a:cubicBezTo>
                    <a:pt x="60" y="1"/>
                    <a:pt x="1" y="72"/>
                    <a:pt x="1" y="155"/>
                  </a:cubicBezTo>
                  <a:cubicBezTo>
                    <a:pt x="1" y="227"/>
                    <a:pt x="72" y="298"/>
                    <a:pt x="144" y="298"/>
                  </a:cubicBezTo>
                  <a:lnTo>
                    <a:pt x="477" y="298"/>
                  </a:lnTo>
                  <a:cubicBezTo>
                    <a:pt x="560" y="298"/>
                    <a:pt x="620" y="227"/>
                    <a:pt x="620" y="155"/>
                  </a:cubicBezTo>
                  <a:cubicBezTo>
                    <a:pt x="620" y="72"/>
                    <a:pt x="560" y="1"/>
                    <a:pt x="477" y="1"/>
                  </a:cubicBezTo>
                  <a:close/>
                </a:path>
              </a:pathLst>
            </a:custGeom>
            <a:solidFill>
              <a:srgbClr val="3E557E"/>
            </a:solidFill>
            <a:ln>
              <a:noFill/>
            </a:ln>
          </p:spPr>
          <p:txBody>
            <a:bodyPr spcFirstLastPara="1" wrap="square" lIns="121900" tIns="121900" rIns="121900" bIns="121900" anchor="ctr" anchorCtr="0">
              <a:noAutofit/>
            </a:bodyPr>
            <a:lstStyle/>
            <a:p>
              <a:pPr defTabSz="1219170">
                <a:buClr>
                  <a:prstClr val="black"/>
                </a:buClr>
                <a:buSzPts val="1800"/>
              </a:pPr>
              <a:endParaRPr sz="2400" kern="0">
                <a:solidFill>
                  <a:prstClr val="black"/>
                </a:solidFill>
                <a:latin typeface="Arial"/>
                <a:ea typeface="Calibri"/>
                <a:cs typeface="Calibri"/>
                <a:sym typeface="Calibri"/>
              </a:endParaRPr>
            </a:p>
          </p:txBody>
        </p:sp>
      </p:grpSp>
      <p:grpSp>
        <p:nvGrpSpPr>
          <p:cNvPr id="44" name="Google Shape;248;p27">
            <a:extLst>
              <a:ext uri="{FF2B5EF4-FFF2-40B4-BE49-F238E27FC236}">
                <a16:creationId xmlns:a16="http://schemas.microsoft.com/office/drawing/2014/main" id="{FA977D82-D64A-9590-CB64-30B3D29A58FC}"/>
              </a:ext>
            </a:extLst>
          </p:cNvPr>
          <p:cNvGrpSpPr/>
          <p:nvPr/>
        </p:nvGrpSpPr>
        <p:grpSpPr>
          <a:xfrm>
            <a:off x="729822" y="2794044"/>
            <a:ext cx="564055" cy="799505"/>
            <a:chOff x="8050558" y="1493969"/>
            <a:chExt cx="278404" cy="355260"/>
          </a:xfrm>
        </p:grpSpPr>
        <p:sp>
          <p:nvSpPr>
            <p:cNvPr id="45" name="Google Shape;249;p27">
              <a:extLst>
                <a:ext uri="{FF2B5EF4-FFF2-40B4-BE49-F238E27FC236}">
                  <a16:creationId xmlns:a16="http://schemas.microsoft.com/office/drawing/2014/main" id="{A5771FF8-5D81-74A0-D970-76F968519759}"/>
                </a:ext>
              </a:extLst>
            </p:cNvPr>
            <p:cNvSpPr/>
            <p:nvPr/>
          </p:nvSpPr>
          <p:spPr>
            <a:xfrm>
              <a:off x="8147611" y="1622815"/>
              <a:ext cx="10581" cy="16220"/>
            </a:xfrm>
            <a:custGeom>
              <a:avLst/>
              <a:gdLst/>
              <a:ahLst/>
              <a:cxnLst/>
              <a:rect l="l" t="t" r="r" b="b"/>
              <a:pathLst>
                <a:path w="334" h="512" extrusionOk="0">
                  <a:moveTo>
                    <a:pt x="167" y="0"/>
                  </a:moveTo>
                  <a:cubicBezTo>
                    <a:pt x="84" y="0"/>
                    <a:pt x="1" y="71"/>
                    <a:pt x="1" y="167"/>
                  </a:cubicBezTo>
                  <a:lnTo>
                    <a:pt x="1" y="345"/>
                  </a:lnTo>
                  <a:cubicBezTo>
                    <a:pt x="1" y="429"/>
                    <a:pt x="84" y="512"/>
                    <a:pt x="167" y="512"/>
                  </a:cubicBezTo>
                  <a:cubicBezTo>
                    <a:pt x="251" y="512"/>
                    <a:pt x="334" y="429"/>
                    <a:pt x="334" y="345"/>
                  </a:cubicBezTo>
                  <a:lnTo>
                    <a:pt x="334" y="167"/>
                  </a:lnTo>
                  <a:cubicBezTo>
                    <a:pt x="334" y="71"/>
                    <a:pt x="262" y="0"/>
                    <a:pt x="167" y="0"/>
                  </a:cubicBezTo>
                  <a:close/>
                </a:path>
              </a:pathLst>
            </a:custGeom>
            <a:solidFill>
              <a:srgbClr val="3E557E"/>
            </a:solidFill>
            <a:ln>
              <a:noFill/>
            </a:ln>
          </p:spPr>
          <p:txBody>
            <a:bodyPr spcFirstLastPara="1" wrap="square" lIns="121900" tIns="121900" rIns="121900" bIns="121900" anchor="ctr" anchorCtr="0">
              <a:noAutofit/>
            </a:bodyPr>
            <a:lstStyle/>
            <a:p>
              <a:pPr defTabSz="1219170">
                <a:buClr>
                  <a:prstClr val="black"/>
                </a:buClr>
                <a:buSzPts val="1800"/>
              </a:pPr>
              <a:endParaRPr sz="2400" kern="0">
                <a:solidFill>
                  <a:prstClr val="black"/>
                </a:solidFill>
                <a:latin typeface="Arial"/>
                <a:ea typeface="Calibri"/>
                <a:cs typeface="Calibri"/>
                <a:sym typeface="Calibri"/>
              </a:endParaRPr>
            </a:p>
          </p:txBody>
        </p:sp>
        <p:sp>
          <p:nvSpPr>
            <p:cNvPr id="46" name="Google Shape;250;p27">
              <a:extLst>
                <a:ext uri="{FF2B5EF4-FFF2-40B4-BE49-F238E27FC236}">
                  <a16:creationId xmlns:a16="http://schemas.microsoft.com/office/drawing/2014/main" id="{8D9B07A7-8D7F-9B2A-A3E0-331B9465DAC9}"/>
                </a:ext>
              </a:extLst>
            </p:cNvPr>
            <p:cNvSpPr/>
            <p:nvPr/>
          </p:nvSpPr>
          <p:spPr>
            <a:xfrm>
              <a:off x="8214741" y="1622815"/>
              <a:ext cx="10233" cy="16220"/>
            </a:xfrm>
            <a:custGeom>
              <a:avLst/>
              <a:gdLst/>
              <a:ahLst/>
              <a:cxnLst/>
              <a:rect l="l" t="t" r="r" b="b"/>
              <a:pathLst>
                <a:path w="323" h="512" extrusionOk="0">
                  <a:moveTo>
                    <a:pt x="168" y="0"/>
                  </a:moveTo>
                  <a:cubicBezTo>
                    <a:pt x="72" y="0"/>
                    <a:pt x="1" y="71"/>
                    <a:pt x="1" y="167"/>
                  </a:cubicBezTo>
                  <a:lnTo>
                    <a:pt x="1" y="345"/>
                  </a:lnTo>
                  <a:cubicBezTo>
                    <a:pt x="1" y="429"/>
                    <a:pt x="72" y="512"/>
                    <a:pt x="168" y="512"/>
                  </a:cubicBezTo>
                  <a:cubicBezTo>
                    <a:pt x="251" y="512"/>
                    <a:pt x="322" y="429"/>
                    <a:pt x="322" y="345"/>
                  </a:cubicBezTo>
                  <a:lnTo>
                    <a:pt x="322" y="167"/>
                  </a:lnTo>
                  <a:cubicBezTo>
                    <a:pt x="322" y="71"/>
                    <a:pt x="251" y="0"/>
                    <a:pt x="168" y="0"/>
                  </a:cubicBezTo>
                  <a:close/>
                </a:path>
              </a:pathLst>
            </a:custGeom>
            <a:solidFill>
              <a:srgbClr val="3E557E"/>
            </a:solidFill>
            <a:ln>
              <a:noFill/>
            </a:ln>
          </p:spPr>
          <p:txBody>
            <a:bodyPr spcFirstLastPara="1" wrap="square" lIns="121900" tIns="121900" rIns="121900" bIns="121900" anchor="ctr" anchorCtr="0">
              <a:noAutofit/>
            </a:bodyPr>
            <a:lstStyle/>
            <a:p>
              <a:pPr defTabSz="1219170">
                <a:buClr>
                  <a:prstClr val="black"/>
                </a:buClr>
                <a:buSzPts val="1800"/>
              </a:pPr>
              <a:endParaRPr sz="2400" kern="0">
                <a:solidFill>
                  <a:prstClr val="black"/>
                </a:solidFill>
                <a:latin typeface="Arial"/>
                <a:ea typeface="Calibri"/>
                <a:cs typeface="Calibri"/>
                <a:sym typeface="Calibri"/>
              </a:endParaRPr>
            </a:p>
          </p:txBody>
        </p:sp>
        <p:sp>
          <p:nvSpPr>
            <p:cNvPr id="47" name="Google Shape;251;p27">
              <a:extLst>
                <a:ext uri="{FF2B5EF4-FFF2-40B4-BE49-F238E27FC236}">
                  <a16:creationId xmlns:a16="http://schemas.microsoft.com/office/drawing/2014/main" id="{5888E5C4-A384-BDC7-8401-28D496DDDBC7}"/>
                </a:ext>
              </a:extLst>
            </p:cNvPr>
            <p:cNvSpPr/>
            <p:nvPr/>
          </p:nvSpPr>
          <p:spPr>
            <a:xfrm>
              <a:off x="8163451" y="1661370"/>
              <a:ext cx="45302" cy="16157"/>
            </a:xfrm>
            <a:custGeom>
              <a:avLst/>
              <a:gdLst/>
              <a:ahLst/>
              <a:cxnLst/>
              <a:rect l="l" t="t" r="r" b="b"/>
              <a:pathLst>
                <a:path w="1430" h="510" extrusionOk="0">
                  <a:moveTo>
                    <a:pt x="184" y="0"/>
                  </a:moveTo>
                  <a:cubicBezTo>
                    <a:pt x="141" y="0"/>
                    <a:pt x="96" y="15"/>
                    <a:pt x="60" y="45"/>
                  </a:cubicBezTo>
                  <a:cubicBezTo>
                    <a:pt x="1" y="105"/>
                    <a:pt x="1" y="212"/>
                    <a:pt x="60" y="283"/>
                  </a:cubicBezTo>
                  <a:cubicBezTo>
                    <a:pt x="203" y="426"/>
                    <a:pt x="441" y="509"/>
                    <a:pt x="691" y="509"/>
                  </a:cubicBezTo>
                  <a:cubicBezTo>
                    <a:pt x="965" y="509"/>
                    <a:pt x="1203" y="426"/>
                    <a:pt x="1334" y="283"/>
                  </a:cubicBezTo>
                  <a:cubicBezTo>
                    <a:pt x="1429" y="224"/>
                    <a:pt x="1429" y="128"/>
                    <a:pt x="1370" y="45"/>
                  </a:cubicBezTo>
                  <a:cubicBezTo>
                    <a:pt x="1340" y="15"/>
                    <a:pt x="1298" y="0"/>
                    <a:pt x="1255" y="0"/>
                  </a:cubicBezTo>
                  <a:cubicBezTo>
                    <a:pt x="1212" y="0"/>
                    <a:pt x="1167" y="15"/>
                    <a:pt x="1132" y="45"/>
                  </a:cubicBezTo>
                  <a:cubicBezTo>
                    <a:pt x="1072" y="105"/>
                    <a:pt x="917" y="188"/>
                    <a:pt x="715" y="188"/>
                  </a:cubicBezTo>
                  <a:cubicBezTo>
                    <a:pt x="501" y="188"/>
                    <a:pt x="358" y="105"/>
                    <a:pt x="298" y="45"/>
                  </a:cubicBezTo>
                  <a:cubicBezTo>
                    <a:pt x="269" y="15"/>
                    <a:pt x="227" y="0"/>
                    <a:pt x="184" y="0"/>
                  </a:cubicBezTo>
                  <a:close/>
                </a:path>
              </a:pathLst>
            </a:custGeom>
            <a:solidFill>
              <a:srgbClr val="3E557E"/>
            </a:solidFill>
            <a:ln>
              <a:noFill/>
            </a:ln>
          </p:spPr>
          <p:txBody>
            <a:bodyPr spcFirstLastPara="1" wrap="square" lIns="121900" tIns="121900" rIns="121900" bIns="121900" anchor="ctr" anchorCtr="0">
              <a:noAutofit/>
            </a:bodyPr>
            <a:lstStyle/>
            <a:p>
              <a:pPr defTabSz="1219170">
                <a:buClr>
                  <a:prstClr val="black"/>
                </a:buClr>
                <a:buSzPts val="1800"/>
              </a:pPr>
              <a:endParaRPr sz="2400" kern="0">
                <a:solidFill>
                  <a:prstClr val="black"/>
                </a:solidFill>
                <a:latin typeface="Arial"/>
                <a:ea typeface="Calibri"/>
                <a:cs typeface="Calibri"/>
                <a:sym typeface="Calibri"/>
              </a:endParaRPr>
            </a:p>
          </p:txBody>
        </p:sp>
        <p:sp>
          <p:nvSpPr>
            <p:cNvPr id="48" name="Google Shape;252;p27">
              <a:extLst>
                <a:ext uri="{FF2B5EF4-FFF2-40B4-BE49-F238E27FC236}">
                  <a16:creationId xmlns:a16="http://schemas.microsoft.com/office/drawing/2014/main" id="{E07C55FA-C072-A485-697F-E5394ABF4083}"/>
                </a:ext>
              </a:extLst>
            </p:cNvPr>
            <p:cNvSpPr/>
            <p:nvPr/>
          </p:nvSpPr>
          <p:spPr>
            <a:xfrm>
              <a:off x="8050558" y="1493969"/>
              <a:ext cx="278404" cy="355260"/>
            </a:xfrm>
            <a:custGeom>
              <a:avLst/>
              <a:gdLst/>
              <a:ahLst/>
              <a:cxnLst/>
              <a:rect l="l" t="t" r="r" b="b"/>
              <a:pathLst>
                <a:path w="8788" h="11214" extrusionOk="0">
                  <a:moveTo>
                    <a:pt x="5358" y="344"/>
                  </a:moveTo>
                  <a:lnTo>
                    <a:pt x="5823" y="808"/>
                  </a:lnTo>
                  <a:cubicBezTo>
                    <a:pt x="5858" y="844"/>
                    <a:pt x="5894" y="856"/>
                    <a:pt x="5942" y="856"/>
                  </a:cubicBezTo>
                  <a:lnTo>
                    <a:pt x="6751" y="856"/>
                  </a:lnTo>
                  <a:lnTo>
                    <a:pt x="6477" y="1510"/>
                  </a:lnTo>
                  <a:cubicBezTo>
                    <a:pt x="6465" y="1558"/>
                    <a:pt x="6465" y="1618"/>
                    <a:pt x="6489" y="1653"/>
                  </a:cubicBezTo>
                  <a:cubicBezTo>
                    <a:pt x="6525" y="1701"/>
                    <a:pt x="6573" y="1737"/>
                    <a:pt x="6632" y="1737"/>
                  </a:cubicBezTo>
                  <a:lnTo>
                    <a:pt x="7287" y="1737"/>
                  </a:lnTo>
                  <a:lnTo>
                    <a:pt x="7001" y="2570"/>
                  </a:lnTo>
                  <a:cubicBezTo>
                    <a:pt x="6989" y="2630"/>
                    <a:pt x="7001" y="2689"/>
                    <a:pt x="7049" y="2725"/>
                  </a:cubicBezTo>
                  <a:lnTo>
                    <a:pt x="7311" y="2999"/>
                  </a:lnTo>
                  <a:lnTo>
                    <a:pt x="7025" y="3677"/>
                  </a:lnTo>
                  <a:cubicBezTo>
                    <a:pt x="6989" y="3665"/>
                    <a:pt x="6942" y="3665"/>
                    <a:pt x="6882" y="3665"/>
                  </a:cubicBezTo>
                  <a:lnTo>
                    <a:pt x="6608" y="3665"/>
                  </a:lnTo>
                  <a:cubicBezTo>
                    <a:pt x="6513" y="3665"/>
                    <a:pt x="6418" y="3582"/>
                    <a:pt x="6418" y="3475"/>
                  </a:cubicBezTo>
                  <a:lnTo>
                    <a:pt x="6418" y="3118"/>
                  </a:lnTo>
                  <a:cubicBezTo>
                    <a:pt x="6418" y="3058"/>
                    <a:pt x="6394" y="3011"/>
                    <a:pt x="6346" y="2987"/>
                  </a:cubicBezTo>
                  <a:lnTo>
                    <a:pt x="5287" y="2284"/>
                  </a:lnTo>
                  <a:cubicBezTo>
                    <a:pt x="5261" y="2265"/>
                    <a:pt x="5227" y="2256"/>
                    <a:pt x="5194" y="2256"/>
                  </a:cubicBezTo>
                  <a:cubicBezTo>
                    <a:pt x="5168" y="2256"/>
                    <a:pt x="5141" y="2262"/>
                    <a:pt x="5120" y="2272"/>
                  </a:cubicBezTo>
                  <a:cubicBezTo>
                    <a:pt x="5061" y="2296"/>
                    <a:pt x="5037" y="2356"/>
                    <a:pt x="5037" y="2415"/>
                  </a:cubicBezTo>
                  <a:lnTo>
                    <a:pt x="5037" y="2832"/>
                  </a:lnTo>
                  <a:lnTo>
                    <a:pt x="4049" y="2272"/>
                  </a:lnTo>
                  <a:cubicBezTo>
                    <a:pt x="4022" y="2255"/>
                    <a:pt x="3994" y="2247"/>
                    <a:pt x="3967" y="2247"/>
                  </a:cubicBezTo>
                  <a:cubicBezTo>
                    <a:pt x="3919" y="2247"/>
                    <a:pt x="3872" y="2270"/>
                    <a:pt x="3834" y="2308"/>
                  </a:cubicBezTo>
                  <a:lnTo>
                    <a:pt x="3560" y="2725"/>
                  </a:lnTo>
                  <a:lnTo>
                    <a:pt x="3156" y="2534"/>
                  </a:lnTo>
                  <a:cubicBezTo>
                    <a:pt x="3132" y="2521"/>
                    <a:pt x="3108" y="2515"/>
                    <a:pt x="3084" y="2515"/>
                  </a:cubicBezTo>
                  <a:cubicBezTo>
                    <a:pt x="3024" y="2515"/>
                    <a:pt x="2967" y="2554"/>
                    <a:pt x="2941" y="2606"/>
                  </a:cubicBezTo>
                  <a:cubicBezTo>
                    <a:pt x="2894" y="2701"/>
                    <a:pt x="2941" y="2784"/>
                    <a:pt x="3013" y="2832"/>
                  </a:cubicBezTo>
                  <a:lnTo>
                    <a:pt x="3537" y="3082"/>
                  </a:lnTo>
                  <a:cubicBezTo>
                    <a:pt x="3561" y="3094"/>
                    <a:pt x="3587" y="3101"/>
                    <a:pt x="3613" y="3101"/>
                  </a:cubicBezTo>
                  <a:cubicBezTo>
                    <a:pt x="3661" y="3101"/>
                    <a:pt x="3708" y="3077"/>
                    <a:pt x="3739" y="3022"/>
                  </a:cubicBezTo>
                  <a:lnTo>
                    <a:pt x="4013" y="2630"/>
                  </a:lnTo>
                  <a:lnTo>
                    <a:pt x="5108" y="3249"/>
                  </a:lnTo>
                  <a:cubicBezTo>
                    <a:pt x="5132" y="3267"/>
                    <a:pt x="5162" y="3275"/>
                    <a:pt x="5192" y="3275"/>
                  </a:cubicBezTo>
                  <a:cubicBezTo>
                    <a:pt x="5221" y="3275"/>
                    <a:pt x="5251" y="3267"/>
                    <a:pt x="5275" y="3249"/>
                  </a:cubicBezTo>
                  <a:cubicBezTo>
                    <a:pt x="5322" y="3225"/>
                    <a:pt x="5346" y="3165"/>
                    <a:pt x="5346" y="3106"/>
                  </a:cubicBezTo>
                  <a:lnTo>
                    <a:pt x="5346" y="2701"/>
                  </a:lnTo>
                  <a:lnTo>
                    <a:pt x="6073" y="3177"/>
                  </a:lnTo>
                  <a:lnTo>
                    <a:pt x="6073" y="3439"/>
                  </a:lnTo>
                  <a:cubicBezTo>
                    <a:pt x="6073" y="3725"/>
                    <a:pt x="6311" y="3963"/>
                    <a:pt x="6596" y="3963"/>
                  </a:cubicBezTo>
                  <a:lnTo>
                    <a:pt x="6870" y="3963"/>
                  </a:lnTo>
                  <a:cubicBezTo>
                    <a:pt x="6942" y="3963"/>
                    <a:pt x="7013" y="3999"/>
                    <a:pt x="7073" y="4058"/>
                  </a:cubicBezTo>
                  <a:cubicBezTo>
                    <a:pt x="7132" y="4118"/>
                    <a:pt x="7144" y="4189"/>
                    <a:pt x="7144" y="4261"/>
                  </a:cubicBezTo>
                  <a:cubicBezTo>
                    <a:pt x="7132" y="4392"/>
                    <a:pt x="7001" y="4511"/>
                    <a:pt x="6846" y="4511"/>
                  </a:cubicBezTo>
                  <a:lnTo>
                    <a:pt x="6775" y="4511"/>
                  </a:lnTo>
                  <a:lnTo>
                    <a:pt x="6775" y="4499"/>
                  </a:lnTo>
                  <a:cubicBezTo>
                    <a:pt x="6775" y="4416"/>
                    <a:pt x="6704" y="4332"/>
                    <a:pt x="6608" y="4332"/>
                  </a:cubicBezTo>
                  <a:cubicBezTo>
                    <a:pt x="6525" y="4332"/>
                    <a:pt x="6454" y="4416"/>
                    <a:pt x="6454" y="4499"/>
                  </a:cubicBezTo>
                  <a:cubicBezTo>
                    <a:pt x="6454" y="5666"/>
                    <a:pt x="5501" y="6618"/>
                    <a:pt x="4334" y="6618"/>
                  </a:cubicBezTo>
                  <a:cubicBezTo>
                    <a:pt x="4320" y="6618"/>
                    <a:pt x="4306" y="6619"/>
                    <a:pt x="4292" y="6619"/>
                  </a:cubicBezTo>
                  <a:cubicBezTo>
                    <a:pt x="3180" y="6619"/>
                    <a:pt x="2263" y="5687"/>
                    <a:pt x="2263" y="4535"/>
                  </a:cubicBezTo>
                  <a:cubicBezTo>
                    <a:pt x="2263" y="4439"/>
                    <a:pt x="2191" y="4368"/>
                    <a:pt x="2108" y="4368"/>
                  </a:cubicBezTo>
                  <a:cubicBezTo>
                    <a:pt x="2013" y="4368"/>
                    <a:pt x="1941" y="4439"/>
                    <a:pt x="1941" y="4535"/>
                  </a:cubicBezTo>
                  <a:lnTo>
                    <a:pt x="1941" y="4546"/>
                  </a:lnTo>
                  <a:lnTo>
                    <a:pt x="1834" y="4546"/>
                  </a:lnTo>
                  <a:cubicBezTo>
                    <a:pt x="1763" y="4546"/>
                    <a:pt x="1691" y="4511"/>
                    <a:pt x="1632" y="4451"/>
                  </a:cubicBezTo>
                  <a:cubicBezTo>
                    <a:pt x="1572" y="4392"/>
                    <a:pt x="1548" y="4320"/>
                    <a:pt x="1548" y="4249"/>
                  </a:cubicBezTo>
                  <a:cubicBezTo>
                    <a:pt x="1572" y="4118"/>
                    <a:pt x="1703" y="3999"/>
                    <a:pt x="1846" y="3999"/>
                  </a:cubicBezTo>
                  <a:lnTo>
                    <a:pt x="2084" y="3999"/>
                  </a:lnTo>
                  <a:cubicBezTo>
                    <a:pt x="2370" y="3999"/>
                    <a:pt x="2608" y="3761"/>
                    <a:pt x="2608" y="3475"/>
                  </a:cubicBezTo>
                  <a:lnTo>
                    <a:pt x="2608" y="2415"/>
                  </a:lnTo>
                  <a:cubicBezTo>
                    <a:pt x="2608" y="2332"/>
                    <a:pt x="2536" y="2249"/>
                    <a:pt x="2441" y="2249"/>
                  </a:cubicBezTo>
                  <a:cubicBezTo>
                    <a:pt x="2358" y="2249"/>
                    <a:pt x="2286" y="2332"/>
                    <a:pt x="2286" y="2415"/>
                  </a:cubicBezTo>
                  <a:lnTo>
                    <a:pt x="2286" y="3475"/>
                  </a:lnTo>
                  <a:cubicBezTo>
                    <a:pt x="2286" y="3582"/>
                    <a:pt x="2191" y="3665"/>
                    <a:pt x="2084" y="3665"/>
                  </a:cubicBezTo>
                  <a:lnTo>
                    <a:pt x="1846" y="3665"/>
                  </a:lnTo>
                  <a:cubicBezTo>
                    <a:pt x="1786" y="3665"/>
                    <a:pt x="1727" y="3677"/>
                    <a:pt x="1691" y="3701"/>
                  </a:cubicBezTo>
                  <a:lnTo>
                    <a:pt x="1405" y="2999"/>
                  </a:lnTo>
                  <a:lnTo>
                    <a:pt x="1667" y="2725"/>
                  </a:lnTo>
                  <a:cubicBezTo>
                    <a:pt x="1715" y="2689"/>
                    <a:pt x="1727" y="2630"/>
                    <a:pt x="1715" y="2570"/>
                  </a:cubicBezTo>
                  <a:lnTo>
                    <a:pt x="1429" y="1737"/>
                  </a:lnTo>
                  <a:lnTo>
                    <a:pt x="1905" y="1737"/>
                  </a:lnTo>
                  <a:cubicBezTo>
                    <a:pt x="2001" y="1737"/>
                    <a:pt x="2072" y="1653"/>
                    <a:pt x="2072" y="1570"/>
                  </a:cubicBezTo>
                  <a:lnTo>
                    <a:pt x="2072" y="856"/>
                  </a:lnTo>
                  <a:lnTo>
                    <a:pt x="2786" y="856"/>
                  </a:lnTo>
                  <a:cubicBezTo>
                    <a:pt x="2822" y="856"/>
                    <a:pt x="2858" y="832"/>
                    <a:pt x="2894" y="820"/>
                  </a:cubicBezTo>
                  <a:lnTo>
                    <a:pt x="3537" y="344"/>
                  </a:lnTo>
                  <a:lnTo>
                    <a:pt x="4156" y="510"/>
                  </a:lnTo>
                  <a:lnTo>
                    <a:pt x="4215" y="510"/>
                  </a:lnTo>
                  <a:lnTo>
                    <a:pt x="5358" y="344"/>
                  </a:lnTo>
                  <a:close/>
                  <a:moveTo>
                    <a:pt x="2882" y="7225"/>
                  </a:moveTo>
                  <a:lnTo>
                    <a:pt x="4096" y="7892"/>
                  </a:lnTo>
                  <a:lnTo>
                    <a:pt x="3203" y="8654"/>
                  </a:lnTo>
                  <a:lnTo>
                    <a:pt x="3191" y="8654"/>
                  </a:lnTo>
                  <a:lnTo>
                    <a:pt x="2644" y="7690"/>
                  </a:lnTo>
                  <a:lnTo>
                    <a:pt x="2858" y="7225"/>
                  </a:lnTo>
                  <a:close/>
                  <a:moveTo>
                    <a:pt x="5442" y="6737"/>
                  </a:moveTo>
                  <a:lnTo>
                    <a:pt x="5442" y="7094"/>
                  </a:lnTo>
                  <a:lnTo>
                    <a:pt x="5239" y="7190"/>
                  </a:lnTo>
                  <a:cubicBezTo>
                    <a:pt x="5168" y="7237"/>
                    <a:pt x="5144" y="7344"/>
                    <a:pt x="5180" y="7416"/>
                  </a:cubicBezTo>
                  <a:cubicBezTo>
                    <a:pt x="5212" y="7465"/>
                    <a:pt x="5273" y="7497"/>
                    <a:pt x="5331" y="7497"/>
                  </a:cubicBezTo>
                  <a:cubicBezTo>
                    <a:pt x="5357" y="7497"/>
                    <a:pt x="5383" y="7490"/>
                    <a:pt x="5406" y="7475"/>
                  </a:cubicBezTo>
                  <a:lnTo>
                    <a:pt x="5882" y="7213"/>
                  </a:lnTo>
                  <a:lnTo>
                    <a:pt x="5894" y="7213"/>
                  </a:lnTo>
                  <a:lnTo>
                    <a:pt x="6120" y="7666"/>
                  </a:lnTo>
                  <a:lnTo>
                    <a:pt x="5573" y="8654"/>
                  </a:lnTo>
                  <a:lnTo>
                    <a:pt x="5561" y="8654"/>
                  </a:lnTo>
                  <a:lnTo>
                    <a:pt x="4668" y="7892"/>
                  </a:lnTo>
                  <a:lnTo>
                    <a:pt x="4811" y="7821"/>
                  </a:lnTo>
                  <a:cubicBezTo>
                    <a:pt x="4882" y="7773"/>
                    <a:pt x="4918" y="7666"/>
                    <a:pt x="4870" y="7594"/>
                  </a:cubicBezTo>
                  <a:cubicBezTo>
                    <a:pt x="4837" y="7545"/>
                    <a:pt x="4782" y="7513"/>
                    <a:pt x="4724" y="7513"/>
                  </a:cubicBezTo>
                  <a:cubicBezTo>
                    <a:pt x="4697" y="7513"/>
                    <a:pt x="4670" y="7520"/>
                    <a:pt x="4644" y="7535"/>
                  </a:cubicBezTo>
                  <a:lnTo>
                    <a:pt x="4382" y="7690"/>
                  </a:lnTo>
                  <a:lnTo>
                    <a:pt x="3310" y="7094"/>
                  </a:lnTo>
                  <a:lnTo>
                    <a:pt x="3310" y="6737"/>
                  </a:lnTo>
                  <a:cubicBezTo>
                    <a:pt x="3632" y="6892"/>
                    <a:pt x="3989" y="6975"/>
                    <a:pt x="4382" y="6975"/>
                  </a:cubicBezTo>
                  <a:cubicBezTo>
                    <a:pt x="4763" y="6975"/>
                    <a:pt x="5120" y="6880"/>
                    <a:pt x="5442" y="6737"/>
                  </a:cubicBezTo>
                  <a:close/>
                  <a:moveTo>
                    <a:pt x="4382" y="8071"/>
                  </a:moveTo>
                  <a:lnTo>
                    <a:pt x="4572" y="8237"/>
                  </a:lnTo>
                  <a:lnTo>
                    <a:pt x="4560" y="9630"/>
                  </a:lnTo>
                  <a:lnTo>
                    <a:pt x="4203" y="9630"/>
                  </a:lnTo>
                  <a:cubicBezTo>
                    <a:pt x="4203" y="9630"/>
                    <a:pt x="4191" y="9630"/>
                    <a:pt x="4191" y="9619"/>
                  </a:cubicBezTo>
                  <a:lnTo>
                    <a:pt x="4191" y="8237"/>
                  </a:lnTo>
                  <a:lnTo>
                    <a:pt x="4382" y="8071"/>
                  </a:lnTo>
                  <a:close/>
                  <a:moveTo>
                    <a:pt x="453" y="8726"/>
                  </a:moveTo>
                  <a:lnTo>
                    <a:pt x="1393" y="9535"/>
                  </a:lnTo>
                  <a:cubicBezTo>
                    <a:pt x="1512" y="9630"/>
                    <a:pt x="1584" y="9785"/>
                    <a:pt x="1584" y="9928"/>
                  </a:cubicBezTo>
                  <a:lnTo>
                    <a:pt x="1584" y="10107"/>
                  </a:lnTo>
                  <a:lnTo>
                    <a:pt x="334" y="9833"/>
                  </a:lnTo>
                  <a:lnTo>
                    <a:pt x="334" y="9178"/>
                  </a:lnTo>
                  <a:cubicBezTo>
                    <a:pt x="334" y="9011"/>
                    <a:pt x="369" y="8857"/>
                    <a:pt x="453" y="8726"/>
                  </a:cubicBezTo>
                  <a:close/>
                  <a:moveTo>
                    <a:pt x="3504" y="0"/>
                  </a:moveTo>
                  <a:cubicBezTo>
                    <a:pt x="3468" y="0"/>
                    <a:pt x="3431" y="17"/>
                    <a:pt x="3406" y="34"/>
                  </a:cubicBezTo>
                  <a:lnTo>
                    <a:pt x="2751" y="522"/>
                  </a:lnTo>
                  <a:lnTo>
                    <a:pt x="1941" y="522"/>
                  </a:lnTo>
                  <a:cubicBezTo>
                    <a:pt x="1846" y="522"/>
                    <a:pt x="1774" y="606"/>
                    <a:pt x="1774" y="689"/>
                  </a:cubicBezTo>
                  <a:lnTo>
                    <a:pt x="1774" y="1403"/>
                  </a:lnTo>
                  <a:lnTo>
                    <a:pt x="1239" y="1403"/>
                  </a:lnTo>
                  <a:cubicBezTo>
                    <a:pt x="1179" y="1403"/>
                    <a:pt x="1131" y="1439"/>
                    <a:pt x="1108" y="1475"/>
                  </a:cubicBezTo>
                  <a:cubicBezTo>
                    <a:pt x="1072" y="1522"/>
                    <a:pt x="1060" y="1582"/>
                    <a:pt x="1072" y="1629"/>
                  </a:cubicBezTo>
                  <a:lnTo>
                    <a:pt x="1382" y="2582"/>
                  </a:lnTo>
                  <a:lnTo>
                    <a:pt x="1108" y="2868"/>
                  </a:lnTo>
                  <a:cubicBezTo>
                    <a:pt x="1060" y="2903"/>
                    <a:pt x="1048" y="2987"/>
                    <a:pt x="1072" y="3046"/>
                  </a:cubicBezTo>
                  <a:lnTo>
                    <a:pt x="1417" y="3892"/>
                  </a:lnTo>
                  <a:cubicBezTo>
                    <a:pt x="1322" y="3975"/>
                    <a:pt x="1262" y="4106"/>
                    <a:pt x="1251" y="4249"/>
                  </a:cubicBezTo>
                  <a:cubicBezTo>
                    <a:pt x="1239" y="4404"/>
                    <a:pt x="1298" y="4582"/>
                    <a:pt x="1405" y="4701"/>
                  </a:cubicBezTo>
                  <a:cubicBezTo>
                    <a:pt x="1524" y="4832"/>
                    <a:pt x="1679" y="4904"/>
                    <a:pt x="1846" y="4904"/>
                  </a:cubicBezTo>
                  <a:lnTo>
                    <a:pt x="1965" y="4904"/>
                  </a:lnTo>
                  <a:cubicBezTo>
                    <a:pt x="2060" y="5582"/>
                    <a:pt x="2441" y="6190"/>
                    <a:pt x="2989" y="6571"/>
                  </a:cubicBezTo>
                  <a:lnTo>
                    <a:pt x="2989" y="6940"/>
                  </a:lnTo>
                  <a:cubicBezTo>
                    <a:pt x="2953" y="6928"/>
                    <a:pt x="2917" y="6922"/>
                    <a:pt x="2883" y="6922"/>
                  </a:cubicBezTo>
                  <a:cubicBezTo>
                    <a:pt x="2849" y="6922"/>
                    <a:pt x="2816" y="6928"/>
                    <a:pt x="2786" y="6940"/>
                  </a:cubicBezTo>
                  <a:cubicBezTo>
                    <a:pt x="2691" y="6963"/>
                    <a:pt x="2620" y="7035"/>
                    <a:pt x="2572" y="7118"/>
                  </a:cubicBezTo>
                  <a:lnTo>
                    <a:pt x="2322" y="7618"/>
                  </a:lnTo>
                  <a:lnTo>
                    <a:pt x="881" y="8035"/>
                  </a:lnTo>
                  <a:cubicBezTo>
                    <a:pt x="358" y="8190"/>
                    <a:pt x="0" y="8666"/>
                    <a:pt x="0" y="9202"/>
                  </a:cubicBezTo>
                  <a:lnTo>
                    <a:pt x="0" y="11047"/>
                  </a:lnTo>
                  <a:cubicBezTo>
                    <a:pt x="0" y="11131"/>
                    <a:pt x="72" y="11214"/>
                    <a:pt x="167" y="11214"/>
                  </a:cubicBezTo>
                  <a:cubicBezTo>
                    <a:pt x="250" y="11214"/>
                    <a:pt x="334" y="11131"/>
                    <a:pt x="334" y="11047"/>
                  </a:cubicBezTo>
                  <a:lnTo>
                    <a:pt x="334" y="10202"/>
                  </a:lnTo>
                  <a:lnTo>
                    <a:pt x="1584" y="10476"/>
                  </a:lnTo>
                  <a:lnTo>
                    <a:pt x="1584" y="11047"/>
                  </a:lnTo>
                  <a:cubicBezTo>
                    <a:pt x="1584" y="11131"/>
                    <a:pt x="1655" y="11214"/>
                    <a:pt x="1739" y="11214"/>
                  </a:cubicBezTo>
                  <a:cubicBezTo>
                    <a:pt x="1834" y="11214"/>
                    <a:pt x="1905" y="11131"/>
                    <a:pt x="1905" y="11047"/>
                  </a:cubicBezTo>
                  <a:lnTo>
                    <a:pt x="1905" y="9952"/>
                  </a:lnTo>
                  <a:cubicBezTo>
                    <a:pt x="1905" y="9690"/>
                    <a:pt x="1798" y="9452"/>
                    <a:pt x="1608" y="9297"/>
                  </a:cubicBezTo>
                  <a:lnTo>
                    <a:pt x="667" y="8487"/>
                  </a:lnTo>
                  <a:cubicBezTo>
                    <a:pt x="762" y="8416"/>
                    <a:pt x="870" y="8368"/>
                    <a:pt x="965" y="8345"/>
                  </a:cubicBezTo>
                  <a:lnTo>
                    <a:pt x="2382" y="7928"/>
                  </a:lnTo>
                  <a:lnTo>
                    <a:pt x="2906" y="8833"/>
                  </a:lnTo>
                  <a:cubicBezTo>
                    <a:pt x="2953" y="8916"/>
                    <a:pt x="3036" y="8976"/>
                    <a:pt x="3144" y="8999"/>
                  </a:cubicBezTo>
                  <a:lnTo>
                    <a:pt x="3203" y="8999"/>
                  </a:lnTo>
                  <a:cubicBezTo>
                    <a:pt x="3275" y="8999"/>
                    <a:pt x="3370" y="8964"/>
                    <a:pt x="3429" y="8916"/>
                  </a:cubicBezTo>
                  <a:lnTo>
                    <a:pt x="3870" y="8535"/>
                  </a:lnTo>
                  <a:lnTo>
                    <a:pt x="3870" y="9630"/>
                  </a:lnTo>
                  <a:cubicBezTo>
                    <a:pt x="3870" y="9833"/>
                    <a:pt x="4025" y="9976"/>
                    <a:pt x="4215" y="9976"/>
                  </a:cubicBezTo>
                  <a:lnTo>
                    <a:pt x="4572" y="9976"/>
                  </a:lnTo>
                  <a:cubicBezTo>
                    <a:pt x="4763" y="9976"/>
                    <a:pt x="4918" y="9833"/>
                    <a:pt x="4918" y="9630"/>
                  </a:cubicBezTo>
                  <a:lnTo>
                    <a:pt x="4918" y="8535"/>
                  </a:lnTo>
                  <a:lnTo>
                    <a:pt x="5358" y="8916"/>
                  </a:lnTo>
                  <a:cubicBezTo>
                    <a:pt x="5418" y="8976"/>
                    <a:pt x="5489" y="8999"/>
                    <a:pt x="5584" y="8999"/>
                  </a:cubicBezTo>
                  <a:lnTo>
                    <a:pt x="5644" y="8999"/>
                  </a:lnTo>
                  <a:cubicBezTo>
                    <a:pt x="5751" y="8976"/>
                    <a:pt x="5834" y="8916"/>
                    <a:pt x="5882" y="8833"/>
                  </a:cubicBezTo>
                  <a:lnTo>
                    <a:pt x="6406" y="7928"/>
                  </a:lnTo>
                  <a:lnTo>
                    <a:pt x="7811" y="8345"/>
                  </a:lnTo>
                  <a:cubicBezTo>
                    <a:pt x="7918" y="8368"/>
                    <a:pt x="8025" y="8428"/>
                    <a:pt x="8109" y="8487"/>
                  </a:cubicBezTo>
                  <a:lnTo>
                    <a:pt x="7180" y="9297"/>
                  </a:lnTo>
                  <a:cubicBezTo>
                    <a:pt x="6977" y="9452"/>
                    <a:pt x="6882" y="9690"/>
                    <a:pt x="6882" y="9952"/>
                  </a:cubicBezTo>
                  <a:lnTo>
                    <a:pt x="6882" y="11035"/>
                  </a:lnTo>
                  <a:cubicBezTo>
                    <a:pt x="6882" y="11119"/>
                    <a:pt x="6954" y="11202"/>
                    <a:pt x="7037" y="11202"/>
                  </a:cubicBezTo>
                  <a:cubicBezTo>
                    <a:pt x="7132" y="11202"/>
                    <a:pt x="7204" y="11119"/>
                    <a:pt x="7204" y="11035"/>
                  </a:cubicBezTo>
                  <a:lnTo>
                    <a:pt x="7204" y="10464"/>
                  </a:lnTo>
                  <a:lnTo>
                    <a:pt x="7430" y="10428"/>
                  </a:lnTo>
                  <a:cubicBezTo>
                    <a:pt x="7513" y="10404"/>
                    <a:pt x="7573" y="10321"/>
                    <a:pt x="7549" y="10226"/>
                  </a:cubicBezTo>
                  <a:cubicBezTo>
                    <a:pt x="7539" y="10155"/>
                    <a:pt x="7469" y="10101"/>
                    <a:pt x="7397" y="10101"/>
                  </a:cubicBezTo>
                  <a:cubicBezTo>
                    <a:pt x="7384" y="10101"/>
                    <a:pt x="7371" y="10103"/>
                    <a:pt x="7358" y="10107"/>
                  </a:cubicBezTo>
                  <a:lnTo>
                    <a:pt x="7204" y="10142"/>
                  </a:lnTo>
                  <a:lnTo>
                    <a:pt x="7204" y="9952"/>
                  </a:lnTo>
                  <a:cubicBezTo>
                    <a:pt x="7204" y="9785"/>
                    <a:pt x="7275" y="9630"/>
                    <a:pt x="7394" y="9547"/>
                  </a:cubicBezTo>
                  <a:lnTo>
                    <a:pt x="8335" y="8737"/>
                  </a:lnTo>
                  <a:cubicBezTo>
                    <a:pt x="8406" y="8880"/>
                    <a:pt x="8454" y="9023"/>
                    <a:pt x="8454" y="9190"/>
                  </a:cubicBezTo>
                  <a:lnTo>
                    <a:pt x="8454" y="9845"/>
                  </a:lnTo>
                  <a:lnTo>
                    <a:pt x="8049" y="9928"/>
                  </a:lnTo>
                  <a:cubicBezTo>
                    <a:pt x="7966" y="9952"/>
                    <a:pt x="7906" y="10035"/>
                    <a:pt x="7930" y="10131"/>
                  </a:cubicBezTo>
                  <a:cubicBezTo>
                    <a:pt x="7954" y="10202"/>
                    <a:pt x="8025" y="10261"/>
                    <a:pt x="8097" y="10261"/>
                  </a:cubicBezTo>
                  <a:lnTo>
                    <a:pt x="8132" y="10261"/>
                  </a:lnTo>
                  <a:lnTo>
                    <a:pt x="8454" y="10190"/>
                  </a:lnTo>
                  <a:lnTo>
                    <a:pt x="8454" y="11035"/>
                  </a:lnTo>
                  <a:cubicBezTo>
                    <a:pt x="8454" y="11119"/>
                    <a:pt x="8525" y="11202"/>
                    <a:pt x="8621" y="11202"/>
                  </a:cubicBezTo>
                  <a:cubicBezTo>
                    <a:pt x="8704" y="11202"/>
                    <a:pt x="8787" y="11119"/>
                    <a:pt x="8787" y="11035"/>
                  </a:cubicBezTo>
                  <a:lnTo>
                    <a:pt x="8751" y="9190"/>
                  </a:lnTo>
                  <a:cubicBezTo>
                    <a:pt x="8751" y="8654"/>
                    <a:pt x="8394" y="8178"/>
                    <a:pt x="7870" y="8023"/>
                  </a:cubicBezTo>
                  <a:lnTo>
                    <a:pt x="6430" y="7606"/>
                  </a:lnTo>
                  <a:lnTo>
                    <a:pt x="6180" y="7106"/>
                  </a:lnTo>
                  <a:cubicBezTo>
                    <a:pt x="6132" y="7011"/>
                    <a:pt x="6061" y="6952"/>
                    <a:pt x="5965" y="6928"/>
                  </a:cubicBezTo>
                  <a:cubicBezTo>
                    <a:pt x="5930" y="6922"/>
                    <a:pt x="5894" y="6919"/>
                    <a:pt x="5860" y="6919"/>
                  </a:cubicBezTo>
                  <a:cubicBezTo>
                    <a:pt x="5826" y="6919"/>
                    <a:pt x="5793" y="6922"/>
                    <a:pt x="5763" y="6928"/>
                  </a:cubicBezTo>
                  <a:lnTo>
                    <a:pt x="5763" y="6559"/>
                  </a:lnTo>
                  <a:cubicBezTo>
                    <a:pt x="6311" y="6166"/>
                    <a:pt x="6704" y="5570"/>
                    <a:pt x="6787" y="4892"/>
                  </a:cubicBezTo>
                  <a:lnTo>
                    <a:pt x="6894" y="4892"/>
                  </a:lnTo>
                  <a:cubicBezTo>
                    <a:pt x="7216" y="4892"/>
                    <a:pt x="7489" y="4654"/>
                    <a:pt x="7513" y="4356"/>
                  </a:cubicBezTo>
                  <a:cubicBezTo>
                    <a:pt x="7537" y="4189"/>
                    <a:pt x="7478" y="4011"/>
                    <a:pt x="7370" y="3892"/>
                  </a:cubicBezTo>
                  <a:lnTo>
                    <a:pt x="7358" y="3868"/>
                  </a:lnTo>
                  <a:lnTo>
                    <a:pt x="7680" y="3034"/>
                  </a:lnTo>
                  <a:cubicBezTo>
                    <a:pt x="7716" y="2975"/>
                    <a:pt x="7692" y="2903"/>
                    <a:pt x="7656" y="2856"/>
                  </a:cubicBezTo>
                  <a:lnTo>
                    <a:pt x="7370" y="2582"/>
                  </a:lnTo>
                  <a:lnTo>
                    <a:pt x="7680" y="1629"/>
                  </a:lnTo>
                  <a:cubicBezTo>
                    <a:pt x="7692" y="1582"/>
                    <a:pt x="7692" y="1522"/>
                    <a:pt x="7656" y="1475"/>
                  </a:cubicBezTo>
                  <a:cubicBezTo>
                    <a:pt x="7620" y="1427"/>
                    <a:pt x="7573" y="1403"/>
                    <a:pt x="7513" y="1403"/>
                  </a:cubicBezTo>
                  <a:lnTo>
                    <a:pt x="6882" y="1403"/>
                  </a:lnTo>
                  <a:lnTo>
                    <a:pt x="7144" y="748"/>
                  </a:lnTo>
                  <a:cubicBezTo>
                    <a:pt x="7156" y="701"/>
                    <a:pt x="7156" y="641"/>
                    <a:pt x="7132" y="606"/>
                  </a:cubicBezTo>
                  <a:cubicBezTo>
                    <a:pt x="7097" y="558"/>
                    <a:pt x="7061" y="522"/>
                    <a:pt x="7001" y="522"/>
                  </a:cubicBezTo>
                  <a:lnTo>
                    <a:pt x="6013" y="522"/>
                  </a:lnTo>
                  <a:lnTo>
                    <a:pt x="5537" y="46"/>
                  </a:lnTo>
                  <a:cubicBezTo>
                    <a:pt x="5519" y="28"/>
                    <a:pt x="5479" y="2"/>
                    <a:pt x="5440" y="2"/>
                  </a:cubicBezTo>
                  <a:cubicBezTo>
                    <a:pt x="5429" y="2"/>
                    <a:pt x="5417" y="5"/>
                    <a:pt x="5406" y="10"/>
                  </a:cubicBezTo>
                  <a:lnTo>
                    <a:pt x="4215" y="165"/>
                  </a:lnTo>
                  <a:lnTo>
                    <a:pt x="3548" y="10"/>
                  </a:lnTo>
                  <a:cubicBezTo>
                    <a:pt x="3535" y="3"/>
                    <a:pt x="3520" y="0"/>
                    <a:pt x="3504" y="0"/>
                  </a:cubicBezTo>
                  <a:close/>
                </a:path>
              </a:pathLst>
            </a:custGeom>
            <a:solidFill>
              <a:srgbClr val="3E557E"/>
            </a:solidFill>
            <a:ln>
              <a:noFill/>
            </a:ln>
          </p:spPr>
          <p:txBody>
            <a:bodyPr spcFirstLastPara="1" wrap="square" lIns="121900" tIns="121900" rIns="121900" bIns="121900" anchor="ctr" anchorCtr="0">
              <a:noAutofit/>
            </a:bodyPr>
            <a:lstStyle/>
            <a:p>
              <a:pPr defTabSz="1219170">
                <a:buClr>
                  <a:prstClr val="black"/>
                </a:buClr>
                <a:buSzPts val="1800"/>
              </a:pPr>
              <a:endParaRPr sz="2400" kern="0" dirty="0">
                <a:solidFill>
                  <a:prstClr val="black"/>
                </a:solidFill>
                <a:latin typeface="Arial"/>
                <a:ea typeface="Calibri"/>
                <a:cs typeface="Calibri"/>
                <a:sym typeface="Calibri"/>
              </a:endParaRPr>
            </a:p>
          </p:txBody>
        </p:sp>
      </p:grpSp>
    </p:spTree>
    <p:extLst>
      <p:ext uri="{BB962C8B-B14F-4D97-AF65-F5344CB8AC3E}">
        <p14:creationId xmlns:p14="http://schemas.microsoft.com/office/powerpoint/2010/main" val="29161129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87093BF-9C5D-15FF-11F9-8E087F16F251}"/>
            </a:ext>
          </a:extLst>
        </p:cNvPr>
        <p:cNvGrpSpPr/>
        <p:nvPr/>
      </p:nvGrpSpPr>
      <p:grpSpPr bwMode="auto">
        <a:xfrm>
          <a:off x="0" y="0"/>
          <a:ext cx="0" cy="0"/>
          <a:chOff x="0" y="0"/>
          <a:chExt cx="0" cy="0"/>
        </a:xfrm>
      </p:grpSpPr>
      <p:sp>
        <p:nvSpPr>
          <p:cNvPr id="50" name="Прямоугольник 49">
            <a:extLst>
              <a:ext uri="{FF2B5EF4-FFF2-40B4-BE49-F238E27FC236}">
                <a16:creationId xmlns:a16="http://schemas.microsoft.com/office/drawing/2014/main" id="{B80BA8BA-6604-47E2-26B0-EB498AE80955}"/>
              </a:ext>
            </a:extLst>
          </p:cNvPr>
          <p:cNvSpPr/>
          <p:nvPr/>
        </p:nvSpPr>
        <p:spPr bwMode="auto">
          <a:xfrm rot="10800000">
            <a:off x="7336623" y="1717"/>
            <a:ext cx="764284" cy="6856283"/>
          </a:xfrm>
          <a:prstGeom prst="rect">
            <a:avLst/>
          </a:prstGeom>
          <a:gradFill>
            <a:gsLst>
              <a:gs pos="45000">
                <a:srgbClr val="1D3252">
                  <a:alpha val="0"/>
                </a:srgbClr>
              </a:gs>
              <a:gs pos="100000">
                <a:srgbClr val="1D325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ru-RU" sz="1067" kern="0">
              <a:solidFill>
                <a:srgbClr val="FFFFFF"/>
              </a:solidFill>
              <a:latin typeface="Arial"/>
              <a:cs typeface="Arial"/>
            </a:endParaRPr>
          </a:p>
        </p:txBody>
      </p:sp>
      <p:sp>
        <p:nvSpPr>
          <p:cNvPr id="27" name="Прямоугольник 26">
            <a:extLst>
              <a:ext uri="{FF2B5EF4-FFF2-40B4-BE49-F238E27FC236}">
                <a16:creationId xmlns:a16="http://schemas.microsoft.com/office/drawing/2014/main" id="{A8DAD8B9-FEDD-0225-F9DE-914DEF1799E8}"/>
              </a:ext>
            </a:extLst>
          </p:cNvPr>
          <p:cNvSpPr/>
          <p:nvPr/>
        </p:nvSpPr>
        <p:spPr bwMode="auto">
          <a:xfrm>
            <a:off x="7386743" y="0"/>
            <a:ext cx="234400" cy="6858000"/>
          </a:xfrm>
          <a:prstGeom prst="rect">
            <a:avLst/>
          </a:prstGeom>
          <a:solidFill>
            <a:srgbClr val="11AC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ru-RU" sz="1400" kern="0">
              <a:solidFill>
                <a:srgbClr val="FFFFFF"/>
              </a:solidFill>
              <a:latin typeface="Arial"/>
              <a:cs typeface="Arial"/>
            </a:endParaRPr>
          </a:p>
        </p:txBody>
      </p:sp>
      <p:pic>
        <p:nvPicPr>
          <p:cNvPr id="4" name="Рисунок 3"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BD6F929B-D937-09F2-05ED-20A1D943EAC7}"/>
              </a:ext>
            </a:extLst>
          </p:cNvPr>
          <p:cNvPicPr>
            <a:picLocks noChangeAspect="1"/>
          </p:cNvPicPr>
          <p:nvPr/>
        </p:nvPicPr>
        <p:blipFill>
          <a:blip r:embed="rId2"/>
          <a:stretch>
            <a:fillRect/>
          </a:stretch>
        </p:blipFill>
        <p:spPr bwMode="auto">
          <a:xfrm>
            <a:off x="879156" y="976324"/>
            <a:ext cx="3486417" cy="812845"/>
          </a:xfrm>
          <a:prstGeom prst="rect">
            <a:avLst/>
          </a:prstGeom>
        </p:spPr>
      </p:pic>
      <p:sp>
        <p:nvSpPr>
          <p:cNvPr id="5" name="TextBox 4">
            <a:extLst>
              <a:ext uri="{FF2B5EF4-FFF2-40B4-BE49-F238E27FC236}">
                <a16:creationId xmlns:a16="http://schemas.microsoft.com/office/drawing/2014/main" id="{891C98D8-31E6-606C-E616-3238FEF9FBC0}"/>
              </a:ext>
            </a:extLst>
          </p:cNvPr>
          <p:cNvSpPr txBox="1"/>
          <p:nvPr/>
        </p:nvSpPr>
        <p:spPr bwMode="auto">
          <a:xfrm>
            <a:off x="738640" y="1904443"/>
            <a:ext cx="4724370" cy="589520"/>
          </a:xfrm>
          <a:prstGeom prst="rect">
            <a:avLst/>
          </a:prstGeom>
          <a:noFill/>
        </p:spPr>
        <p:txBody>
          <a:bodyPr wrap="none" rtlCol="0">
            <a:spAutoFit/>
          </a:bodyPr>
          <a:lstStyle/>
          <a:p>
            <a:pPr defTabSz="1219170">
              <a:lnSpc>
                <a:spcPct val="115000"/>
              </a:lnSpc>
              <a:buClr>
                <a:srgbClr val="000000"/>
              </a:buClr>
            </a:pPr>
            <a:r>
              <a:rPr lang="ru-RU" sz="1467" kern="0" dirty="0">
                <a:solidFill>
                  <a:srgbClr val="FFFFFF"/>
                </a:solidFill>
                <a:latin typeface="Arial"/>
                <a:ea typeface="MS Mincho" panose="02020609040205080304" pitchFamily="49" charset="-128"/>
                <a:cs typeface="Times New Roman" panose="02020603050405020304" pitchFamily="18" charset="0"/>
              </a:rPr>
              <a:t>Корпоративный университет развития образования</a:t>
            </a:r>
          </a:p>
          <a:p>
            <a:pPr defTabSz="1219170">
              <a:lnSpc>
                <a:spcPct val="115000"/>
              </a:lnSpc>
              <a:buClr>
                <a:srgbClr val="000000"/>
              </a:buClr>
            </a:pPr>
            <a:r>
              <a:rPr lang="ru-RU" sz="1467" kern="0" dirty="0">
                <a:solidFill>
                  <a:srgbClr val="FFFFFF"/>
                </a:solidFill>
                <a:latin typeface="Arial"/>
                <a:ea typeface="MS Mincho" panose="02020609040205080304" pitchFamily="49" charset="-128"/>
                <a:cs typeface="Times New Roman" panose="02020603050405020304" pitchFamily="18" charset="0"/>
              </a:rPr>
              <a:t>Московской области (КУРО)</a:t>
            </a:r>
          </a:p>
        </p:txBody>
      </p:sp>
      <p:sp>
        <p:nvSpPr>
          <p:cNvPr id="9" name="TextBox 8">
            <a:extLst>
              <a:ext uri="{FF2B5EF4-FFF2-40B4-BE49-F238E27FC236}">
                <a16:creationId xmlns:a16="http://schemas.microsoft.com/office/drawing/2014/main" id="{1C3038D2-03ED-490E-88CC-A6EBE6F421CF}"/>
              </a:ext>
            </a:extLst>
          </p:cNvPr>
          <p:cNvSpPr txBox="1"/>
          <p:nvPr/>
        </p:nvSpPr>
        <p:spPr bwMode="auto">
          <a:xfrm>
            <a:off x="948194" y="3001714"/>
            <a:ext cx="5639125" cy="1734064"/>
          </a:xfrm>
          <a:prstGeom prst="rect">
            <a:avLst/>
          </a:prstGeom>
          <a:noFill/>
        </p:spPr>
        <p:txBody>
          <a:bodyPr wrap="square" rtlCol="0">
            <a:spAutoFit/>
          </a:bodyPr>
          <a:lstStyle/>
          <a:p>
            <a:pPr defTabSz="1219170">
              <a:buClr>
                <a:srgbClr val="000000"/>
              </a:buClr>
              <a:defRPr/>
            </a:pPr>
            <a:r>
              <a:rPr lang="ru-RU" sz="2667" kern="0" dirty="0">
                <a:solidFill>
                  <a:srgbClr val="FFFFFF"/>
                </a:solidFill>
                <a:latin typeface="Arial"/>
                <a:cs typeface="Arial"/>
              </a:rPr>
              <a:t>Использование результатов внешних оценочных процедур для разработки и корректировки рабочих программ и КИМ</a:t>
            </a:r>
          </a:p>
        </p:txBody>
      </p:sp>
    </p:spTree>
    <p:extLst>
      <p:ext uri="{BB962C8B-B14F-4D97-AF65-F5344CB8AC3E}">
        <p14:creationId xmlns:p14="http://schemas.microsoft.com/office/powerpoint/2010/main" val="850791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0819B3-8898-1E00-92AD-28EBEEA7B003}"/>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2F220819-431A-2A63-D5A4-ABCAA4D1C6C8}"/>
              </a:ext>
            </a:extLst>
          </p:cNvPr>
          <p:cNvSpPr>
            <a:spLocks noGrp="1"/>
          </p:cNvSpPr>
          <p:nvPr>
            <p:ph type="body" sz="quarter" idx="13"/>
          </p:nvPr>
        </p:nvSpPr>
        <p:spPr>
          <a:xfrm>
            <a:off x="2462663" y="345749"/>
            <a:ext cx="7660943" cy="759884"/>
          </a:xfrm>
        </p:spPr>
        <p:txBody>
          <a:bodyPr>
            <a:noAutofit/>
          </a:bodyPr>
          <a:lstStyle/>
          <a:p>
            <a:r>
              <a:rPr lang="ru-RU" b="1" dirty="0"/>
              <a:t>Разработка рабочей программы на следующий учебный год</a:t>
            </a:r>
          </a:p>
        </p:txBody>
      </p:sp>
      <p:sp>
        <p:nvSpPr>
          <p:cNvPr id="49" name="Текст 7">
            <a:extLst>
              <a:ext uri="{FF2B5EF4-FFF2-40B4-BE49-F238E27FC236}">
                <a16:creationId xmlns:a16="http://schemas.microsoft.com/office/drawing/2014/main" id="{C55B74FE-AABF-C239-2C41-05337947ADCB}"/>
              </a:ext>
            </a:extLst>
          </p:cNvPr>
          <p:cNvSpPr txBox="1">
            <a:spLocks/>
          </p:cNvSpPr>
          <p:nvPr/>
        </p:nvSpPr>
        <p:spPr bwMode="auto">
          <a:xfrm>
            <a:off x="306315" y="1446667"/>
            <a:ext cx="11054687" cy="759884"/>
          </a:xfrm>
          <a:prstGeom prst="rect">
            <a:avLst/>
          </a:prstGeom>
          <a:noFill/>
          <a:ln>
            <a:noFill/>
          </a:ln>
        </p:spPr>
        <p:txBody>
          <a:bodyPr spcFirstLastPara="1" wrap="square" lIns="121900" tIns="121900" rIns="121900" bIns="121900" anchor="ctr" anchorCtr="0">
            <a:noAutofit/>
          </a:bodyPr>
          <a:lstStyle>
            <a:defPPr marR="0" lvl="0" algn="l">
              <a:lnSpc>
                <a:spcPct val="100000"/>
              </a:lnSpc>
              <a:spcBef>
                <a:spcPts val="0"/>
              </a:spcBef>
              <a:spcAft>
                <a:spcPts val="0"/>
              </a:spcAft>
            </a:defPPr>
            <a:lvl1pPr marL="0" marR="0" lvl="0" indent="0" algn="l">
              <a:lnSpc>
                <a:spcPct val="100000"/>
              </a:lnSpc>
              <a:spcBef>
                <a:spcPts val="0"/>
              </a:spcBef>
              <a:spcAft>
                <a:spcPts val="0"/>
              </a:spcAft>
              <a:buClr>
                <a:schemeClr val="dk2"/>
              </a:buClr>
              <a:buSzPts val="1800"/>
              <a:buFont typeface="Arial"/>
              <a:buNone/>
              <a:defRPr sz="1800" b="0" i="0" u="none" strike="noStrike" cap="none">
                <a:solidFill>
                  <a:schemeClr val="bg1"/>
                </a:solidFill>
                <a:latin typeface="Arial"/>
                <a:ea typeface="Arial"/>
                <a:cs typeface="Arial"/>
              </a:defRPr>
            </a:lvl1pPr>
            <a:lvl2pPr marL="914400" marR="0" lvl="1"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2pPr>
            <a:lvl3pPr marL="1371600" marR="0" lvl="2"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3pPr>
            <a:lvl4pPr marL="1828800" marR="0" lvl="3"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4pPr>
            <a:lvl5pPr marL="2286000" marR="0" lvl="4"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5pPr>
            <a:lvl6pPr marL="2743200" marR="0" lvl="5"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6pPr>
            <a:lvl7pPr marL="3200400" marR="0" lvl="6"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7pPr>
            <a:lvl8pPr marL="3657600" marR="0" lvl="7"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8pPr>
            <a:lvl9pPr marL="4114800" marR="0" lvl="8"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9pPr>
          </a:lstStyle>
          <a:p>
            <a:pPr defTabSz="1219170">
              <a:buClr>
                <a:srgbClr val="595959"/>
              </a:buClr>
            </a:pPr>
            <a:r>
              <a:rPr lang="ru-RU" sz="2400" b="1" kern="0" dirty="0">
                <a:solidFill>
                  <a:srgbClr val="4285F4">
                    <a:lumMod val="50000"/>
                  </a:srgbClr>
                </a:solidFill>
              </a:rPr>
              <a:t>Алгоритм разработки рабочей программы на следующий учебный год</a:t>
            </a:r>
          </a:p>
        </p:txBody>
      </p:sp>
      <p:sp>
        <p:nvSpPr>
          <p:cNvPr id="50" name="TextBox 49">
            <a:extLst>
              <a:ext uri="{FF2B5EF4-FFF2-40B4-BE49-F238E27FC236}">
                <a16:creationId xmlns:a16="http://schemas.microsoft.com/office/drawing/2014/main" id="{0B096275-A595-4AFE-D473-687872BCD4C2}"/>
              </a:ext>
            </a:extLst>
          </p:cNvPr>
          <p:cNvSpPr txBox="1"/>
          <p:nvPr/>
        </p:nvSpPr>
        <p:spPr>
          <a:xfrm>
            <a:off x="733947" y="2474795"/>
            <a:ext cx="856325" cy="379656"/>
          </a:xfrm>
          <a:prstGeom prst="rect">
            <a:avLst/>
          </a:prstGeom>
          <a:noFill/>
        </p:spPr>
        <p:txBody>
          <a:bodyPr wrap="none" rtlCol="0">
            <a:spAutoFit/>
          </a:bodyPr>
          <a:lstStyle/>
          <a:p>
            <a:pPr defTabSz="1219170">
              <a:buClr>
                <a:srgbClr val="000000"/>
              </a:buClr>
            </a:pPr>
            <a:r>
              <a:rPr lang="ru-RU" sz="1867" b="1" kern="0" dirty="0">
                <a:solidFill>
                  <a:srgbClr val="000000"/>
                </a:solidFill>
                <a:latin typeface="Arial"/>
                <a:cs typeface="Arial"/>
              </a:rPr>
              <a:t>Шаг 1</a:t>
            </a:r>
          </a:p>
        </p:txBody>
      </p:sp>
      <p:sp>
        <p:nvSpPr>
          <p:cNvPr id="51" name="TextBox 50">
            <a:extLst>
              <a:ext uri="{FF2B5EF4-FFF2-40B4-BE49-F238E27FC236}">
                <a16:creationId xmlns:a16="http://schemas.microsoft.com/office/drawing/2014/main" id="{E391AD86-1B50-4B7C-B655-866A3BA1E96C}"/>
              </a:ext>
            </a:extLst>
          </p:cNvPr>
          <p:cNvSpPr txBox="1"/>
          <p:nvPr/>
        </p:nvSpPr>
        <p:spPr>
          <a:xfrm>
            <a:off x="891654" y="3336120"/>
            <a:ext cx="5583580" cy="379656"/>
          </a:xfrm>
          <a:prstGeom prst="rect">
            <a:avLst/>
          </a:prstGeom>
          <a:noFill/>
        </p:spPr>
        <p:txBody>
          <a:bodyPr wrap="none" rtlCol="0">
            <a:spAutoFit/>
          </a:bodyPr>
          <a:lstStyle/>
          <a:p>
            <a:pPr defTabSz="1219170">
              <a:buClr>
                <a:srgbClr val="000000"/>
              </a:buClr>
            </a:pPr>
            <a:r>
              <a:rPr lang="ru-RU" sz="1867" kern="0" dirty="0">
                <a:solidFill>
                  <a:srgbClr val="000000"/>
                </a:solidFill>
                <a:latin typeface="Arial"/>
                <a:cs typeface="Arial"/>
              </a:rPr>
              <a:t>Скачать рабочую программу из ФГОС </a:t>
            </a:r>
            <a:r>
              <a:rPr lang="ru-RU" sz="1867" kern="0" dirty="0" err="1">
                <a:solidFill>
                  <a:srgbClr val="000000"/>
                </a:solidFill>
                <a:latin typeface="Arial"/>
                <a:cs typeface="Arial"/>
              </a:rPr>
              <a:t>РЕЕСТРа</a:t>
            </a:r>
            <a:endParaRPr lang="ru-RU" sz="1867" kern="0" dirty="0">
              <a:solidFill>
                <a:srgbClr val="000000"/>
              </a:solidFill>
              <a:latin typeface="Arial"/>
              <a:cs typeface="Arial"/>
            </a:endParaRPr>
          </a:p>
        </p:txBody>
      </p:sp>
      <p:sp>
        <p:nvSpPr>
          <p:cNvPr id="52" name="TextBox 51">
            <a:extLst>
              <a:ext uri="{FF2B5EF4-FFF2-40B4-BE49-F238E27FC236}">
                <a16:creationId xmlns:a16="http://schemas.microsoft.com/office/drawing/2014/main" id="{FEC20FF1-818A-1DF5-8A25-7B7246F8D620}"/>
              </a:ext>
            </a:extLst>
          </p:cNvPr>
          <p:cNvSpPr txBox="1"/>
          <p:nvPr/>
        </p:nvSpPr>
        <p:spPr>
          <a:xfrm>
            <a:off x="961510" y="4795963"/>
            <a:ext cx="3254132" cy="954300"/>
          </a:xfrm>
          <a:prstGeom prst="rect">
            <a:avLst/>
          </a:prstGeom>
          <a:noFill/>
        </p:spPr>
        <p:txBody>
          <a:bodyPr wrap="square">
            <a:spAutoFit/>
          </a:bodyPr>
          <a:lstStyle/>
          <a:p>
            <a:pPr defTabSz="1219170">
              <a:buClr>
                <a:srgbClr val="000000"/>
              </a:buClr>
            </a:pPr>
            <a:r>
              <a:rPr lang="en-US" sz="1867" kern="0" dirty="0">
                <a:solidFill>
                  <a:srgbClr val="000000"/>
                </a:solidFill>
                <a:latin typeface="Arial"/>
                <a:cs typeface="Arial"/>
                <a:hlinkClick r:id="rId2"/>
              </a:rPr>
              <a:t>https://fgosreestr.edsoo.ru/federal-standards</a:t>
            </a:r>
            <a:endParaRPr lang="ru-RU" sz="1867" kern="0" dirty="0">
              <a:solidFill>
                <a:srgbClr val="000000"/>
              </a:solidFill>
              <a:latin typeface="Arial"/>
              <a:cs typeface="Arial"/>
            </a:endParaRPr>
          </a:p>
          <a:p>
            <a:pPr defTabSz="1219170">
              <a:buClr>
                <a:srgbClr val="000000"/>
              </a:buClr>
            </a:pPr>
            <a:endParaRPr lang="ru-RU" sz="1867" kern="0" dirty="0">
              <a:solidFill>
                <a:srgbClr val="000000"/>
              </a:solidFill>
              <a:latin typeface="Arial"/>
              <a:cs typeface="Arial"/>
            </a:endParaRPr>
          </a:p>
        </p:txBody>
      </p:sp>
    </p:spTree>
    <p:extLst>
      <p:ext uri="{BB962C8B-B14F-4D97-AF65-F5344CB8AC3E}">
        <p14:creationId xmlns:p14="http://schemas.microsoft.com/office/powerpoint/2010/main" val="33046576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67F17C-A95B-DD5A-A1E8-2BE8AA352191}"/>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B0810031-5FE7-0657-E413-F4379ABCA32C}"/>
              </a:ext>
            </a:extLst>
          </p:cNvPr>
          <p:cNvSpPr>
            <a:spLocks noGrp="1"/>
          </p:cNvSpPr>
          <p:nvPr>
            <p:ph type="body" sz="quarter" idx="13"/>
          </p:nvPr>
        </p:nvSpPr>
        <p:spPr>
          <a:xfrm>
            <a:off x="2462663" y="345749"/>
            <a:ext cx="7660943" cy="759884"/>
          </a:xfrm>
        </p:spPr>
        <p:txBody>
          <a:bodyPr>
            <a:noAutofit/>
          </a:bodyPr>
          <a:lstStyle/>
          <a:p>
            <a:r>
              <a:rPr lang="ru-RU" b="1" dirty="0"/>
              <a:t>Разработка рабочей программы на следующий учебный год</a:t>
            </a:r>
          </a:p>
        </p:txBody>
      </p:sp>
      <p:sp>
        <p:nvSpPr>
          <p:cNvPr id="2" name="Текст 7">
            <a:extLst>
              <a:ext uri="{FF2B5EF4-FFF2-40B4-BE49-F238E27FC236}">
                <a16:creationId xmlns:a16="http://schemas.microsoft.com/office/drawing/2014/main" id="{54928A19-3FF9-8429-A820-843965C762FD}"/>
              </a:ext>
            </a:extLst>
          </p:cNvPr>
          <p:cNvSpPr txBox="1">
            <a:spLocks/>
          </p:cNvSpPr>
          <p:nvPr/>
        </p:nvSpPr>
        <p:spPr bwMode="auto">
          <a:xfrm>
            <a:off x="306315" y="1446667"/>
            <a:ext cx="11054687" cy="759884"/>
          </a:xfrm>
          <a:prstGeom prst="rect">
            <a:avLst/>
          </a:prstGeom>
          <a:noFill/>
          <a:ln>
            <a:noFill/>
          </a:ln>
        </p:spPr>
        <p:txBody>
          <a:bodyPr spcFirstLastPara="1" wrap="square" lIns="121900" tIns="121900" rIns="121900" bIns="121900" anchor="ctr" anchorCtr="0">
            <a:noAutofit/>
          </a:bodyPr>
          <a:lstStyle>
            <a:defPPr marR="0" lvl="0" algn="l">
              <a:lnSpc>
                <a:spcPct val="100000"/>
              </a:lnSpc>
              <a:spcBef>
                <a:spcPts val="0"/>
              </a:spcBef>
              <a:spcAft>
                <a:spcPts val="0"/>
              </a:spcAft>
            </a:defPPr>
            <a:lvl1pPr marL="0" marR="0" lvl="0" indent="0" algn="l">
              <a:lnSpc>
                <a:spcPct val="100000"/>
              </a:lnSpc>
              <a:spcBef>
                <a:spcPts val="0"/>
              </a:spcBef>
              <a:spcAft>
                <a:spcPts val="0"/>
              </a:spcAft>
              <a:buClr>
                <a:schemeClr val="dk2"/>
              </a:buClr>
              <a:buSzPts val="1800"/>
              <a:buFont typeface="Arial"/>
              <a:buNone/>
              <a:defRPr sz="1800" b="0" i="0" u="none" strike="noStrike" cap="none">
                <a:solidFill>
                  <a:schemeClr val="bg1"/>
                </a:solidFill>
                <a:latin typeface="Arial"/>
                <a:ea typeface="Arial"/>
                <a:cs typeface="Arial"/>
              </a:defRPr>
            </a:lvl1pPr>
            <a:lvl2pPr marL="914400" marR="0" lvl="1"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2pPr>
            <a:lvl3pPr marL="1371600" marR="0" lvl="2"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3pPr>
            <a:lvl4pPr marL="1828800" marR="0" lvl="3"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4pPr>
            <a:lvl5pPr marL="2286000" marR="0" lvl="4"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5pPr>
            <a:lvl6pPr marL="2743200" marR="0" lvl="5"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6pPr>
            <a:lvl7pPr marL="3200400" marR="0" lvl="6"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7pPr>
            <a:lvl8pPr marL="3657600" marR="0" lvl="7"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8pPr>
            <a:lvl9pPr marL="4114800" marR="0" lvl="8"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9pPr>
          </a:lstStyle>
          <a:p>
            <a:pPr defTabSz="1219170">
              <a:buClr>
                <a:srgbClr val="595959"/>
              </a:buClr>
            </a:pPr>
            <a:r>
              <a:rPr lang="ru-RU" sz="2400" b="1" kern="0" dirty="0">
                <a:solidFill>
                  <a:srgbClr val="4285F4">
                    <a:lumMod val="50000"/>
                  </a:srgbClr>
                </a:solidFill>
              </a:rPr>
              <a:t>Алгоритм разработки рабочей программы на следующий учебный год</a:t>
            </a:r>
          </a:p>
        </p:txBody>
      </p:sp>
      <p:sp>
        <p:nvSpPr>
          <p:cNvPr id="3" name="TextBox 2">
            <a:extLst>
              <a:ext uri="{FF2B5EF4-FFF2-40B4-BE49-F238E27FC236}">
                <a16:creationId xmlns:a16="http://schemas.microsoft.com/office/drawing/2014/main" id="{5943E8BB-F4DB-E644-3693-17C2F0E8CABF}"/>
              </a:ext>
            </a:extLst>
          </p:cNvPr>
          <p:cNvSpPr txBox="1"/>
          <p:nvPr/>
        </p:nvSpPr>
        <p:spPr>
          <a:xfrm>
            <a:off x="733947" y="2474795"/>
            <a:ext cx="949299" cy="379656"/>
          </a:xfrm>
          <a:prstGeom prst="rect">
            <a:avLst/>
          </a:prstGeom>
          <a:noFill/>
        </p:spPr>
        <p:txBody>
          <a:bodyPr wrap="none" rtlCol="0">
            <a:spAutoFit/>
          </a:bodyPr>
          <a:lstStyle/>
          <a:p>
            <a:pPr defTabSz="1219170">
              <a:buClr>
                <a:srgbClr val="000000"/>
              </a:buClr>
            </a:pPr>
            <a:r>
              <a:rPr lang="ru-RU" sz="1867" b="1" kern="0" dirty="0">
                <a:solidFill>
                  <a:srgbClr val="000000"/>
                </a:solidFill>
                <a:latin typeface="Arial"/>
                <a:cs typeface="Arial"/>
              </a:rPr>
              <a:t>Шаг 2*</a:t>
            </a:r>
          </a:p>
        </p:txBody>
      </p:sp>
      <p:sp>
        <p:nvSpPr>
          <p:cNvPr id="4" name="TextBox 3">
            <a:extLst>
              <a:ext uri="{FF2B5EF4-FFF2-40B4-BE49-F238E27FC236}">
                <a16:creationId xmlns:a16="http://schemas.microsoft.com/office/drawing/2014/main" id="{1C0291A7-A80D-5D22-109E-79981F0E1FC3}"/>
              </a:ext>
            </a:extLst>
          </p:cNvPr>
          <p:cNvSpPr txBox="1"/>
          <p:nvPr/>
        </p:nvSpPr>
        <p:spPr>
          <a:xfrm>
            <a:off x="782470" y="2960049"/>
            <a:ext cx="10578532" cy="666977"/>
          </a:xfrm>
          <a:prstGeom prst="rect">
            <a:avLst/>
          </a:prstGeom>
          <a:noFill/>
        </p:spPr>
        <p:txBody>
          <a:bodyPr wrap="square" rtlCol="0">
            <a:spAutoFit/>
          </a:bodyPr>
          <a:lstStyle/>
          <a:p>
            <a:pPr defTabSz="1219170">
              <a:buClr>
                <a:srgbClr val="000000"/>
              </a:buClr>
            </a:pPr>
            <a:r>
              <a:rPr lang="ru-RU" sz="1867" kern="0" dirty="0">
                <a:solidFill>
                  <a:srgbClr val="000000"/>
                </a:solidFill>
                <a:latin typeface="Arial"/>
                <a:cs typeface="Arial"/>
              </a:rPr>
              <a:t>Составляем поурочное планирование для предметов не входящих в перечень предметов непосредственного применения</a:t>
            </a:r>
          </a:p>
        </p:txBody>
      </p:sp>
      <p:pic>
        <p:nvPicPr>
          <p:cNvPr id="7" name="Рисунок 6">
            <a:extLst>
              <a:ext uri="{FF2B5EF4-FFF2-40B4-BE49-F238E27FC236}">
                <a16:creationId xmlns:a16="http://schemas.microsoft.com/office/drawing/2014/main" id="{52B06816-8153-1D9F-451C-A9867E90DED1}"/>
              </a:ext>
            </a:extLst>
          </p:cNvPr>
          <p:cNvPicPr>
            <a:picLocks noChangeAspect="1"/>
          </p:cNvPicPr>
          <p:nvPr/>
        </p:nvPicPr>
        <p:blipFill>
          <a:blip r:embed="rId2"/>
          <a:stretch>
            <a:fillRect/>
          </a:stretch>
        </p:blipFill>
        <p:spPr>
          <a:xfrm>
            <a:off x="5629716" y="3530222"/>
            <a:ext cx="5367347" cy="2934953"/>
          </a:xfrm>
          <a:prstGeom prst="rect">
            <a:avLst/>
          </a:prstGeom>
        </p:spPr>
      </p:pic>
    </p:spTree>
    <p:extLst>
      <p:ext uri="{BB962C8B-B14F-4D97-AF65-F5344CB8AC3E}">
        <p14:creationId xmlns:p14="http://schemas.microsoft.com/office/powerpoint/2010/main" val="26193044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35CB9F-E207-D888-CCDB-F2A773E6A4D3}"/>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45584427-E6FD-90B7-211E-EC788B5E0209}"/>
              </a:ext>
            </a:extLst>
          </p:cNvPr>
          <p:cNvSpPr>
            <a:spLocks noGrp="1"/>
          </p:cNvSpPr>
          <p:nvPr>
            <p:ph type="body" sz="quarter" idx="13"/>
          </p:nvPr>
        </p:nvSpPr>
        <p:spPr>
          <a:xfrm>
            <a:off x="2462663" y="345749"/>
            <a:ext cx="7660943" cy="759884"/>
          </a:xfrm>
        </p:spPr>
        <p:txBody>
          <a:bodyPr>
            <a:noAutofit/>
          </a:bodyPr>
          <a:lstStyle/>
          <a:p>
            <a:r>
              <a:rPr lang="ru-RU" b="1" dirty="0"/>
              <a:t>Разработка рабочей программы на следующий учебный год</a:t>
            </a:r>
          </a:p>
        </p:txBody>
      </p:sp>
      <p:sp>
        <p:nvSpPr>
          <p:cNvPr id="2" name="Текст 7">
            <a:extLst>
              <a:ext uri="{FF2B5EF4-FFF2-40B4-BE49-F238E27FC236}">
                <a16:creationId xmlns:a16="http://schemas.microsoft.com/office/drawing/2014/main" id="{574F3C67-921B-B374-0F0D-61DFC3390431}"/>
              </a:ext>
            </a:extLst>
          </p:cNvPr>
          <p:cNvSpPr txBox="1">
            <a:spLocks/>
          </p:cNvSpPr>
          <p:nvPr/>
        </p:nvSpPr>
        <p:spPr bwMode="auto">
          <a:xfrm>
            <a:off x="306315" y="1446667"/>
            <a:ext cx="11054687" cy="759884"/>
          </a:xfrm>
          <a:prstGeom prst="rect">
            <a:avLst/>
          </a:prstGeom>
          <a:noFill/>
          <a:ln>
            <a:noFill/>
          </a:ln>
        </p:spPr>
        <p:txBody>
          <a:bodyPr spcFirstLastPara="1" wrap="square" lIns="121900" tIns="121900" rIns="121900" bIns="121900" anchor="ctr" anchorCtr="0">
            <a:noAutofit/>
          </a:bodyPr>
          <a:lstStyle>
            <a:defPPr marR="0" lvl="0" algn="l">
              <a:lnSpc>
                <a:spcPct val="100000"/>
              </a:lnSpc>
              <a:spcBef>
                <a:spcPts val="0"/>
              </a:spcBef>
              <a:spcAft>
                <a:spcPts val="0"/>
              </a:spcAft>
            </a:defPPr>
            <a:lvl1pPr marL="0" marR="0" lvl="0" indent="0" algn="l">
              <a:lnSpc>
                <a:spcPct val="100000"/>
              </a:lnSpc>
              <a:spcBef>
                <a:spcPts val="0"/>
              </a:spcBef>
              <a:spcAft>
                <a:spcPts val="0"/>
              </a:spcAft>
              <a:buClr>
                <a:schemeClr val="dk2"/>
              </a:buClr>
              <a:buSzPts val="1800"/>
              <a:buFont typeface="Arial"/>
              <a:buNone/>
              <a:defRPr sz="1800" b="0" i="0" u="none" strike="noStrike" cap="none">
                <a:solidFill>
                  <a:schemeClr val="bg1"/>
                </a:solidFill>
                <a:latin typeface="Arial"/>
                <a:ea typeface="Arial"/>
                <a:cs typeface="Arial"/>
              </a:defRPr>
            </a:lvl1pPr>
            <a:lvl2pPr marL="914400" marR="0" lvl="1"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2pPr>
            <a:lvl3pPr marL="1371600" marR="0" lvl="2"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3pPr>
            <a:lvl4pPr marL="1828800" marR="0" lvl="3"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4pPr>
            <a:lvl5pPr marL="2286000" marR="0" lvl="4"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5pPr>
            <a:lvl6pPr marL="2743200" marR="0" lvl="5"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6pPr>
            <a:lvl7pPr marL="3200400" marR="0" lvl="6"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7pPr>
            <a:lvl8pPr marL="3657600" marR="0" lvl="7"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8pPr>
            <a:lvl9pPr marL="4114800" marR="0" lvl="8"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9pPr>
          </a:lstStyle>
          <a:p>
            <a:pPr defTabSz="1219170">
              <a:buClr>
                <a:srgbClr val="595959"/>
              </a:buClr>
            </a:pPr>
            <a:r>
              <a:rPr lang="ru-RU" sz="2400" b="1" kern="0" dirty="0">
                <a:solidFill>
                  <a:srgbClr val="4285F4">
                    <a:lumMod val="50000"/>
                  </a:srgbClr>
                </a:solidFill>
              </a:rPr>
              <a:t>Алгоритм разработки рабочей программы на следующий учебный год</a:t>
            </a:r>
          </a:p>
        </p:txBody>
      </p:sp>
      <p:sp>
        <p:nvSpPr>
          <p:cNvPr id="3" name="TextBox 2">
            <a:extLst>
              <a:ext uri="{FF2B5EF4-FFF2-40B4-BE49-F238E27FC236}">
                <a16:creationId xmlns:a16="http://schemas.microsoft.com/office/drawing/2014/main" id="{1396937D-2434-3A91-C5BE-FEA2CB9E4CEB}"/>
              </a:ext>
            </a:extLst>
          </p:cNvPr>
          <p:cNvSpPr txBox="1"/>
          <p:nvPr/>
        </p:nvSpPr>
        <p:spPr>
          <a:xfrm>
            <a:off x="733947" y="2474795"/>
            <a:ext cx="856325" cy="379656"/>
          </a:xfrm>
          <a:prstGeom prst="rect">
            <a:avLst/>
          </a:prstGeom>
          <a:noFill/>
        </p:spPr>
        <p:txBody>
          <a:bodyPr wrap="none" rtlCol="0">
            <a:spAutoFit/>
          </a:bodyPr>
          <a:lstStyle/>
          <a:p>
            <a:pPr defTabSz="1219170">
              <a:buClr>
                <a:srgbClr val="000000"/>
              </a:buClr>
            </a:pPr>
            <a:r>
              <a:rPr lang="ru-RU" sz="1867" b="1" kern="0" dirty="0">
                <a:solidFill>
                  <a:srgbClr val="000000"/>
                </a:solidFill>
                <a:latin typeface="Arial"/>
                <a:cs typeface="Arial"/>
              </a:rPr>
              <a:t>Шаг 3</a:t>
            </a:r>
          </a:p>
        </p:txBody>
      </p:sp>
      <p:sp>
        <p:nvSpPr>
          <p:cNvPr id="4" name="TextBox 3">
            <a:extLst>
              <a:ext uri="{FF2B5EF4-FFF2-40B4-BE49-F238E27FC236}">
                <a16:creationId xmlns:a16="http://schemas.microsoft.com/office/drawing/2014/main" id="{2B840F2B-BD2D-D17A-1CCE-F695F4DCA13B}"/>
              </a:ext>
            </a:extLst>
          </p:cNvPr>
          <p:cNvSpPr txBox="1"/>
          <p:nvPr/>
        </p:nvSpPr>
        <p:spPr>
          <a:xfrm>
            <a:off x="782470" y="2960048"/>
            <a:ext cx="10578532" cy="379656"/>
          </a:xfrm>
          <a:prstGeom prst="rect">
            <a:avLst/>
          </a:prstGeom>
          <a:noFill/>
        </p:spPr>
        <p:txBody>
          <a:bodyPr wrap="square" rtlCol="0">
            <a:spAutoFit/>
          </a:bodyPr>
          <a:lstStyle/>
          <a:p>
            <a:pPr defTabSz="1219170">
              <a:buClr>
                <a:srgbClr val="000000"/>
              </a:buClr>
            </a:pPr>
            <a:r>
              <a:rPr lang="ru-RU" sz="1867" kern="0" dirty="0">
                <a:solidFill>
                  <a:srgbClr val="000000"/>
                </a:solidFill>
                <a:latin typeface="Arial"/>
                <a:cs typeface="Arial"/>
              </a:rPr>
              <a:t>Составить график оценочных процедур</a:t>
            </a:r>
          </a:p>
        </p:txBody>
      </p:sp>
      <p:sp>
        <p:nvSpPr>
          <p:cNvPr id="7" name="TextBox 6">
            <a:extLst>
              <a:ext uri="{FF2B5EF4-FFF2-40B4-BE49-F238E27FC236}">
                <a16:creationId xmlns:a16="http://schemas.microsoft.com/office/drawing/2014/main" id="{E86A59DF-9693-03E1-D9A9-6AD3949FC602}"/>
              </a:ext>
            </a:extLst>
          </p:cNvPr>
          <p:cNvSpPr txBox="1"/>
          <p:nvPr/>
        </p:nvSpPr>
        <p:spPr>
          <a:xfrm>
            <a:off x="858292" y="3732285"/>
            <a:ext cx="7712501" cy="2062103"/>
          </a:xfrm>
          <a:prstGeom prst="rect">
            <a:avLst/>
          </a:prstGeom>
          <a:noFill/>
        </p:spPr>
        <p:txBody>
          <a:bodyPr wrap="square">
            <a:spAutoFit/>
          </a:bodyPr>
          <a:lstStyle/>
          <a:p>
            <a:pPr algn="just" defTabSz="1219170">
              <a:buClr>
                <a:srgbClr val="000000"/>
              </a:buClr>
            </a:pPr>
            <a:r>
              <a:rPr lang="ru-RU" sz="1600" kern="0" dirty="0">
                <a:solidFill>
                  <a:srgbClr val="000000"/>
                </a:solidFill>
                <a:latin typeface="Arial"/>
                <a:cs typeface="Arial"/>
              </a:rPr>
              <a:t>19.35. Особенности оценки по отдельному учебному предмету фиксируются в приложении к ОП НОО. Описание оценки предметных результатов по отдельному учебному предмету включает: список итоговых планируемых результатов с указанием этапов их формирования и способов оценки (например, текущая (тематическая), устно (письменно), практика); требования к выставлению отметок за промежуточную аттестацию (при необходимости - с учетом степени значимости отметок за отдельные оценочные процедуры); </a:t>
            </a:r>
            <a:r>
              <a:rPr lang="ru-RU" sz="1600" b="1" kern="0" dirty="0">
                <a:solidFill>
                  <a:srgbClr val="C00000"/>
                </a:solidFill>
                <a:latin typeface="Arial"/>
                <a:cs typeface="Arial"/>
              </a:rPr>
              <a:t>график контрольных мероприятий.</a:t>
            </a:r>
          </a:p>
        </p:txBody>
      </p:sp>
    </p:spTree>
    <p:extLst>
      <p:ext uri="{BB962C8B-B14F-4D97-AF65-F5344CB8AC3E}">
        <p14:creationId xmlns:p14="http://schemas.microsoft.com/office/powerpoint/2010/main" val="3998353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806E06-C9E6-2C1E-069E-DAC25D18D532}"/>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41520C1E-9223-1A63-8039-6B6B7D138856}"/>
              </a:ext>
            </a:extLst>
          </p:cNvPr>
          <p:cNvSpPr>
            <a:spLocks noGrp="1"/>
          </p:cNvSpPr>
          <p:nvPr>
            <p:ph type="body" sz="quarter" idx="13"/>
          </p:nvPr>
        </p:nvSpPr>
        <p:spPr>
          <a:xfrm>
            <a:off x="2462663" y="345749"/>
            <a:ext cx="7660943" cy="759884"/>
          </a:xfrm>
        </p:spPr>
        <p:txBody>
          <a:bodyPr>
            <a:noAutofit/>
          </a:bodyPr>
          <a:lstStyle/>
          <a:p>
            <a:r>
              <a:rPr lang="ru-RU" b="1" dirty="0"/>
              <a:t>Разработка рабочей программы на следующий учебный год</a:t>
            </a:r>
          </a:p>
        </p:txBody>
      </p:sp>
      <p:sp>
        <p:nvSpPr>
          <p:cNvPr id="2" name="Текст 7">
            <a:extLst>
              <a:ext uri="{FF2B5EF4-FFF2-40B4-BE49-F238E27FC236}">
                <a16:creationId xmlns:a16="http://schemas.microsoft.com/office/drawing/2014/main" id="{02D07960-3D82-2FFF-398B-778CCA6AC538}"/>
              </a:ext>
            </a:extLst>
          </p:cNvPr>
          <p:cNvSpPr txBox="1">
            <a:spLocks/>
          </p:cNvSpPr>
          <p:nvPr/>
        </p:nvSpPr>
        <p:spPr bwMode="auto">
          <a:xfrm>
            <a:off x="306315" y="1446667"/>
            <a:ext cx="11054687" cy="759884"/>
          </a:xfrm>
          <a:prstGeom prst="rect">
            <a:avLst/>
          </a:prstGeom>
          <a:noFill/>
          <a:ln>
            <a:noFill/>
          </a:ln>
        </p:spPr>
        <p:txBody>
          <a:bodyPr spcFirstLastPara="1" wrap="square" lIns="121900" tIns="121900" rIns="121900" bIns="121900" anchor="ctr" anchorCtr="0">
            <a:noAutofit/>
          </a:bodyPr>
          <a:lstStyle>
            <a:defPPr marR="0" lvl="0" algn="l">
              <a:lnSpc>
                <a:spcPct val="100000"/>
              </a:lnSpc>
              <a:spcBef>
                <a:spcPts val="0"/>
              </a:spcBef>
              <a:spcAft>
                <a:spcPts val="0"/>
              </a:spcAft>
            </a:defPPr>
            <a:lvl1pPr marL="0" marR="0" lvl="0" indent="0" algn="l">
              <a:lnSpc>
                <a:spcPct val="100000"/>
              </a:lnSpc>
              <a:spcBef>
                <a:spcPts val="0"/>
              </a:spcBef>
              <a:spcAft>
                <a:spcPts val="0"/>
              </a:spcAft>
              <a:buClr>
                <a:schemeClr val="dk2"/>
              </a:buClr>
              <a:buSzPts val="1800"/>
              <a:buFont typeface="Arial"/>
              <a:buNone/>
              <a:defRPr sz="1800" b="0" i="0" u="none" strike="noStrike" cap="none">
                <a:solidFill>
                  <a:schemeClr val="bg1"/>
                </a:solidFill>
                <a:latin typeface="Arial"/>
                <a:ea typeface="Arial"/>
                <a:cs typeface="Arial"/>
              </a:defRPr>
            </a:lvl1pPr>
            <a:lvl2pPr marL="914400" marR="0" lvl="1"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2pPr>
            <a:lvl3pPr marL="1371600" marR="0" lvl="2"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3pPr>
            <a:lvl4pPr marL="1828800" marR="0" lvl="3"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4pPr>
            <a:lvl5pPr marL="2286000" marR="0" lvl="4"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5pPr>
            <a:lvl6pPr marL="2743200" marR="0" lvl="5"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6pPr>
            <a:lvl7pPr marL="3200400" marR="0" lvl="6"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7pPr>
            <a:lvl8pPr marL="3657600" marR="0" lvl="7"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8pPr>
            <a:lvl9pPr marL="4114800" marR="0" lvl="8"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9pPr>
          </a:lstStyle>
          <a:p>
            <a:pPr defTabSz="1219170">
              <a:buClr>
                <a:srgbClr val="595959"/>
              </a:buClr>
            </a:pPr>
            <a:r>
              <a:rPr lang="ru-RU" sz="2400" b="1" kern="0" dirty="0">
                <a:solidFill>
                  <a:srgbClr val="4285F4">
                    <a:lumMod val="50000"/>
                  </a:srgbClr>
                </a:solidFill>
              </a:rPr>
              <a:t>Алгоритм разработки рабочей программы на следующий учебный год</a:t>
            </a:r>
          </a:p>
        </p:txBody>
      </p:sp>
      <p:sp>
        <p:nvSpPr>
          <p:cNvPr id="3" name="TextBox 2">
            <a:extLst>
              <a:ext uri="{FF2B5EF4-FFF2-40B4-BE49-F238E27FC236}">
                <a16:creationId xmlns:a16="http://schemas.microsoft.com/office/drawing/2014/main" id="{3E9ED132-8BDA-933C-2045-5DE8F7ABB05D}"/>
              </a:ext>
            </a:extLst>
          </p:cNvPr>
          <p:cNvSpPr txBox="1"/>
          <p:nvPr/>
        </p:nvSpPr>
        <p:spPr>
          <a:xfrm>
            <a:off x="733947" y="2474795"/>
            <a:ext cx="856325" cy="379656"/>
          </a:xfrm>
          <a:prstGeom prst="rect">
            <a:avLst/>
          </a:prstGeom>
          <a:noFill/>
        </p:spPr>
        <p:txBody>
          <a:bodyPr wrap="none" rtlCol="0">
            <a:spAutoFit/>
          </a:bodyPr>
          <a:lstStyle/>
          <a:p>
            <a:pPr defTabSz="1219170">
              <a:buClr>
                <a:srgbClr val="000000"/>
              </a:buClr>
            </a:pPr>
            <a:r>
              <a:rPr lang="ru-RU" sz="1867" b="1" kern="0" dirty="0">
                <a:solidFill>
                  <a:srgbClr val="000000"/>
                </a:solidFill>
                <a:latin typeface="Arial"/>
                <a:cs typeface="Arial"/>
              </a:rPr>
              <a:t>Шаг 3</a:t>
            </a:r>
          </a:p>
        </p:txBody>
      </p:sp>
      <p:sp>
        <p:nvSpPr>
          <p:cNvPr id="4" name="TextBox 3">
            <a:extLst>
              <a:ext uri="{FF2B5EF4-FFF2-40B4-BE49-F238E27FC236}">
                <a16:creationId xmlns:a16="http://schemas.microsoft.com/office/drawing/2014/main" id="{00B0F3AA-695F-4F21-7298-9874CE9D43C2}"/>
              </a:ext>
            </a:extLst>
          </p:cNvPr>
          <p:cNvSpPr txBox="1"/>
          <p:nvPr/>
        </p:nvSpPr>
        <p:spPr>
          <a:xfrm>
            <a:off x="782470" y="2960048"/>
            <a:ext cx="10578532" cy="379656"/>
          </a:xfrm>
          <a:prstGeom prst="rect">
            <a:avLst/>
          </a:prstGeom>
          <a:noFill/>
        </p:spPr>
        <p:txBody>
          <a:bodyPr wrap="square" rtlCol="0">
            <a:spAutoFit/>
          </a:bodyPr>
          <a:lstStyle/>
          <a:p>
            <a:pPr defTabSz="1219170">
              <a:buClr>
                <a:srgbClr val="000000"/>
              </a:buClr>
            </a:pPr>
            <a:r>
              <a:rPr lang="ru-RU" sz="1867" kern="0" dirty="0">
                <a:solidFill>
                  <a:srgbClr val="000000"/>
                </a:solidFill>
                <a:latin typeface="Arial"/>
                <a:cs typeface="Arial"/>
              </a:rPr>
              <a:t>Составить график оценочных процедур</a:t>
            </a:r>
          </a:p>
        </p:txBody>
      </p:sp>
      <p:sp>
        <p:nvSpPr>
          <p:cNvPr id="7" name="TextBox 6">
            <a:extLst>
              <a:ext uri="{FF2B5EF4-FFF2-40B4-BE49-F238E27FC236}">
                <a16:creationId xmlns:a16="http://schemas.microsoft.com/office/drawing/2014/main" id="{A058259C-656E-ED53-8783-E122EB0F531E}"/>
              </a:ext>
            </a:extLst>
          </p:cNvPr>
          <p:cNvSpPr txBox="1"/>
          <p:nvPr/>
        </p:nvSpPr>
        <p:spPr>
          <a:xfrm>
            <a:off x="400335" y="3562444"/>
            <a:ext cx="8692107" cy="2800767"/>
          </a:xfrm>
          <a:prstGeom prst="rect">
            <a:avLst/>
          </a:prstGeom>
          <a:noFill/>
        </p:spPr>
        <p:txBody>
          <a:bodyPr wrap="square">
            <a:spAutoFit/>
          </a:bodyPr>
          <a:lstStyle/>
          <a:p>
            <a:pPr algn="just" defTabSz="1219170">
              <a:buClr>
                <a:srgbClr val="000000"/>
              </a:buClr>
            </a:pPr>
            <a:r>
              <a:rPr lang="ru-RU" sz="1600" kern="0" dirty="0">
                <a:solidFill>
                  <a:srgbClr val="000000"/>
                </a:solidFill>
                <a:latin typeface="Arial"/>
                <a:cs typeface="Arial"/>
              </a:rPr>
              <a:t>19.7. Длительность контрольной работы, являющейся формой письменной проверки результатов обучения с целью оценки уровня достижения предметных и (или) метапредметных результатов, составляет один урок (не более чем 45 минут каждый). </a:t>
            </a:r>
          </a:p>
          <a:p>
            <a:pPr algn="just" defTabSz="1219170">
              <a:buClr>
                <a:srgbClr val="000000"/>
              </a:buClr>
            </a:pPr>
            <a:r>
              <a:rPr lang="ru-RU" sz="1600" kern="0" dirty="0">
                <a:solidFill>
                  <a:srgbClr val="000000"/>
                </a:solidFill>
                <a:latin typeface="Arial"/>
                <a:cs typeface="Arial"/>
              </a:rPr>
              <a:t>Длительность практической работы, являющейся формой организации учебного процесса, направленной на выработку у обучающихся практических умений, включая лабораторные, интерактивные и иные работы и не являющейся формой контроля, составляет один урок (не более чем 45 минут). </a:t>
            </a:r>
          </a:p>
          <a:p>
            <a:pPr algn="just" defTabSz="1219170">
              <a:buClr>
                <a:srgbClr val="000000"/>
              </a:buClr>
            </a:pPr>
            <a:r>
              <a:rPr lang="ru-RU" sz="1600" b="1" kern="0" dirty="0">
                <a:solidFill>
                  <a:srgbClr val="C00000"/>
                </a:solidFill>
                <a:latin typeface="Arial"/>
                <a:cs typeface="Arial"/>
              </a:rPr>
              <a:t>При этом объем учебного времени, затрачиваемого на проведение оценочных процедур, не должен превышать 10% от всего объема учебного времени, отводимого на изучение данного учебного предмета в данном классе в текущем учебном году. </a:t>
            </a:r>
          </a:p>
        </p:txBody>
      </p:sp>
    </p:spTree>
    <p:extLst>
      <p:ext uri="{BB962C8B-B14F-4D97-AF65-F5344CB8AC3E}">
        <p14:creationId xmlns:p14="http://schemas.microsoft.com/office/powerpoint/2010/main" val="31628403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1668A4-B755-E75B-6B24-EF39B5638880}"/>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D3768AC2-06EC-9E05-DB98-0A14E45CF2A3}"/>
              </a:ext>
            </a:extLst>
          </p:cNvPr>
          <p:cNvSpPr>
            <a:spLocks noGrp="1"/>
          </p:cNvSpPr>
          <p:nvPr>
            <p:ph type="body" sz="quarter" idx="13"/>
          </p:nvPr>
        </p:nvSpPr>
        <p:spPr>
          <a:xfrm>
            <a:off x="2462663" y="345749"/>
            <a:ext cx="7660943" cy="759884"/>
          </a:xfrm>
        </p:spPr>
        <p:txBody>
          <a:bodyPr>
            <a:noAutofit/>
          </a:bodyPr>
          <a:lstStyle/>
          <a:p>
            <a:r>
              <a:rPr lang="ru-RU" b="1" dirty="0"/>
              <a:t>Разработка рабочей программы на следующий учебный год</a:t>
            </a:r>
          </a:p>
        </p:txBody>
      </p:sp>
      <p:pic>
        <p:nvPicPr>
          <p:cNvPr id="9" name="Рисунок 8">
            <a:extLst>
              <a:ext uri="{FF2B5EF4-FFF2-40B4-BE49-F238E27FC236}">
                <a16:creationId xmlns:a16="http://schemas.microsoft.com/office/drawing/2014/main" id="{49BD129C-78E3-A50B-9483-67CA9B032596}"/>
              </a:ext>
            </a:extLst>
          </p:cNvPr>
          <p:cNvPicPr>
            <a:picLocks noChangeAspect="1"/>
          </p:cNvPicPr>
          <p:nvPr/>
        </p:nvPicPr>
        <p:blipFill>
          <a:blip r:embed="rId2"/>
          <a:stretch>
            <a:fillRect/>
          </a:stretch>
        </p:blipFill>
        <p:spPr>
          <a:xfrm>
            <a:off x="2507659" y="1340510"/>
            <a:ext cx="3679325" cy="5171743"/>
          </a:xfrm>
          <a:prstGeom prst="rect">
            <a:avLst/>
          </a:prstGeom>
        </p:spPr>
      </p:pic>
      <p:sp>
        <p:nvSpPr>
          <p:cNvPr id="2" name="TextBox 1">
            <a:extLst>
              <a:ext uri="{FF2B5EF4-FFF2-40B4-BE49-F238E27FC236}">
                <a16:creationId xmlns:a16="http://schemas.microsoft.com/office/drawing/2014/main" id="{6FD85C41-142C-9314-7AAC-DF88CCACDF83}"/>
              </a:ext>
            </a:extLst>
          </p:cNvPr>
          <p:cNvSpPr txBox="1"/>
          <p:nvPr/>
        </p:nvSpPr>
        <p:spPr>
          <a:xfrm>
            <a:off x="6720765" y="3330054"/>
            <a:ext cx="5149819" cy="1241622"/>
          </a:xfrm>
          <a:prstGeom prst="rect">
            <a:avLst/>
          </a:prstGeom>
          <a:noFill/>
        </p:spPr>
        <p:txBody>
          <a:bodyPr wrap="square" rtlCol="0">
            <a:spAutoFit/>
          </a:bodyPr>
          <a:lstStyle/>
          <a:p>
            <a:pPr defTabSz="1219170">
              <a:buClr>
                <a:srgbClr val="000000"/>
              </a:buClr>
            </a:pPr>
            <a:r>
              <a:rPr lang="ru-RU" sz="1867" kern="0" dirty="0">
                <a:solidFill>
                  <a:srgbClr val="000000"/>
                </a:solidFill>
                <a:latin typeface="Arial"/>
                <a:cs typeface="Arial"/>
              </a:rPr>
              <a:t>5 оценочных процедур в поурочном планировании по русскому языку в 3 классе</a:t>
            </a:r>
          </a:p>
          <a:p>
            <a:pPr defTabSz="1219170">
              <a:buClr>
                <a:srgbClr val="000000"/>
              </a:buClr>
            </a:pPr>
            <a:endParaRPr lang="ru-RU" sz="1867" kern="0" dirty="0">
              <a:solidFill>
                <a:srgbClr val="000000"/>
              </a:solidFill>
              <a:latin typeface="Arial"/>
              <a:cs typeface="Arial"/>
            </a:endParaRPr>
          </a:p>
          <a:p>
            <a:pPr defTabSz="1219170">
              <a:buClr>
                <a:srgbClr val="000000"/>
              </a:buClr>
            </a:pPr>
            <a:r>
              <a:rPr lang="ru-RU" sz="1867" b="1" kern="0" dirty="0">
                <a:solidFill>
                  <a:srgbClr val="000000"/>
                </a:solidFill>
                <a:latin typeface="Arial"/>
                <a:cs typeface="Arial"/>
              </a:rPr>
              <a:t>Достаточно при 170 часах?</a:t>
            </a:r>
          </a:p>
        </p:txBody>
      </p:sp>
    </p:spTree>
    <p:extLst>
      <p:ext uri="{BB962C8B-B14F-4D97-AF65-F5344CB8AC3E}">
        <p14:creationId xmlns:p14="http://schemas.microsoft.com/office/powerpoint/2010/main" val="28041877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0086B239-3E76-A58A-106B-B79FA95AB610}"/>
              </a:ext>
            </a:extLst>
          </p:cNvPr>
          <p:cNvSpPr>
            <a:spLocks noGrp="1"/>
          </p:cNvSpPr>
          <p:nvPr>
            <p:ph type="body" sz="quarter" idx="13"/>
          </p:nvPr>
        </p:nvSpPr>
        <p:spPr/>
        <p:txBody>
          <a:bodyPr/>
          <a:lstStyle/>
          <a:p>
            <a:r>
              <a:rPr lang="ru-RU" dirty="0"/>
              <a:t>Тематические оценочные материалы</a:t>
            </a:r>
          </a:p>
        </p:txBody>
      </p:sp>
      <p:pic>
        <p:nvPicPr>
          <p:cNvPr id="7" name="Рисунок 6">
            <a:extLst>
              <a:ext uri="{FF2B5EF4-FFF2-40B4-BE49-F238E27FC236}">
                <a16:creationId xmlns:a16="http://schemas.microsoft.com/office/drawing/2014/main" id="{F0BEC4B6-2E8C-8A1C-6DC7-322246F51436}"/>
              </a:ext>
            </a:extLst>
          </p:cNvPr>
          <p:cNvPicPr>
            <a:picLocks noChangeAspect="1"/>
          </p:cNvPicPr>
          <p:nvPr/>
        </p:nvPicPr>
        <p:blipFill>
          <a:blip r:embed="rId2"/>
          <a:stretch>
            <a:fillRect/>
          </a:stretch>
        </p:blipFill>
        <p:spPr>
          <a:xfrm>
            <a:off x="1552813" y="2436180"/>
            <a:ext cx="6690583" cy="4266825"/>
          </a:xfrm>
          <a:prstGeom prst="rect">
            <a:avLst/>
          </a:prstGeom>
        </p:spPr>
      </p:pic>
      <p:sp>
        <p:nvSpPr>
          <p:cNvPr id="8" name="TextBox 7">
            <a:extLst>
              <a:ext uri="{FF2B5EF4-FFF2-40B4-BE49-F238E27FC236}">
                <a16:creationId xmlns:a16="http://schemas.microsoft.com/office/drawing/2014/main" id="{21433E5D-5B11-B760-EBF5-FA446F67ED1C}"/>
              </a:ext>
            </a:extLst>
          </p:cNvPr>
          <p:cNvSpPr txBox="1"/>
          <p:nvPr/>
        </p:nvSpPr>
        <p:spPr>
          <a:xfrm>
            <a:off x="8595057" y="2731374"/>
            <a:ext cx="3071675" cy="666977"/>
          </a:xfrm>
          <a:prstGeom prst="rect">
            <a:avLst/>
          </a:prstGeom>
          <a:noFill/>
        </p:spPr>
        <p:txBody>
          <a:bodyPr wrap="none" rtlCol="0">
            <a:spAutoFit/>
          </a:bodyPr>
          <a:lstStyle/>
          <a:p>
            <a:pPr defTabSz="1219170">
              <a:buClr>
                <a:srgbClr val="000000"/>
              </a:buClr>
            </a:pPr>
            <a:r>
              <a:rPr lang="ru-RU" sz="1867" kern="0" dirty="0">
                <a:solidFill>
                  <a:srgbClr val="000000"/>
                </a:solidFill>
                <a:latin typeface="Arial"/>
                <a:cs typeface="Arial"/>
              </a:rPr>
              <a:t>Разнообразные формы</a:t>
            </a:r>
          </a:p>
          <a:p>
            <a:pPr defTabSz="1219170">
              <a:buClr>
                <a:srgbClr val="000000"/>
              </a:buClr>
            </a:pPr>
            <a:r>
              <a:rPr lang="ru-RU" sz="1867" kern="0" dirty="0">
                <a:solidFill>
                  <a:srgbClr val="000000"/>
                </a:solidFill>
                <a:latin typeface="Arial"/>
                <a:cs typeface="Arial"/>
              </a:rPr>
              <a:t>Схожесть формата с ВПР</a:t>
            </a:r>
          </a:p>
        </p:txBody>
      </p:sp>
      <p:sp>
        <p:nvSpPr>
          <p:cNvPr id="10" name="TextBox 9">
            <a:extLst>
              <a:ext uri="{FF2B5EF4-FFF2-40B4-BE49-F238E27FC236}">
                <a16:creationId xmlns:a16="http://schemas.microsoft.com/office/drawing/2014/main" id="{7B77F437-E978-64AA-29BC-E23A23B805F9}"/>
              </a:ext>
            </a:extLst>
          </p:cNvPr>
          <p:cNvSpPr txBox="1"/>
          <p:nvPr/>
        </p:nvSpPr>
        <p:spPr>
          <a:xfrm>
            <a:off x="418530" y="1293824"/>
            <a:ext cx="856325" cy="379656"/>
          </a:xfrm>
          <a:prstGeom prst="rect">
            <a:avLst/>
          </a:prstGeom>
          <a:noFill/>
        </p:spPr>
        <p:txBody>
          <a:bodyPr wrap="none" rtlCol="0">
            <a:spAutoFit/>
          </a:bodyPr>
          <a:lstStyle/>
          <a:p>
            <a:pPr defTabSz="1219170">
              <a:buClr>
                <a:srgbClr val="000000"/>
              </a:buClr>
            </a:pPr>
            <a:r>
              <a:rPr lang="ru-RU" sz="1867" b="1" kern="0" dirty="0">
                <a:solidFill>
                  <a:srgbClr val="000000"/>
                </a:solidFill>
                <a:latin typeface="Arial"/>
                <a:cs typeface="Arial"/>
              </a:rPr>
              <a:t>Шаг 4</a:t>
            </a:r>
          </a:p>
        </p:txBody>
      </p:sp>
      <p:sp>
        <p:nvSpPr>
          <p:cNvPr id="11" name="TextBox 10">
            <a:extLst>
              <a:ext uri="{FF2B5EF4-FFF2-40B4-BE49-F238E27FC236}">
                <a16:creationId xmlns:a16="http://schemas.microsoft.com/office/drawing/2014/main" id="{8501EEB1-E120-650C-92C4-C6F4DD2E54B8}"/>
              </a:ext>
            </a:extLst>
          </p:cNvPr>
          <p:cNvSpPr txBox="1"/>
          <p:nvPr/>
        </p:nvSpPr>
        <p:spPr>
          <a:xfrm>
            <a:off x="1338013" y="1813636"/>
            <a:ext cx="8247771" cy="379656"/>
          </a:xfrm>
          <a:prstGeom prst="rect">
            <a:avLst/>
          </a:prstGeom>
          <a:noFill/>
        </p:spPr>
        <p:txBody>
          <a:bodyPr wrap="none" rtlCol="0">
            <a:spAutoFit/>
          </a:bodyPr>
          <a:lstStyle/>
          <a:p>
            <a:pPr defTabSz="1219170">
              <a:buClr>
                <a:srgbClr val="000000"/>
              </a:buClr>
            </a:pPr>
            <a:r>
              <a:rPr lang="ru-RU" sz="1867" kern="0" dirty="0">
                <a:solidFill>
                  <a:srgbClr val="000000"/>
                </a:solidFill>
                <a:latin typeface="Arial"/>
                <a:cs typeface="Arial"/>
              </a:rPr>
              <a:t>Тексты оценочных тематических процедур являются приложением к РП</a:t>
            </a:r>
          </a:p>
        </p:txBody>
      </p:sp>
    </p:spTree>
    <p:extLst>
      <p:ext uri="{BB962C8B-B14F-4D97-AF65-F5344CB8AC3E}">
        <p14:creationId xmlns:p14="http://schemas.microsoft.com/office/powerpoint/2010/main" val="40205618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0E44B-C7D3-8F34-F5FA-E11DD1279058}"/>
            </a:ext>
          </a:extLst>
        </p:cNvPr>
        <p:cNvGrpSpPr/>
        <p:nvPr/>
      </p:nvGrpSpPr>
      <p:grpSpPr>
        <a:xfrm>
          <a:off x="0" y="0"/>
          <a:ext cx="0" cy="0"/>
          <a:chOff x="0" y="0"/>
          <a:chExt cx="0" cy="0"/>
        </a:xfrm>
      </p:grpSpPr>
      <p:sp>
        <p:nvSpPr>
          <p:cNvPr id="3" name="Текст 2">
            <a:extLst>
              <a:ext uri="{FF2B5EF4-FFF2-40B4-BE49-F238E27FC236}">
                <a16:creationId xmlns:a16="http://schemas.microsoft.com/office/drawing/2014/main" id="{82CA0B9C-F83B-2999-BA4B-B7E9A1763C63}"/>
              </a:ext>
            </a:extLst>
          </p:cNvPr>
          <p:cNvSpPr>
            <a:spLocks noGrp="1"/>
          </p:cNvSpPr>
          <p:nvPr>
            <p:ph type="body" sz="quarter" idx="13"/>
          </p:nvPr>
        </p:nvSpPr>
        <p:spPr/>
        <p:txBody>
          <a:bodyPr/>
          <a:lstStyle/>
          <a:p>
            <a:r>
              <a:rPr lang="ru-RU" dirty="0"/>
              <a:t>Тематические оценочные материалы</a:t>
            </a:r>
          </a:p>
        </p:txBody>
      </p:sp>
      <p:sp>
        <p:nvSpPr>
          <p:cNvPr id="8" name="TextBox 7">
            <a:extLst>
              <a:ext uri="{FF2B5EF4-FFF2-40B4-BE49-F238E27FC236}">
                <a16:creationId xmlns:a16="http://schemas.microsoft.com/office/drawing/2014/main" id="{0046D83F-812C-7C69-8D70-C23EB555C94E}"/>
              </a:ext>
            </a:extLst>
          </p:cNvPr>
          <p:cNvSpPr txBox="1"/>
          <p:nvPr/>
        </p:nvSpPr>
        <p:spPr>
          <a:xfrm>
            <a:off x="8595057" y="2731374"/>
            <a:ext cx="3071675" cy="666977"/>
          </a:xfrm>
          <a:prstGeom prst="rect">
            <a:avLst/>
          </a:prstGeom>
          <a:noFill/>
        </p:spPr>
        <p:txBody>
          <a:bodyPr wrap="none" rtlCol="0">
            <a:spAutoFit/>
          </a:bodyPr>
          <a:lstStyle/>
          <a:p>
            <a:pPr defTabSz="1219170">
              <a:buClr>
                <a:srgbClr val="000000"/>
              </a:buClr>
            </a:pPr>
            <a:r>
              <a:rPr lang="ru-RU" sz="1867" kern="0" dirty="0">
                <a:solidFill>
                  <a:srgbClr val="000000"/>
                </a:solidFill>
                <a:latin typeface="Arial"/>
                <a:cs typeface="Arial"/>
              </a:rPr>
              <a:t>Разнообразные формы</a:t>
            </a:r>
          </a:p>
          <a:p>
            <a:pPr defTabSz="1219170">
              <a:buClr>
                <a:srgbClr val="000000"/>
              </a:buClr>
            </a:pPr>
            <a:r>
              <a:rPr lang="ru-RU" sz="1867" kern="0" dirty="0">
                <a:solidFill>
                  <a:srgbClr val="000000"/>
                </a:solidFill>
                <a:latin typeface="Arial"/>
                <a:cs typeface="Arial"/>
              </a:rPr>
              <a:t>Схожесть формата с ВПР</a:t>
            </a:r>
          </a:p>
        </p:txBody>
      </p:sp>
      <p:sp>
        <p:nvSpPr>
          <p:cNvPr id="10" name="TextBox 9">
            <a:extLst>
              <a:ext uri="{FF2B5EF4-FFF2-40B4-BE49-F238E27FC236}">
                <a16:creationId xmlns:a16="http://schemas.microsoft.com/office/drawing/2014/main" id="{994731A0-C2A2-943A-139A-53F628475084}"/>
              </a:ext>
            </a:extLst>
          </p:cNvPr>
          <p:cNvSpPr txBox="1"/>
          <p:nvPr/>
        </p:nvSpPr>
        <p:spPr>
          <a:xfrm>
            <a:off x="418530" y="1293824"/>
            <a:ext cx="856325" cy="379656"/>
          </a:xfrm>
          <a:prstGeom prst="rect">
            <a:avLst/>
          </a:prstGeom>
          <a:noFill/>
        </p:spPr>
        <p:txBody>
          <a:bodyPr wrap="none" rtlCol="0">
            <a:spAutoFit/>
          </a:bodyPr>
          <a:lstStyle/>
          <a:p>
            <a:pPr defTabSz="1219170">
              <a:buClr>
                <a:srgbClr val="000000"/>
              </a:buClr>
            </a:pPr>
            <a:r>
              <a:rPr lang="ru-RU" sz="1867" b="1" kern="0" dirty="0">
                <a:solidFill>
                  <a:srgbClr val="000000"/>
                </a:solidFill>
                <a:latin typeface="Arial"/>
                <a:cs typeface="Arial"/>
              </a:rPr>
              <a:t>Шаг 4</a:t>
            </a:r>
          </a:p>
        </p:txBody>
      </p:sp>
      <p:pic>
        <p:nvPicPr>
          <p:cNvPr id="4" name="Рисунок 3">
            <a:extLst>
              <a:ext uri="{FF2B5EF4-FFF2-40B4-BE49-F238E27FC236}">
                <a16:creationId xmlns:a16="http://schemas.microsoft.com/office/drawing/2014/main" id="{CC98C001-FB0B-873D-423F-61551DDB28D0}"/>
              </a:ext>
            </a:extLst>
          </p:cNvPr>
          <p:cNvPicPr>
            <a:picLocks noChangeAspect="1"/>
          </p:cNvPicPr>
          <p:nvPr/>
        </p:nvPicPr>
        <p:blipFill>
          <a:blip r:embed="rId2"/>
          <a:stretch>
            <a:fillRect/>
          </a:stretch>
        </p:blipFill>
        <p:spPr>
          <a:xfrm>
            <a:off x="1599107" y="1862159"/>
            <a:ext cx="5203165" cy="4316484"/>
          </a:xfrm>
          <a:prstGeom prst="rect">
            <a:avLst/>
          </a:prstGeom>
        </p:spPr>
      </p:pic>
    </p:spTree>
    <p:extLst>
      <p:ext uri="{BB962C8B-B14F-4D97-AF65-F5344CB8AC3E}">
        <p14:creationId xmlns:p14="http://schemas.microsoft.com/office/powerpoint/2010/main" val="32534362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DA80A-8C2E-0FCD-558C-766D34968A88}"/>
            </a:ext>
          </a:extLst>
        </p:cNvPr>
        <p:cNvGrpSpPr/>
        <p:nvPr/>
      </p:nvGrpSpPr>
      <p:grpSpPr>
        <a:xfrm>
          <a:off x="0" y="0"/>
          <a:ext cx="0" cy="0"/>
          <a:chOff x="0" y="0"/>
          <a:chExt cx="0" cy="0"/>
        </a:xfrm>
      </p:grpSpPr>
      <p:sp>
        <p:nvSpPr>
          <p:cNvPr id="3" name="Текст 2">
            <a:extLst>
              <a:ext uri="{FF2B5EF4-FFF2-40B4-BE49-F238E27FC236}">
                <a16:creationId xmlns:a16="http://schemas.microsoft.com/office/drawing/2014/main" id="{CA0507AE-7DD9-BF5E-BE12-AA3FCE27B92A}"/>
              </a:ext>
            </a:extLst>
          </p:cNvPr>
          <p:cNvSpPr>
            <a:spLocks noGrp="1"/>
          </p:cNvSpPr>
          <p:nvPr>
            <p:ph type="body" sz="quarter" idx="13"/>
          </p:nvPr>
        </p:nvSpPr>
        <p:spPr/>
        <p:txBody>
          <a:bodyPr/>
          <a:lstStyle/>
          <a:p>
            <a:r>
              <a:rPr lang="ru-RU" dirty="0"/>
              <a:t>Тематические оценочные материалы</a:t>
            </a:r>
          </a:p>
        </p:txBody>
      </p:sp>
      <p:sp>
        <p:nvSpPr>
          <p:cNvPr id="10" name="TextBox 9">
            <a:extLst>
              <a:ext uri="{FF2B5EF4-FFF2-40B4-BE49-F238E27FC236}">
                <a16:creationId xmlns:a16="http://schemas.microsoft.com/office/drawing/2014/main" id="{67A776FC-3C07-AC5A-0CF4-BFB2D882FB14}"/>
              </a:ext>
            </a:extLst>
          </p:cNvPr>
          <p:cNvSpPr txBox="1"/>
          <p:nvPr/>
        </p:nvSpPr>
        <p:spPr>
          <a:xfrm>
            <a:off x="418530" y="1293824"/>
            <a:ext cx="856325" cy="379656"/>
          </a:xfrm>
          <a:prstGeom prst="rect">
            <a:avLst/>
          </a:prstGeom>
          <a:noFill/>
        </p:spPr>
        <p:txBody>
          <a:bodyPr wrap="none" rtlCol="0">
            <a:spAutoFit/>
          </a:bodyPr>
          <a:lstStyle/>
          <a:p>
            <a:pPr defTabSz="1219170">
              <a:buClr>
                <a:srgbClr val="000000"/>
              </a:buClr>
            </a:pPr>
            <a:r>
              <a:rPr lang="ru-RU" sz="1867" b="1" kern="0" dirty="0">
                <a:solidFill>
                  <a:srgbClr val="000000"/>
                </a:solidFill>
                <a:latin typeface="Arial"/>
                <a:cs typeface="Arial"/>
              </a:rPr>
              <a:t>Шаг 4</a:t>
            </a:r>
          </a:p>
        </p:txBody>
      </p:sp>
      <p:pic>
        <p:nvPicPr>
          <p:cNvPr id="5" name="Рисунок 4">
            <a:extLst>
              <a:ext uri="{FF2B5EF4-FFF2-40B4-BE49-F238E27FC236}">
                <a16:creationId xmlns:a16="http://schemas.microsoft.com/office/drawing/2014/main" id="{CA9CF7D3-A876-4E45-162B-88C84AE43345}"/>
              </a:ext>
            </a:extLst>
          </p:cNvPr>
          <p:cNvPicPr>
            <a:picLocks noChangeAspect="1"/>
          </p:cNvPicPr>
          <p:nvPr/>
        </p:nvPicPr>
        <p:blipFill>
          <a:blip r:embed="rId2"/>
          <a:stretch>
            <a:fillRect/>
          </a:stretch>
        </p:blipFill>
        <p:spPr>
          <a:xfrm>
            <a:off x="231665" y="1983475"/>
            <a:ext cx="3645551" cy="2784143"/>
          </a:xfrm>
          <a:prstGeom prst="rect">
            <a:avLst/>
          </a:prstGeom>
        </p:spPr>
      </p:pic>
      <p:pic>
        <p:nvPicPr>
          <p:cNvPr id="7" name="Рисунок 6">
            <a:extLst>
              <a:ext uri="{FF2B5EF4-FFF2-40B4-BE49-F238E27FC236}">
                <a16:creationId xmlns:a16="http://schemas.microsoft.com/office/drawing/2014/main" id="{6E23A4E7-BA60-27C2-8A87-F5E273393D7B}"/>
              </a:ext>
            </a:extLst>
          </p:cNvPr>
          <p:cNvPicPr>
            <a:picLocks noChangeAspect="1"/>
          </p:cNvPicPr>
          <p:nvPr/>
        </p:nvPicPr>
        <p:blipFill>
          <a:blip r:embed="rId3"/>
          <a:stretch>
            <a:fillRect/>
          </a:stretch>
        </p:blipFill>
        <p:spPr>
          <a:xfrm>
            <a:off x="7306300" y="1354775"/>
            <a:ext cx="3971795" cy="189779"/>
          </a:xfrm>
          <a:prstGeom prst="rect">
            <a:avLst/>
          </a:prstGeom>
        </p:spPr>
      </p:pic>
      <p:graphicFrame>
        <p:nvGraphicFramePr>
          <p:cNvPr id="11" name="Таблица 10">
            <a:extLst>
              <a:ext uri="{FF2B5EF4-FFF2-40B4-BE49-F238E27FC236}">
                <a16:creationId xmlns:a16="http://schemas.microsoft.com/office/drawing/2014/main" id="{0BF57819-B64E-F481-D582-13F22E203E92}"/>
              </a:ext>
            </a:extLst>
          </p:cNvPr>
          <p:cNvGraphicFramePr>
            <a:graphicFrameLocks noGrp="1"/>
          </p:cNvGraphicFramePr>
          <p:nvPr/>
        </p:nvGraphicFramePr>
        <p:xfrm>
          <a:off x="4140990" y="1597043"/>
          <a:ext cx="7632481" cy="4746903"/>
        </p:xfrm>
        <a:graphic>
          <a:graphicData uri="http://schemas.openxmlformats.org/drawingml/2006/table">
            <a:tbl>
              <a:tblPr firstRow="1" firstCol="1" bandRow="1"/>
              <a:tblGrid>
                <a:gridCol w="1763100">
                  <a:extLst>
                    <a:ext uri="{9D8B030D-6E8A-4147-A177-3AD203B41FA5}">
                      <a16:colId xmlns:a16="http://schemas.microsoft.com/office/drawing/2014/main" val="1694220926"/>
                    </a:ext>
                  </a:extLst>
                </a:gridCol>
                <a:gridCol w="5869381">
                  <a:extLst>
                    <a:ext uri="{9D8B030D-6E8A-4147-A177-3AD203B41FA5}">
                      <a16:colId xmlns:a16="http://schemas.microsoft.com/office/drawing/2014/main" val="821722513"/>
                    </a:ext>
                  </a:extLst>
                </a:gridCol>
              </a:tblGrid>
              <a:tr h="131996">
                <a:tc>
                  <a:txBody>
                    <a:bodyPr/>
                    <a:lstStyle/>
                    <a:p>
                      <a:pPr>
                        <a:lnSpc>
                          <a:spcPct val="115000"/>
                        </a:lnSpc>
                        <a:buNone/>
                      </a:pPr>
                      <a:endParaRPr lang="ru-RU" sz="800">
                        <a:effectLst/>
                        <a:latin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nSpc>
                          <a:spcPct val="115000"/>
                        </a:lnSpc>
                        <a:buNone/>
                      </a:pPr>
                      <a:endParaRPr lang="ru-RU" sz="800">
                        <a:effectLst/>
                        <a:latin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4290750"/>
                  </a:ext>
                </a:extLst>
              </a:tr>
              <a:tr h="131319">
                <a:tc>
                  <a:txBody>
                    <a:bodyPr/>
                    <a:lstStyle/>
                    <a:p>
                      <a:pPr algn="ctr" fontAlgn="base">
                        <a:lnSpc>
                          <a:spcPct val="115000"/>
                        </a:lnSpc>
                        <a:spcAft>
                          <a:spcPts val="1000"/>
                        </a:spcAft>
                        <a:buNone/>
                      </a:pPr>
                      <a:r>
                        <a:rPr lang="ru-RU" sz="800" b="1">
                          <a:effectLst/>
                          <a:latin typeface="Times New Roman" panose="02020603050405020304" pitchFamily="18" charset="0"/>
                          <a:ea typeface="Times New Roman" panose="02020603050405020304" pitchFamily="18" charset="0"/>
                          <a:cs typeface="Times New Roman" panose="02020603050405020304" pitchFamily="18" charset="0"/>
                        </a:rPr>
                        <a:t>Предмет</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ase">
                        <a:lnSpc>
                          <a:spcPct val="115000"/>
                        </a:lnSpc>
                        <a:spcAft>
                          <a:spcPts val="1000"/>
                        </a:spcAft>
                        <a:buNone/>
                      </a:pPr>
                      <a:r>
                        <a:rPr lang="ru-RU" sz="800" b="1">
                          <a:effectLst/>
                          <a:latin typeface="Times New Roman" panose="02020603050405020304" pitchFamily="18" charset="0"/>
                          <a:ea typeface="Times New Roman" panose="02020603050405020304" pitchFamily="18" charset="0"/>
                          <a:cs typeface="Times New Roman" panose="02020603050405020304" pitchFamily="18" charset="0"/>
                        </a:rPr>
                        <a:t>Формы контроля</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60446219"/>
                  </a:ext>
                </a:extLst>
              </a:tr>
              <a:tr h="411735">
                <a:tc>
                  <a:txBody>
                    <a:bodyPr/>
                    <a:lstStyle/>
                    <a:p>
                      <a:pPr algn="ctr" fontAlgn="base">
                        <a:lnSpc>
                          <a:spcPct val="115000"/>
                        </a:lnSpc>
                        <a:spcAft>
                          <a:spcPts val="1000"/>
                        </a:spcAft>
                        <a:buNone/>
                      </a:pPr>
                      <a:r>
                        <a:rPr lang="ru-RU" sz="800" b="1">
                          <a:effectLst/>
                          <a:latin typeface="Times New Roman" panose="02020603050405020304" pitchFamily="18" charset="0"/>
                          <a:ea typeface="Times New Roman" panose="02020603050405020304" pitchFamily="18" charset="0"/>
                          <a:cs typeface="Times New Roman" panose="02020603050405020304" pitchFamily="18" charset="0"/>
                        </a:rPr>
                        <a:t>Изобразительное искусство</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base">
                        <a:lnSpc>
                          <a:spcPct val="115000"/>
                        </a:lnSpc>
                        <a:spcAft>
                          <a:spcPts val="1000"/>
                        </a:spcAft>
                        <a:buNone/>
                      </a:pPr>
                      <a:r>
                        <a:rPr lang="ru-RU" sz="800">
                          <a:effectLst/>
                          <a:latin typeface="Times New Roman" panose="02020603050405020304" pitchFamily="18" charset="0"/>
                          <a:ea typeface="Times New Roman" panose="02020603050405020304" pitchFamily="18" charset="0"/>
                          <a:cs typeface="Times New Roman" panose="02020603050405020304" pitchFamily="18" charset="0"/>
                        </a:rPr>
                        <a:t>диалог/полилог, доклад, домашнее задание, зачет, исследовательская работа, комбинированная работа, конкурс, конференция, олимпиада, опрос, проект, реферат, творческая работа, терминологический диктант, тест, устный ответ, учебная работа, учебное упражнение</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38963584"/>
                  </a:ext>
                </a:extLst>
              </a:tr>
              <a:tr h="551943">
                <a:tc>
                  <a:txBody>
                    <a:bodyPr/>
                    <a:lstStyle/>
                    <a:p>
                      <a:pPr algn="ctr" fontAlgn="base">
                        <a:lnSpc>
                          <a:spcPct val="115000"/>
                        </a:lnSpc>
                        <a:spcAft>
                          <a:spcPts val="1000"/>
                        </a:spcAft>
                        <a:buNone/>
                      </a:pPr>
                      <a:r>
                        <a:rPr lang="ru-RU" sz="800" b="1">
                          <a:effectLst/>
                          <a:latin typeface="Times New Roman" panose="02020603050405020304" pitchFamily="18" charset="0"/>
                          <a:ea typeface="Times New Roman" panose="02020603050405020304" pitchFamily="18" charset="0"/>
                          <a:cs typeface="Times New Roman" panose="02020603050405020304" pitchFamily="18" charset="0"/>
                        </a:rPr>
                        <a:t>Иностранный язык</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base">
                        <a:lnSpc>
                          <a:spcPct val="115000"/>
                        </a:lnSpc>
                        <a:spcAft>
                          <a:spcPts val="1000"/>
                        </a:spcAft>
                        <a:buNone/>
                      </a:pPr>
                      <a:r>
                        <a:rPr lang="ru-RU" sz="800" dirty="0">
                          <a:effectLst/>
                          <a:latin typeface="Times New Roman" panose="02020603050405020304" pitchFamily="18" charset="0"/>
                          <a:ea typeface="Times New Roman" panose="02020603050405020304" pitchFamily="18" charset="0"/>
                          <a:cs typeface="Times New Roman" panose="02020603050405020304" pitchFamily="18" charset="0"/>
                        </a:rPr>
                        <a:t>анкета/формуляр, аудирование, диалог/полилог, диктант, доклад, домашнее задание, зачет, изложение исследовательская работа, комбинированная работа, конкурс, конспект, конференция, личное письмо/открытка, монолог, олимпиада, опрос, проект, реферат, словарный ассоциативный ряд, творческая работа, тест, техника чтения, устный ответ, учебное задание, учебное упражнение, чтение, эссе</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89859799"/>
                  </a:ext>
                </a:extLst>
              </a:tr>
              <a:tr h="449452">
                <a:tc>
                  <a:txBody>
                    <a:bodyPr/>
                    <a:lstStyle/>
                    <a:p>
                      <a:pPr algn="ctr" fontAlgn="base">
                        <a:lnSpc>
                          <a:spcPct val="115000"/>
                        </a:lnSpc>
                        <a:spcAft>
                          <a:spcPts val="1000"/>
                        </a:spcAft>
                        <a:buNone/>
                      </a:pPr>
                      <a:r>
                        <a:rPr lang="ru-RU" sz="800" b="1">
                          <a:effectLst/>
                          <a:latin typeface="Times New Roman" panose="02020603050405020304" pitchFamily="18" charset="0"/>
                          <a:ea typeface="Times New Roman" panose="02020603050405020304" pitchFamily="18" charset="0"/>
                          <a:cs typeface="Times New Roman" panose="02020603050405020304" pitchFamily="18" charset="0"/>
                        </a:rPr>
                        <a:t>Литературное чтение</a:t>
                      </a:r>
                      <a:br>
                        <a:rPr lang="ru-RU" sz="800" b="1">
                          <a:effectLst/>
                          <a:latin typeface="Times New Roman" panose="02020603050405020304" pitchFamily="18" charset="0"/>
                          <a:ea typeface="Times New Roman" panose="02020603050405020304" pitchFamily="18" charset="0"/>
                          <a:cs typeface="Times New Roman" panose="02020603050405020304" pitchFamily="18" charset="0"/>
                        </a:rPr>
                      </a:br>
                      <a:r>
                        <a:rPr lang="ru-RU" sz="800" b="1">
                          <a:effectLst/>
                          <a:latin typeface="Times New Roman" panose="02020603050405020304" pitchFamily="18" charset="0"/>
                          <a:ea typeface="Times New Roman" panose="02020603050405020304" pitchFamily="18" charset="0"/>
                          <a:cs typeface="Times New Roman" panose="02020603050405020304" pitchFamily="18" charset="0"/>
                        </a:rPr>
                        <a:t>НОО</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base">
                        <a:lnSpc>
                          <a:spcPct val="115000"/>
                        </a:lnSpc>
                        <a:spcAft>
                          <a:spcPts val="1000"/>
                        </a:spcAft>
                        <a:buNone/>
                      </a:pPr>
                      <a:r>
                        <a:rPr lang="ru-RU" sz="800">
                          <a:effectLst/>
                          <a:latin typeface="Times New Roman" panose="02020603050405020304" pitchFamily="18" charset="0"/>
                          <a:ea typeface="Times New Roman" panose="02020603050405020304" pitchFamily="18" charset="0"/>
                          <a:cs typeface="Times New Roman" panose="02020603050405020304" pitchFamily="18" charset="0"/>
                        </a:rPr>
                        <a:t>ведение тетради, выразительное чтение, диалог/полилог, доклад, домашнее задание, изложение, исследовательская работа, комбинированная работа, конкурс, конспект, конференция, олимпиада, опрос, пересказ, практическая работа, проект, решение задач, смысловое чтение, сочинение, творческая работа, тест, техника чтения, устный ответ, эссе</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8158929"/>
                  </a:ext>
                </a:extLst>
              </a:tr>
              <a:tr h="449452">
                <a:tc>
                  <a:txBody>
                    <a:bodyPr/>
                    <a:lstStyle/>
                    <a:p>
                      <a:pPr algn="ctr" fontAlgn="base">
                        <a:lnSpc>
                          <a:spcPct val="115000"/>
                        </a:lnSpc>
                        <a:spcAft>
                          <a:spcPts val="1000"/>
                        </a:spcAft>
                        <a:buNone/>
                      </a:pPr>
                      <a:r>
                        <a:rPr lang="ru-RU" sz="800" b="1">
                          <a:effectLst/>
                          <a:latin typeface="Times New Roman" panose="02020603050405020304" pitchFamily="18" charset="0"/>
                          <a:ea typeface="Times New Roman" panose="02020603050405020304" pitchFamily="18" charset="0"/>
                          <a:cs typeface="Times New Roman" panose="02020603050405020304" pitchFamily="18" charset="0"/>
                        </a:rPr>
                        <a:t>Математика (НОО)</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base">
                        <a:lnSpc>
                          <a:spcPct val="115000"/>
                        </a:lnSpc>
                        <a:spcAft>
                          <a:spcPts val="1000"/>
                        </a:spcAft>
                        <a:buNone/>
                      </a:pPr>
                      <a:r>
                        <a:rPr lang="ru-RU" sz="800">
                          <a:effectLst/>
                          <a:latin typeface="Times New Roman" panose="02020603050405020304" pitchFamily="18" charset="0"/>
                          <a:ea typeface="Times New Roman" panose="02020603050405020304" pitchFamily="18" charset="0"/>
                          <a:cs typeface="Times New Roman" panose="02020603050405020304" pitchFamily="18" charset="0"/>
                        </a:rPr>
                        <a:t>ведение тетради, виртуальный практикум, графический диктант, диалог/полилог, домашнее задание, исследовательская работа, комбинированная работа, конкурс, конспект, конференция, олимпиада, опрос, практическая работа, проект, решение задач, творческая работа, терминологический диктант, тест, устный ответ, устный счет</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2072256"/>
                  </a:ext>
                </a:extLst>
              </a:tr>
              <a:tr h="525156">
                <a:tc>
                  <a:txBody>
                    <a:bodyPr/>
                    <a:lstStyle/>
                    <a:p>
                      <a:pPr algn="ctr" fontAlgn="base">
                        <a:lnSpc>
                          <a:spcPct val="115000"/>
                        </a:lnSpc>
                        <a:spcAft>
                          <a:spcPts val="1000"/>
                        </a:spcAft>
                        <a:buNone/>
                      </a:pPr>
                      <a:r>
                        <a:rPr lang="ru-RU" sz="800" b="1">
                          <a:effectLst/>
                          <a:latin typeface="Times New Roman" panose="02020603050405020304" pitchFamily="18" charset="0"/>
                          <a:ea typeface="Times New Roman" panose="02020603050405020304" pitchFamily="18" charset="0"/>
                          <a:cs typeface="Times New Roman" panose="02020603050405020304" pitchFamily="18" charset="0"/>
                        </a:rPr>
                        <a:t>Музыка</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base">
                        <a:lnSpc>
                          <a:spcPct val="115000"/>
                        </a:lnSpc>
                        <a:spcAft>
                          <a:spcPts val="1000"/>
                        </a:spcAft>
                        <a:buNone/>
                      </a:pPr>
                      <a:r>
                        <a:rPr lang="ru-RU" sz="800">
                          <a:effectLst/>
                          <a:latin typeface="Times New Roman" panose="02020603050405020304" pitchFamily="18" charset="0"/>
                          <a:ea typeface="Times New Roman" panose="02020603050405020304" pitchFamily="18" charset="0"/>
                          <a:cs typeface="Times New Roman" panose="02020603050405020304" pitchFamily="18" charset="0"/>
                        </a:rPr>
                        <a:t>анализ музыкальных произведений, ведение тетради, вокально-хоровая работа, диалог/полилог, доклад, домашнее задание, зачет, инструментальное музицирование, исследовательская работа, комбинированная работа, конкурс, конспект, музыкальная викторина, музыкальный дневник, опрос, проект, реферат, творческая работа, терминологический диктант, тест, устный ответ, учебное задание</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56715473"/>
                  </a:ext>
                </a:extLst>
              </a:tr>
              <a:tr h="449452">
                <a:tc>
                  <a:txBody>
                    <a:bodyPr/>
                    <a:lstStyle/>
                    <a:p>
                      <a:pPr algn="ctr" fontAlgn="base">
                        <a:lnSpc>
                          <a:spcPct val="115000"/>
                        </a:lnSpc>
                        <a:spcAft>
                          <a:spcPts val="1000"/>
                        </a:spcAft>
                        <a:buNone/>
                      </a:pPr>
                      <a:r>
                        <a:rPr lang="ru-RU" sz="800" b="1" dirty="0">
                          <a:effectLst/>
                          <a:latin typeface="Times New Roman" panose="02020603050405020304" pitchFamily="18" charset="0"/>
                          <a:ea typeface="Times New Roman" panose="02020603050405020304" pitchFamily="18" charset="0"/>
                          <a:cs typeface="Times New Roman" panose="02020603050405020304" pitchFamily="18" charset="0"/>
                        </a:rPr>
                        <a:t>Окружающий мир НОО</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base">
                        <a:lnSpc>
                          <a:spcPct val="115000"/>
                        </a:lnSpc>
                        <a:spcAft>
                          <a:spcPts val="1000"/>
                        </a:spcAft>
                        <a:buNone/>
                      </a:pPr>
                      <a:r>
                        <a:rPr lang="ru-RU" sz="800">
                          <a:effectLst/>
                          <a:latin typeface="Times New Roman" panose="02020603050405020304" pitchFamily="18" charset="0"/>
                          <a:ea typeface="Times New Roman" panose="02020603050405020304" pitchFamily="18" charset="0"/>
                          <a:cs typeface="Times New Roman" panose="02020603050405020304" pitchFamily="18" charset="0"/>
                        </a:rPr>
                        <a:t>ведение тетради, виртуальный практикум, диалог/полилог, доклад, домашнее задание, комбинированная работа, исследовательская работа, конкурс, конспект, конференция, лабораторная работа, олимпиада, опрос, практическая работа, проект, решение задач, творческая работа, терминологический диктант, тест, устный ответ</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515971"/>
                  </a:ext>
                </a:extLst>
              </a:tr>
              <a:tr h="298043">
                <a:tc>
                  <a:txBody>
                    <a:bodyPr/>
                    <a:lstStyle/>
                    <a:p>
                      <a:pPr algn="ctr" fontAlgn="base">
                        <a:lnSpc>
                          <a:spcPct val="115000"/>
                        </a:lnSpc>
                        <a:spcAft>
                          <a:spcPts val="1000"/>
                        </a:spcAft>
                        <a:buNone/>
                      </a:pPr>
                      <a:r>
                        <a:rPr lang="ru-RU" sz="800" b="1">
                          <a:effectLst/>
                          <a:latin typeface="Times New Roman" panose="02020603050405020304" pitchFamily="18" charset="0"/>
                          <a:ea typeface="Times New Roman" panose="02020603050405020304" pitchFamily="18" charset="0"/>
                          <a:cs typeface="Times New Roman" panose="02020603050405020304" pitchFamily="18" charset="0"/>
                        </a:rPr>
                        <a:t>ОРКСЭ</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base">
                        <a:lnSpc>
                          <a:spcPct val="115000"/>
                        </a:lnSpc>
                        <a:spcAft>
                          <a:spcPts val="1000"/>
                        </a:spcAft>
                        <a:buNone/>
                      </a:pPr>
                      <a:r>
                        <a:rPr lang="ru-RU" sz="800">
                          <a:effectLst/>
                          <a:latin typeface="Times New Roman" panose="02020603050405020304" pitchFamily="18" charset="0"/>
                          <a:ea typeface="Times New Roman" panose="02020603050405020304" pitchFamily="18" charset="0"/>
                          <a:cs typeface="Times New Roman" panose="02020603050405020304" pitchFamily="18" charset="0"/>
                        </a:rPr>
                        <a:t>ведение тетради, диалог/полилог, доклад, домашнее задание, исследовательская работа, комбинированная работа, конкурс, конференция, олимпиада, опрос, практическая работа, проект, творческая работа, тест, устный ответ</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17814212"/>
                  </a:ext>
                </a:extLst>
              </a:tr>
              <a:tr h="449452">
                <a:tc>
                  <a:txBody>
                    <a:bodyPr/>
                    <a:lstStyle/>
                    <a:p>
                      <a:pPr algn="ctr" fontAlgn="base">
                        <a:lnSpc>
                          <a:spcPct val="115000"/>
                        </a:lnSpc>
                        <a:spcAft>
                          <a:spcPts val="1000"/>
                        </a:spcAft>
                        <a:buNone/>
                      </a:pPr>
                      <a:r>
                        <a:rPr lang="ru-RU" sz="800" b="1">
                          <a:effectLst/>
                          <a:latin typeface="Times New Roman" panose="02020603050405020304" pitchFamily="18" charset="0"/>
                          <a:ea typeface="Times New Roman" panose="02020603050405020304" pitchFamily="18" charset="0"/>
                          <a:cs typeface="Times New Roman" panose="02020603050405020304" pitchFamily="18" charset="0"/>
                        </a:rPr>
                        <a:t>Русский язык НОО</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base">
                        <a:lnSpc>
                          <a:spcPct val="115000"/>
                        </a:lnSpc>
                        <a:spcAft>
                          <a:spcPts val="1000"/>
                        </a:spcAft>
                        <a:buNone/>
                      </a:pPr>
                      <a:r>
                        <a:rPr lang="ru-RU" sz="800">
                          <a:effectLst/>
                          <a:latin typeface="Times New Roman" panose="02020603050405020304" pitchFamily="18" charset="0"/>
                          <a:ea typeface="Times New Roman" panose="02020603050405020304" pitchFamily="18" charset="0"/>
                          <a:cs typeface="Times New Roman" panose="02020603050405020304" pitchFamily="18" charset="0"/>
                        </a:rPr>
                        <a:t>ведение тетради, грамматическое задание, диалог/полилог, диктант, домашнее задание, изложение, исследовательская работа, комбинированная работа, конкурс, конспект, конференция, олимпиада, опрос, практическая работа, проект, решение задач, словарный диктант, сочинение, списывание, творческая работа, терминологический диктант, тест, устный ответ, эссе</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71702341"/>
                  </a:ext>
                </a:extLst>
              </a:tr>
              <a:tr h="449452">
                <a:tc>
                  <a:txBody>
                    <a:bodyPr/>
                    <a:lstStyle/>
                    <a:p>
                      <a:pPr algn="ctr" fontAlgn="base">
                        <a:lnSpc>
                          <a:spcPct val="115000"/>
                        </a:lnSpc>
                        <a:spcAft>
                          <a:spcPts val="1000"/>
                        </a:spcAft>
                        <a:buNone/>
                      </a:pPr>
                      <a:r>
                        <a:rPr lang="ru-RU" sz="800" b="1">
                          <a:effectLst/>
                          <a:latin typeface="Times New Roman" panose="02020603050405020304" pitchFamily="18" charset="0"/>
                          <a:ea typeface="Times New Roman" panose="02020603050405020304" pitchFamily="18" charset="0"/>
                          <a:cs typeface="Times New Roman" panose="02020603050405020304" pitchFamily="18" charset="0"/>
                        </a:rPr>
                        <a:t>Труд НОО</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base">
                        <a:lnSpc>
                          <a:spcPct val="115000"/>
                        </a:lnSpc>
                        <a:spcAft>
                          <a:spcPts val="1000"/>
                        </a:spcAft>
                        <a:buNone/>
                      </a:pPr>
                      <a:r>
                        <a:rPr lang="ru-RU" sz="800">
                          <a:effectLst/>
                          <a:latin typeface="Times New Roman" panose="02020603050405020304" pitchFamily="18" charset="0"/>
                          <a:ea typeface="Times New Roman" panose="02020603050405020304" pitchFamily="18" charset="0"/>
                          <a:cs typeface="Times New Roman" panose="02020603050405020304" pitchFamily="18" charset="0"/>
                        </a:rPr>
                        <a:t>ведение тетради, виртуальный практикум, диалог/полилог, доклад/реферат, домашнее задание, исследовательская работа, комбинированная работа, конкурс, конспект, конференция, лабораторная работа, олимпиада, опрос, практическая работа, проект, решение задач, творческая работа, терминологический диктант, тест, устный ответ</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98360642"/>
                  </a:ext>
                </a:extLst>
              </a:tr>
              <a:tr h="449452">
                <a:tc>
                  <a:txBody>
                    <a:bodyPr/>
                    <a:lstStyle/>
                    <a:p>
                      <a:pPr algn="ctr" fontAlgn="base">
                        <a:lnSpc>
                          <a:spcPct val="115000"/>
                        </a:lnSpc>
                        <a:spcAft>
                          <a:spcPts val="1000"/>
                        </a:spcAft>
                        <a:buNone/>
                      </a:pPr>
                      <a:r>
                        <a:rPr lang="ru-RU" sz="800" b="1">
                          <a:effectLst/>
                          <a:latin typeface="Times New Roman" panose="02020603050405020304" pitchFamily="18" charset="0"/>
                          <a:ea typeface="Times New Roman" panose="02020603050405020304" pitchFamily="18" charset="0"/>
                          <a:cs typeface="Times New Roman" panose="02020603050405020304" pitchFamily="18" charset="0"/>
                        </a:rPr>
                        <a:t>Физическая культура</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base">
                        <a:lnSpc>
                          <a:spcPct val="115000"/>
                        </a:lnSpc>
                        <a:spcAft>
                          <a:spcPts val="1000"/>
                        </a:spcAft>
                        <a:buNone/>
                      </a:pPr>
                      <a:r>
                        <a:rPr lang="ru-RU" sz="800" dirty="0">
                          <a:effectLst/>
                          <a:latin typeface="Times New Roman" panose="02020603050405020304" pitchFamily="18" charset="0"/>
                          <a:ea typeface="Times New Roman" panose="02020603050405020304" pitchFamily="18" charset="0"/>
                          <a:cs typeface="Times New Roman" panose="02020603050405020304" pitchFamily="18" charset="0"/>
                        </a:rPr>
                        <a:t>демонстрация техники упражнений, диалог/полилог, дневник самоконтроля, доклад, домашнее задание, зачет, исследовательская работа, комбинированная работа, конкурс, конспект, конференция, олимпиада, опрос, практическая работа, проект, реферат, соревнование, творческая работа, тест, тестирование физических качеств, устный ответ, учебное задание</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059" marR="34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4606995"/>
                  </a:ext>
                </a:extLst>
              </a:tr>
            </a:tbl>
          </a:graphicData>
        </a:graphic>
      </p:graphicFrame>
    </p:spTree>
    <p:extLst>
      <p:ext uri="{BB962C8B-B14F-4D97-AF65-F5344CB8AC3E}">
        <p14:creationId xmlns:p14="http://schemas.microsoft.com/office/powerpoint/2010/main" val="12660670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51BB63-3081-AAFB-B141-F00A7B1830ED}"/>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F78C7D07-ADBB-8D16-B9EE-82CAE7F53FF3}"/>
              </a:ext>
            </a:extLst>
          </p:cNvPr>
          <p:cNvSpPr>
            <a:spLocks noGrp="1"/>
          </p:cNvSpPr>
          <p:nvPr>
            <p:ph type="body" sz="quarter" idx="13"/>
          </p:nvPr>
        </p:nvSpPr>
        <p:spPr>
          <a:xfrm>
            <a:off x="2462663" y="345749"/>
            <a:ext cx="7660943" cy="759884"/>
          </a:xfrm>
        </p:spPr>
        <p:txBody>
          <a:bodyPr>
            <a:noAutofit/>
          </a:bodyPr>
          <a:lstStyle/>
          <a:p>
            <a:r>
              <a:rPr lang="ru-RU" b="1" dirty="0"/>
              <a:t>Разработка рабочей программы на следующий учебный год</a:t>
            </a:r>
          </a:p>
        </p:txBody>
      </p:sp>
      <p:sp>
        <p:nvSpPr>
          <p:cNvPr id="2" name="Текст 7">
            <a:extLst>
              <a:ext uri="{FF2B5EF4-FFF2-40B4-BE49-F238E27FC236}">
                <a16:creationId xmlns:a16="http://schemas.microsoft.com/office/drawing/2014/main" id="{35976D47-4A14-B1B0-DC87-39E1D07C3BB0}"/>
              </a:ext>
            </a:extLst>
          </p:cNvPr>
          <p:cNvSpPr txBox="1">
            <a:spLocks/>
          </p:cNvSpPr>
          <p:nvPr/>
        </p:nvSpPr>
        <p:spPr bwMode="auto">
          <a:xfrm>
            <a:off x="645994" y="1272955"/>
            <a:ext cx="11054687" cy="759884"/>
          </a:xfrm>
          <a:prstGeom prst="rect">
            <a:avLst/>
          </a:prstGeom>
          <a:noFill/>
          <a:ln>
            <a:noFill/>
          </a:ln>
        </p:spPr>
        <p:txBody>
          <a:bodyPr spcFirstLastPara="1" wrap="square" lIns="121900" tIns="121900" rIns="121900" bIns="121900" anchor="ctr" anchorCtr="0">
            <a:noAutofit/>
          </a:bodyPr>
          <a:lstStyle>
            <a:defPPr marR="0" lvl="0" algn="l">
              <a:lnSpc>
                <a:spcPct val="100000"/>
              </a:lnSpc>
              <a:spcBef>
                <a:spcPts val="0"/>
              </a:spcBef>
              <a:spcAft>
                <a:spcPts val="0"/>
              </a:spcAft>
            </a:defPPr>
            <a:lvl1pPr marL="0" marR="0" lvl="0" indent="0" algn="l">
              <a:lnSpc>
                <a:spcPct val="100000"/>
              </a:lnSpc>
              <a:spcBef>
                <a:spcPts val="0"/>
              </a:spcBef>
              <a:spcAft>
                <a:spcPts val="0"/>
              </a:spcAft>
              <a:buClr>
                <a:schemeClr val="dk2"/>
              </a:buClr>
              <a:buSzPts val="1800"/>
              <a:buFont typeface="Arial"/>
              <a:buNone/>
              <a:defRPr sz="1800" b="0" i="0" u="none" strike="noStrike" cap="none">
                <a:solidFill>
                  <a:schemeClr val="bg1"/>
                </a:solidFill>
                <a:latin typeface="Arial"/>
                <a:ea typeface="Arial"/>
                <a:cs typeface="Arial"/>
              </a:defRPr>
            </a:lvl1pPr>
            <a:lvl2pPr marL="914400" marR="0" lvl="1"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2pPr>
            <a:lvl3pPr marL="1371600" marR="0" lvl="2"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3pPr>
            <a:lvl4pPr marL="1828800" marR="0" lvl="3"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4pPr>
            <a:lvl5pPr marL="2286000" marR="0" lvl="4"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5pPr>
            <a:lvl6pPr marL="2743200" marR="0" lvl="5"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6pPr>
            <a:lvl7pPr marL="3200400" marR="0" lvl="6"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7pPr>
            <a:lvl8pPr marL="3657600" marR="0" lvl="7"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8pPr>
            <a:lvl9pPr marL="4114800" marR="0" lvl="8"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9pPr>
          </a:lstStyle>
          <a:p>
            <a:pPr defTabSz="1219170">
              <a:buClr>
                <a:srgbClr val="595959"/>
              </a:buClr>
            </a:pPr>
            <a:r>
              <a:rPr lang="ru-RU" sz="2400" b="1" kern="0" dirty="0">
                <a:solidFill>
                  <a:srgbClr val="4285F4">
                    <a:lumMod val="50000"/>
                  </a:srgbClr>
                </a:solidFill>
              </a:rPr>
              <a:t>Алгоритм разработки рабочей программы на следующий учебный год</a:t>
            </a:r>
          </a:p>
        </p:txBody>
      </p:sp>
      <p:sp>
        <p:nvSpPr>
          <p:cNvPr id="3" name="TextBox 2">
            <a:extLst>
              <a:ext uri="{FF2B5EF4-FFF2-40B4-BE49-F238E27FC236}">
                <a16:creationId xmlns:a16="http://schemas.microsoft.com/office/drawing/2014/main" id="{D9524A11-19C9-6BBF-1240-A5315F7B8B1F}"/>
              </a:ext>
            </a:extLst>
          </p:cNvPr>
          <p:cNvSpPr txBox="1"/>
          <p:nvPr/>
        </p:nvSpPr>
        <p:spPr>
          <a:xfrm>
            <a:off x="782470" y="1994976"/>
            <a:ext cx="856325" cy="379656"/>
          </a:xfrm>
          <a:prstGeom prst="rect">
            <a:avLst/>
          </a:prstGeom>
          <a:noFill/>
        </p:spPr>
        <p:txBody>
          <a:bodyPr wrap="none" rtlCol="0">
            <a:spAutoFit/>
          </a:bodyPr>
          <a:lstStyle/>
          <a:p>
            <a:pPr defTabSz="1219170">
              <a:buClr>
                <a:srgbClr val="000000"/>
              </a:buClr>
            </a:pPr>
            <a:r>
              <a:rPr lang="ru-RU" sz="1867" b="1" kern="0" dirty="0">
                <a:solidFill>
                  <a:srgbClr val="000000"/>
                </a:solidFill>
                <a:latin typeface="Arial"/>
                <a:cs typeface="Arial"/>
              </a:rPr>
              <a:t>Шаг 5</a:t>
            </a:r>
          </a:p>
        </p:txBody>
      </p:sp>
      <p:sp>
        <p:nvSpPr>
          <p:cNvPr id="4" name="TextBox 3">
            <a:extLst>
              <a:ext uri="{FF2B5EF4-FFF2-40B4-BE49-F238E27FC236}">
                <a16:creationId xmlns:a16="http://schemas.microsoft.com/office/drawing/2014/main" id="{49083148-834A-4F5D-C400-5B372C6E3015}"/>
              </a:ext>
            </a:extLst>
          </p:cNvPr>
          <p:cNvSpPr txBox="1"/>
          <p:nvPr/>
        </p:nvSpPr>
        <p:spPr>
          <a:xfrm>
            <a:off x="781218" y="2405346"/>
            <a:ext cx="10578532" cy="379656"/>
          </a:xfrm>
          <a:prstGeom prst="rect">
            <a:avLst/>
          </a:prstGeom>
          <a:noFill/>
        </p:spPr>
        <p:txBody>
          <a:bodyPr wrap="square" rtlCol="0">
            <a:spAutoFit/>
          </a:bodyPr>
          <a:lstStyle/>
          <a:p>
            <a:pPr defTabSz="1219170">
              <a:buClr>
                <a:srgbClr val="000000"/>
              </a:buClr>
            </a:pPr>
            <a:r>
              <a:rPr lang="ru-RU" sz="1867" kern="0" dirty="0">
                <a:solidFill>
                  <a:srgbClr val="000000"/>
                </a:solidFill>
                <a:latin typeface="Arial"/>
                <a:cs typeface="Arial"/>
              </a:rPr>
              <a:t>Включить учебные задачи на основе анализа промежуточной аттестации</a:t>
            </a:r>
          </a:p>
        </p:txBody>
      </p:sp>
      <p:graphicFrame>
        <p:nvGraphicFramePr>
          <p:cNvPr id="7" name="Таблица 6">
            <a:extLst>
              <a:ext uri="{FF2B5EF4-FFF2-40B4-BE49-F238E27FC236}">
                <a16:creationId xmlns:a16="http://schemas.microsoft.com/office/drawing/2014/main" id="{28C40C24-B772-82A1-BDDB-1AB952BDF5BE}"/>
              </a:ext>
            </a:extLst>
          </p:cNvPr>
          <p:cNvGraphicFramePr>
            <a:graphicFrameLocks noGrp="1"/>
          </p:cNvGraphicFramePr>
          <p:nvPr/>
        </p:nvGraphicFramePr>
        <p:xfrm>
          <a:off x="697552" y="2949160"/>
          <a:ext cx="10662197" cy="3779520"/>
        </p:xfrm>
        <a:graphic>
          <a:graphicData uri="http://schemas.openxmlformats.org/drawingml/2006/table">
            <a:tbl>
              <a:tblPr firstRow="1" bandRow="1"/>
              <a:tblGrid>
                <a:gridCol w="1480769">
                  <a:extLst>
                    <a:ext uri="{9D8B030D-6E8A-4147-A177-3AD203B41FA5}">
                      <a16:colId xmlns:a16="http://schemas.microsoft.com/office/drawing/2014/main" val="1120483755"/>
                    </a:ext>
                  </a:extLst>
                </a:gridCol>
                <a:gridCol w="4943847">
                  <a:extLst>
                    <a:ext uri="{9D8B030D-6E8A-4147-A177-3AD203B41FA5}">
                      <a16:colId xmlns:a16="http://schemas.microsoft.com/office/drawing/2014/main" val="240406171"/>
                    </a:ext>
                  </a:extLst>
                </a:gridCol>
                <a:gridCol w="4237581">
                  <a:extLst>
                    <a:ext uri="{9D8B030D-6E8A-4147-A177-3AD203B41FA5}">
                      <a16:colId xmlns:a16="http://schemas.microsoft.com/office/drawing/2014/main" val="3376856935"/>
                    </a:ext>
                  </a:extLst>
                </a:gridCol>
              </a:tblGrid>
              <a:tr h="528320">
                <a:tc>
                  <a:txBody>
                    <a:bodyPr/>
                    <a:lstStyle/>
                    <a:p>
                      <a:r>
                        <a:rPr lang="ru-RU" sz="1300" dirty="0"/>
                        <a:t>№ урока </a:t>
                      </a:r>
                    </a:p>
                  </a:txBody>
                  <a:tcPr marL="121920" marR="121920" marT="60960" marB="60960"/>
                </a:tc>
                <a:tc>
                  <a:txBody>
                    <a:bodyPr/>
                    <a:lstStyle/>
                    <a:p>
                      <a:r>
                        <a:rPr lang="ru-RU" sz="1300" dirty="0"/>
                        <a:t>Тема урока </a:t>
                      </a:r>
                    </a:p>
                  </a:txBody>
                  <a:tcPr marL="121920" marR="121920" marT="60960" marB="60960"/>
                </a:tc>
                <a:tc>
                  <a:txBody>
                    <a:bodyPr/>
                    <a:lstStyle/>
                    <a:p>
                      <a:r>
                        <a:rPr lang="ru-RU" sz="1300" dirty="0"/>
                        <a:t>Учебные задачи на ликвидацию учебных дефицитов</a:t>
                      </a:r>
                    </a:p>
                  </a:txBody>
                  <a:tcPr marL="121920" marR="121920" marT="60960" marB="60960"/>
                </a:tc>
                <a:extLst>
                  <a:ext uri="{0D108BD9-81ED-4DB2-BD59-A6C34878D82A}">
                    <a16:rowId xmlns:a16="http://schemas.microsoft.com/office/drawing/2014/main" val="486239624"/>
                  </a:ext>
                </a:extLst>
              </a:tr>
              <a:tr h="731520">
                <a:tc>
                  <a:txBody>
                    <a:bodyPr/>
                    <a:lstStyle/>
                    <a:p>
                      <a:r>
                        <a:rPr lang="ru-RU" sz="1300" dirty="0"/>
                        <a:t>Урок 1. </a:t>
                      </a:r>
                    </a:p>
                  </a:txBody>
                  <a:tcPr marL="121920" marR="121920" marT="60960" marB="60960"/>
                </a:tc>
                <a:tc>
                  <a:txBody>
                    <a:bodyPr/>
                    <a:lstStyle/>
                    <a:p>
                      <a:r>
                        <a:rPr lang="ru-RU" sz="1300" dirty="0"/>
                        <a:t>Язык как явление национальной культуры. Многообразие языкового </a:t>
                      </a:r>
                    </a:p>
                    <a:p>
                      <a:r>
                        <a:rPr lang="ru-RU" sz="1300" dirty="0"/>
                        <a:t>пространства России и мира. Наша речь и наш язык </a:t>
                      </a:r>
                    </a:p>
                  </a:txBody>
                  <a:tcPr marL="121920" marR="121920" marT="60960" marB="60960"/>
                </a:tc>
                <a:tc>
                  <a:txBody>
                    <a:bodyPr/>
                    <a:lstStyle/>
                    <a:p>
                      <a:r>
                        <a:rPr lang="ru-RU" sz="1300" dirty="0"/>
                        <a:t>Определение количества звуков в слове. Характеристика звуков</a:t>
                      </a:r>
                    </a:p>
                  </a:txBody>
                  <a:tcPr marL="121920" marR="121920" marT="60960" marB="60960"/>
                </a:tc>
                <a:extLst>
                  <a:ext uri="{0D108BD9-81ED-4DB2-BD59-A6C34878D82A}">
                    <a16:rowId xmlns:a16="http://schemas.microsoft.com/office/drawing/2014/main" val="2469320596"/>
                  </a:ext>
                </a:extLst>
              </a:tr>
              <a:tr h="528320">
                <a:tc>
                  <a:txBody>
                    <a:bodyPr/>
                    <a:lstStyle/>
                    <a:p>
                      <a:r>
                        <a:rPr lang="ru-RU" sz="1300" dirty="0"/>
                        <a:t>Урок 2.</a:t>
                      </a:r>
                    </a:p>
                  </a:txBody>
                  <a:tcPr marL="121920" marR="121920" marT="60960" marB="60960"/>
                </a:tc>
                <a:tc>
                  <a:txBody>
                    <a:bodyPr/>
                    <a:lstStyle/>
                    <a:p>
                      <a:r>
                        <a:rPr lang="ru-RU" sz="1300" dirty="0"/>
                        <a:t>Диалогическая форма речи </a:t>
                      </a:r>
                    </a:p>
                  </a:txBody>
                  <a:tcPr marL="121920" marR="121920" marT="60960" marB="60960"/>
                </a:tc>
                <a:tc>
                  <a:txBody>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lang="ru-RU" sz="1300" dirty="0"/>
                        <a:t>Определение количества звуков в слове. Характеристика звуков</a:t>
                      </a:r>
                    </a:p>
                  </a:txBody>
                  <a:tcPr marL="121920" marR="121920" marT="60960" marB="60960"/>
                </a:tc>
                <a:extLst>
                  <a:ext uri="{0D108BD9-81ED-4DB2-BD59-A6C34878D82A}">
                    <a16:rowId xmlns:a16="http://schemas.microsoft.com/office/drawing/2014/main" val="1327748560"/>
                  </a:ext>
                </a:extLst>
              </a:tr>
              <a:tr h="528320">
                <a:tc>
                  <a:txBody>
                    <a:bodyPr/>
                    <a:lstStyle/>
                    <a:p>
                      <a:r>
                        <a:rPr lang="ru-RU" sz="1300" dirty="0"/>
                        <a:t>Урок 3. </a:t>
                      </a:r>
                    </a:p>
                  </a:txBody>
                  <a:tcPr marL="121920" marR="121920" marT="60960" marB="60960"/>
                </a:tc>
                <a:tc>
                  <a:txBody>
                    <a:bodyPr/>
                    <a:lstStyle/>
                    <a:p>
                      <a:r>
                        <a:rPr lang="ru-RU" sz="1300" dirty="0"/>
                        <a:t>Резервный урок по разделу лексика: о происхождении слов </a:t>
                      </a:r>
                    </a:p>
                  </a:txBody>
                  <a:tcPr marL="121920" marR="121920" marT="60960" marB="60960"/>
                </a:tc>
                <a:tc>
                  <a:txBody>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lang="ru-RU" sz="1300" dirty="0"/>
                        <a:t>Определение количества звуков в слове. Характеристика звуков</a:t>
                      </a:r>
                    </a:p>
                  </a:txBody>
                  <a:tcPr marL="121920" marR="121920" marT="60960" marB="60960"/>
                </a:tc>
                <a:extLst>
                  <a:ext uri="{0D108BD9-81ED-4DB2-BD59-A6C34878D82A}">
                    <a16:rowId xmlns:a16="http://schemas.microsoft.com/office/drawing/2014/main" val="1695859030"/>
                  </a:ext>
                </a:extLst>
              </a:tr>
              <a:tr h="528320">
                <a:tc>
                  <a:txBody>
                    <a:bodyPr/>
                    <a:lstStyle/>
                    <a:p>
                      <a:r>
                        <a:rPr lang="ru-RU" sz="1300" dirty="0"/>
                        <a:t>Урок 4.</a:t>
                      </a:r>
                    </a:p>
                  </a:txBody>
                  <a:tcPr marL="121920" marR="121920" marT="60960" marB="60960"/>
                </a:tc>
                <a:tc>
                  <a:txBody>
                    <a:bodyPr/>
                    <a:lstStyle/>
                    <a:p>
                      <a:r>
                        <a:rPr lang="ru-RU" sz="1300" dirty="0"/>
                        <a:t>Текст </a:t>
                      </a:r>
                    </a:p>
                  </a:txBody>
                  <a:tcPr marL="121920" marR="121920" marT="60960" marB="60960"/>
                </a:tc>
                <a:tc>
                  <a:txBody>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lang="ru-RU" sz="1300" dirty="0"/>
                        <a:t>Определение количества звуков в слове. Характеристика звуков</a:t>
                      </a:r>
                    </a:p>
                  </a:txBody>
                  <a:tcPr marL="121920" marR="121920" marT="60960" marB="60960"/>
                </a:tc>
                <a:extLst>
                  <a:ext uri="{0D108BD9-81ED-4DB2-BD59-A6C34878D82A}">
                    <a16:rowId xmlns:a16="http://schemas.microsoft.com/office/drawing/2014/main" val="187916349"/>
                  </a:ext>
                </a:extLst>
              </a:tr>
              <a:tr h="934720">
                <a:tc>
                  <a:txBody>
                    <a:bodyPr/>
                    <a:lstStyle/>
                    <a:p>
                      <a:r>
                        <a:rPr lang="ru-RU" sz="1300" dirty="0"/>
                        <a:t>Урок 5.</a:t>
                      </a:r>
                    </a:p>
                  </a:txBody>
                  <a:tcPr marL="121920" marR="121920" marT="60960" marB="60960"/>
                </a:tc>
                <a:tc>
                  <a:txBody>
                    <a:bodyPr/>
                    <a:lstStyle/>
                    <a:p>
                      <a:r>
                        <a:rPr lang="ru-RU" sz="1300" dirty="0"/>
                        <a:t>Признаки текста: смысловое единство предложений в тексте; </a:t>
                      </a:r>
                    </a:p>
                    <a:p>
                      <a:r>
                        <a:rPr lang="ru-RU" sz="1300" dirty="0"/>
                        <a:t>последовательность предложений в тексте; выражение в тексте законченной мысли </a:t>
                      </a:r>
                    </a:p>
                  </a:txBody>
                  <a:tcPr marL="121920" marR="121920" marT="60960" marB="60960"/>
                </a:tc>
                <a:tc>
                  <a:txBody>
                    <a:bodyPr/>
                    <a:lstStyle/>
                    <a:p>
                      <a:r>
                        <a:rPr lang="ru-RU" sz="1300" dirty="0"/>
                        <a:t>«Летучка» по фонетике</a:t>
                      </a:r>
                    </a:p>
                  </a:txBody>
                  <a:tcPr marL="121920" marR="121920" marT="60960" marB="60960"/>
                </a:tc>
                <a:extLst>
                  <a:ext uri="{0D108BD9-81ED-4DB2-BD59-A6C34878D82A}">
                    <a16:rowId xmlns:a16="http://schemas.microsoft.com/office/drawing/2014/main" val="2171011404"/>
                  </a:ext>
                </a:extLst>
              </a:tr>
            </a:tbl>
          </a:graphicData>
        </a:graphic>
      </p:graphicFrame>
    </p:spTree>
    <p:extLst>
      <p:ext uri="{BB962C8B-B14F-4D97-AF65-F5344CB8AC3E}">
        <p14:creationId xmlns:p14="http://schemas.microsoft.com/office/powerpoint/2010/main" val="40655139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9AB6E8-7078-F3FA-9DFC-C8E5034D8E69}"/>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7DCA6EC5-A978-92DC-7756-AF203957FB31}"/>
              </a:ext>
            </a:extLst>
          </p:cNvPr>
          <p:cNvSpPr>
            <a:spLocks noGrp="1"/>
          </p:cNvSpPr>
          <p:nvPr>
            <p:ph type="body" sz="quarter" idx="13"/>
          </p:nvPr>
        </p:nvSpPr>
        <p:spPr>
          <a:xfrm>
            <a:off x="2462663" y="345749"/>
            <a:ext cx="7660943" cy="759884"/>
          </a:xfrm>
        </p:spPr>
        <p:txBody>
          <a:bodyPr>
            <a:noAutofit/>
          </a:bodyPr>
          <a:lstStyle/>
          <a:p>
            <a:r>
              <a:rPr lang="ru-RU" b="1" dirty="0"/>
              <a:t>Разработка рабочей программы на следующий учебный год</a:t>
            </a:r>
          </a:p>
        </p:txBody>
      </p:sp>
      <p:sp>
        <p:nvSpPr>
          <p:cNvPr id="2" name="Текст 7">
            <a:extLst>
              <a:ext uri="{FF2B5EF4-FFF2-40B4-BE49-F238E27FC236}">
                <a16:creationId xmlns:a16="http://schemas.microsoft.com/office/drawing/2014/main" id="{F29E141C-AE08-F527-C689-30046F115A24}"/>
              </a:ext>
            </a:extLst>
          </p:cNvPr>
          <p:cNvSpPr txBox="1">
            <a:spLocks/>
          </p:cNvSpPr>
          <p:nvPr/>
        </p:nvSpPr>
        <p:spPr bwMode="auto">
          <a:xfrm>
            <a:off x="645994" y="1272955"/>
            <a:ext cx="11054687" cy="759884"/>
          </a:xfrm>
          <a:prstGeom prst="rect">
            <a:avLst/>
          </a:prstGeom>
          <a:noFill/>
          <a:ln>
            <a:noFill/>
          </a:ln>
        </p:spPr>
        <p:txBody>
          <a:bodyPr spcFirstLastPara="1" wrap="square" lIns="121900" tIns="121900" rIns="121900" bIns="121900" anchor="ctr" anchorCtr="0">
            <a:noAutofit/>
          </a:bodyPr>
          <a:lstStyle>
            <a:defPPr marR="0" lvl="0" algn="l">
              <a:lnSpc>
                <a:spcPct val="100000"/>
              </a:lnSpc>
              <a:spcBef>
                <a:spcPts val="0"/>
              </a:spcBef>
              <a:spcAft>
                <a:spcPts val="0"/>
              </a:spcAft>
            </a:defPPr>
            <a:lvl1pPr marL="0" marR="0" lvl="0" indent="0" algn="l">
              <a:lnSpc>
                <a:spcPct val="100000"/>
              </a:lnSpc>
              <a:spcBef>
                <a:spcPts val="0"/>
              </a:spcBef>
              <a:spcAft>
                <a:spcPts val="0"/>
              </a:spcAft>
              <a:buClr>
                <a:schemeClr val="dk2"/>
              </a:buClr>
              <a:buSzPts val="1800"/>
              <a:buFont typeface="Arial"/>
              <a:buNone/>
              <a:defRPr sz="1800" b="0" i="0" u="none" strike="noStrike" cap="none">
                <a:solidFill>
                  <a:schemeClr val="bg1"/>
                </a:solidFill>
                <a:latin typeface="Arial"/>
                <a:ea typeface="Arial"/>
                <a:cs typeface="Arial"/>
              </a:defRPr>
            </a:lvl1pPr>
            <a:lvl2pPr marL="914400" marR="0" lvl="1"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2pPr>
            <a:lvl3pPr marL="1371600" marR="0" lvl="2"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3pPr>
            <a:lvl4pPr marL="1828800" marR="0" lvl="3"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4pPr>
            <a:lvl5pPr marL="2286000" marR="0" lvl="4"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5pPr>
            <a:lvl6pPr marL="2743200" marR="0" lvl="5"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6pPr>
            <a:lvl7pPr marL="3200400" marR="0" lvl="6"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7pPr>
            <a:lvl8pPr marL="3657600" marR="0" lvl="7"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8pPr>
            <a:lvl9pPr marL="4114800" marR="0" lvl="8"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9pPr>
          </a:lstStyle>
          <a:p>
            <a:pPr defTabSz="1219170">
              <a:buClr>
                <a:srgbClr val="595959"/>
              </a:buClr>
            </a:pPr>
            <a:r>
              <a:rPr lang="ru-RU" sz="2400" b="1" kern="0" dirty="0">
                <a:solidFill>
                  <a:srgbClr val="4285F4">
                    <a:lumMod val="50000"/>
                  </a:srgbClr>
                </a:solidFill>
              </a:rPr>
              <a:t>Алгоритм разработки рабочей программы на следующий учебный год</a:t>
            </a:r>
          </a:p>
        </p:txBody>
      </p:sp>
      <p:sp>
        <p:nvSpPr>
          <p:cNvPr id="3" name="TextBox 2">
            <a:extLst>
              <a:ext uri="{FF2B5EF4-FFF2-40B4-BE49-F238E27FC236}">
                <a16:creationId xmlns:a16="http://schemas.microsoft.com/office/drawing/2014/main" id="{144974E7-F946-88FA-D16C-B77DB57755C6}"/>
              </a:ext>
            </a:extLst>
          </p:cNvPr>
          <p:cNvSpPr txBox="1"/>
          <p:nvPr/>
        </p:nvSpPr>
        <p:spPr>
          <a:xfrm>
            <a:off x="782470" y="2084088"/>
            <a:ext cx="856325" cy="379656"/>
          </a:xfrm>
          <a:prstGeom prst="rect">
            <a:avLst/>
          </a:prstGeom>
          <a:noFill/>
        </p:spPr>
        <p:txBody>
          <a:bodyPr wrap="none" rtlCol="0">
            <a:spAutoFit/>
          </a:bodyPr>
          <a:lstStyle/>
          <a:p>
            <a:pPr defTabSz="1219170">
              <a:buClr>
                <a:srgbClr val="000000"/>
              </a:buClr>
            </a:pPr>
            <a:r>
              <a:rPr lang="ru-RU" sz="1867" b="1" kern="0" dirty="0">
                <a:solidFill>
                  <a:srgbClr val="000000"/>
                </a:solidFill>
                <a:latin typeface="Arial"/>
                <a:cs typeface="Arial"/>
              </a:rPr>
              <a:t>Шаг 5</a:t>
            </a:r>
          </a:p>
        </p:txBody>
      </p:sp>
      <p:sp>
        <p:nvSpPr>
          <p:cNvPr id="4" name="TextBox 3">
            <a:extLst>
              <a:ext uri="{FF2B5EF4-FFF2-40B4-BE49-F238E27FC236}">
                <a16:creationId xmlns:a16="http://schemas.microsoft.com/office/drawing/2014/main" id="{EE7BDAC5-1880-EB90-6E41-F3692A2E3BD6}"/>
              </a:ext>
            </a:extLst>
          </p:cNvPr>
          <p:cNvSpPr txBox="1"/>
          <p:nvPr/>
        </p:nvSpPr>
        <p:spPr>
          <a:xfrm>
            <a:off x="782470" y="2545707"/>
            <a:ext cx="10578532" cy="379656"/>
          </a:xfrm>
          <a:prstGeom prst="rect">
            <a:avLst/>
          </a:prstGeom>
          <a:noFill/>
        </p:spPr>
        <p:txBody>
          <a:bodyPr wrap="square" rtlCol="0">
            <a:spAutoFit/>
          </a:bodyPr>
          <a:lstStyle/>
          <a:p>
            <a:pPr defTabSz="1219170">
              <a:buClr>
                <a:srgbClr val="000000"/>
              </a:buClr>
            </a:pPr>
            <a:r>
              <a:rPr lang="ru-RU" sz="1867" kern="0" dirty="0">
                <a:solidFill>
                  <a:srgbClr val="000000"/>
                </a:solidFill>
                <a:latin typeface="Arial"/>
                <a:cs typeface="Arial"/>
              </a:rPr>
              <a:t>Распределить коды проверяемых элементов содержания</a:t>
            </a:r>
          </a:p>
        </p:txBody>
      </p:sp>
      <p:graphicFrame>
        <p:nvGraphicFramePr>
          <p:cNvPr id="7" name="Таблица 6">
            <a:extLst>
              <a:ext uri="{FF2B5EF4-FFF2-40B4-BE49-F238E27FC236}">
                <a16:creationId xmlns:a16="http://schemas.microsoft.com/office/drawing/2014/main" id="{0AFBB993-0713-694F-A3E5-69345E020F26}"/>
              </a:ext>
            </a:extLst>
          </p:cNvPr>
          <p:cNvGraphicFramePr>
            <a:graphicFrameLocks noGrp="1"/>
          </p:cNvGraphicFramePr>
          <p:nvPr/>
        </p:nvGraphicFramePr>
        <p:xfrm>
          <a:off x="964445" y="3115327"/>
          <a:ext cx="4147623" cy="3413760"/>
        </p:xfrm>
        <a:graphic>
          <a:graphicData uri="http://schemas.openxmlformats.org/drawingml/2006/table">
            <a:tbl>
              <a:tblPr firstRow="1" bandRow="1"/>
              <a:tblGrid>
                <a:gridCol w="993933">
                  <a:extLst>
                    <a:ext uri="{9D8B030D-6E8A-4147-A177-3AD203B41FA5}">
                      <a16:colId xmlns:a16="http://schemas.microsoft.com/office/drawing/2014/main" val="1120483755"/>
                    </a:ext>
                  </a:extLst>
                </a:gridCol>
                <a:gridCol w="1365103">
                  <a:extLst>
                    <a:ext uri="{9D8B030D-6E8A-4147-A177-3AD203B41FA5}">
                      <a16:colId xmlns:a16="http://schemas.microsoft.com/office/drawing/2014/main" val="240406171"/>
                    </a:ext>
                  </a:extLst>
                </a:gridCol>
                <a:gridCol w="1788587">
                  <a:extLst>
                    <a:ext uri="{9D8B030D-6E8A-4147-A177-3AD203B41FA5}">
                      <a16:colId xmlns:a16="http://schemas.microsoft.com/office/drawing/2014/main" val="2598209295"/>
                    </a:ext>
                  </a:extLst>
                </a:gridCol>
              </a:tblGrid>
              <a:tr h="731520">
                <a:tc>
                  <a:txBody>
                    <a:bodyPr/>
                    <a:lstStyle/>
                    <a:p>
                      <a:r>
                        <a:rPr lang="ru-RU" sz="1300" dirty="0"/>
                        <a:t>№ урока </a:t>
                      </a:r>
                    </a:p>
                  </a:txBody>
                  <a:tcPr marL="121920" marR="121920" marT="60960" marB="60960"/>
                </a:tc>
                <a:tc>
                  <a:txBody>
                    <a:bodyPr/>
                    <a:lstStyle/>
                    <a:p>
                      <a:r>
                        <a:rPr lang="ru-RU" sz="1300" dirty="0"/>
                        <a:t>Тема урока </a:t>
                      </a:r>
                    </a:p>
                  </a:txBody>
                  <a:tcPr marL="121920" marR="121920" marT="60960" marB="60960"/>
                </a:tc>
                <a:tc>
                  <a:txBody>
                    <a:bodyPr/>
                    <a:lstStyle/>
                    <a:p>
                      <a:r>
                        <a:rPr lang="ru-RU" sz="1300" dirty="0"/>
                        <a:t>Код проверяемого элемента содержания</a:t>
                      </a:r>
                    </a:p>
                  </a:txBody>
                  <a:tcPr marL="121920" marR="121920" marT="60960" marB="60960"/>
                </a:tc>
                <a:extLst>
                  <a:ext uri="{0D108BD9-81ED-4DB2-BD59-A6C34878D82A}">
                    <a16:rowId xmlns:a16="http://schemas.microsoft.com/office/drawing/2014/main" val="486239624"/>
                  </a:ext>
                </a:extLst>
              </a:tr>
              <a:tr h="1341120">
                <a:tc>
                  <a:txBody>
                    <a:bodyPr/>
                    <a:lstStyle/>
                    <a:p>
                      <a:r>
                        <a:rPr lang="ru-RU" sz="1300" dirty="0"/>
                        <a:t>Урок 47. </a:t>
                      </a:r>
                    </a:p>
                  </a:txBody>
                  <a:tcPr marL="121920" marR="121920" marT="60960" marB="60960"/>
                </a:tc>
                <a:tc>
                  <a:txBody>
                    <a:bodyPr/>
                    <a:lstStyle/>
                    <a:p>
                      <a:r>
                        <a:rPr lang="ru-RU" sz="1300" dirty="0" err="1"/>
                        <a:t>Морфемика</a:t>
                      </a:r>
                      <a:r>
                        <a:rPr lang="ru-RU" sz="1300" dirty="0"/>
                        <a:t> и словообразование как разделы лингвистики (повторение) </a:t>
                      </a:r>
                    </a:p>
                  </a:txBody>
                  <a:tcPr marL="121920" marR="121920" marT="60960" marB="60960"/>
                </a:tc>
                <a:tc>
                  <a:txBody>
                    <a:bodyPr/>
                    <a:lstStyle/>
                    <a:p>
                      <a:r>
                        <a:rPr lang="ru-RU" sz="1300" dirty="0"/>
                        <a:t>4.2.1</a:t>
                      </a:r>
                    </a:p>
                  </a:txBody>
                  <a:tcPr marL="121920" marR="121920" marT="60960" marB="60960"/>
                </a:tc>
                <a:extLst>
                  <a:ext uri="{0D108BD9-81ED-4DB2-BD59-A6C34878D82A}">
                    <a16:rowId xmlns:a16="http://schemas.microsoft.com/office/drawing/2014/main" val="2469320596"/>
                  </a:ext>
                </a:extLst>
              </a:tr>
              <a:tr h="1341120">
                <a:tc>
                  <a:txBody>
                    <a:bodyPr/>
                    <a:lstStyle/>
                    <a:p>
                      <a:r>
                        <a:rPr lang="ru-RU" sz="1300" dirty="0"/>
                        <a:t>Урок 48. </a:t>
                      </a:r>
                    </a:p>
                  </a:txBody>
                  <a:tcPr marL="121920" marR="121920" marT="60960" marB="60960"/>
                </a:tc>
                <a:tc>
                  <a:txBody>
                    <a:bodyPr/>
                    <a:lstStyle/>
                    <a:p>
                      <a:r>
                        <a:rPr lang="ru-RU" sz="1300" dirty="0"/>
                        <a:t>Основные способы образования слов в русском языке </a:t>
                      </a:r>
                    </a:p>
                  </a:txBody>
                  <a:tcPr marL="121920" marR="121920" marT="60960" marB="60960"/>
                </a:tc>
                <a:tc>
                  <a:txBody>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r>
                        <a:rPr lang="ru-RU" sz="1300" dirty="0"/>
                        <a:t>4.2.2</a:t>
                      </a:r>
                    </a:p>
                  </a:txBody>
                  <a:tcPr marL="121920" marR="121920" marT="60960" marB="60960"/>
                </a:tc>
                <a:extLst>
                  <a:ext uri="{0D108BD9-81ED-4DB2-BD59-A6C34878D82A}">
                    <a16:rowId xmlns:a16="http://schemas.microsoft.com/office/drawing/2014/main" val="1327748560"/>
                  </a:ext>
                </a:extLst>
              </a:tr>
            </a:tbl>
          </a:graphicData>
        </a:graphic>
      </p:graphicFrame>
      <p:sp>
        <p:nvSpPr>
          <p:cNvPr id="6" name="TextBox 5">
            <a:extLst>
              <a:ext uri="{FF2B5EF4-FFF2-40B4-BE49-F238E27FC236}">
                <a16:creationId xmlns:a16="http://schemas.microsoft.com/office/drawing/2014/main" id="{949F3702-AC67-DC39-172D-FAB7DE0FDECB}"/>
              </a:ext>
            </a:extLst>
          </p:cNvPr>
          <p:cNvSpPr txBox="1"/>
          <p:nvPr/>
        </p:nvSpPr>
        <p:spPr>
          <a:xfrm>
            <a:off x="6717732" y="3918163"/>
            <a:ext cx="6096000" cy="379656"/>
          </a:xfrm>
          <a:prstGeom prst="rect">
            <a:avLst/>
          </a:prstGeom>
          <a:noFill/>
        </p:spPr>
        <p:txBody>
          <a:bodyPr wrap="square">
            <a:spAutoFit/>
          </a:bodyPr>
          <a:lstStyle/>
          <a:p>
            <a:pPr defTabSz="1219170">
              <a:buClr>
                <a:srgbClr val="000000"/>
              </a:buClr>
            </a:pPr>
            <a:endParaRPr lang="ru-RU" sz="1867" kern="0" dirty="0">
              <a:solidFill>
                <a:srgbClr val="000000"/>
              </a:solidFill>
              <a:latin typeface="Arial"/>
              <a:cs typeface="Arial"/>
            </a:endParaRPr>
          </a:p>
        </p:txBody>
      </p:sp>
      <p:pic>
        <p:nvPicPr>
          <p:cNvPr id="10" name="Рисунок 9">
            <a:extLst>
              <a:ext uri="{FF2B5EF4-FFF2-40B4-BE49-F238E27FC236}">
                <a16:creationId xmlns:a16="http://schemas.microsoft.com/office/drawing/2014/main" id="{FBC030BA-434D-D15F-2ADE-5F44184ADB32}"/>
              </a:ext>
            </a:extLst>
          </p:cNvPr>
          <p:cNvPicPr>
            <a:picLocks noChangeAspect="1"/>
          </p:cNvPicPr>
          <p:nvPr/>
        </p:nvPicPr>
        <p:blipFill>
          <a:blip r:embed="rId2"/>
          <a:stretch>
            <a:fillRect/>
          </a:stretch>
        </p:blipFill>
        <p:spPr>
          <a:xfrm>
            <a:off x="7835336" y="3366446"/>
            <a:ext cx="3818633" cy="2911524"/>
          </a:xfrm>
          <a:prstGeom prst="rect">
            <a:avLst/>
          </a:prstGeom>
        </p:spPr>
      </p:pic>
    </p:spTree>
    <p:extLst>
      <p:ext uri="{BB962C8B-B14F-4D97-AF65-F5344CB8AC3E}">
        <p14:creationId xmlns:p14="http://schemas.microsoft.com/office/powerpoint/2010/main" val="3178039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8DB0D3-9E33-F792-A65D-8D0DE52B59CD}"/>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E4BD9A32-81F8-EDCA-D7B1-1E593EFFD1F8}"/>
              </a:ext>
            </a:extLst>
          </p:cNvPr>
          <p:cNvSpPr>
            <a:spLocks noGrp="1"/>
          </p:cNvSpPr>
          <p:nvPr>
            <p:ph type="body" sz="quarter" idx="13"/>
          </p:nvPr>
        </p:nvSpPr>
        <p:spPr>
          <a:xfrm>
            <a:off x="2462663" y="345749"/>
            <a:ext cx="7660943" cy="759884"/>
          </a:xfrm>
        </p:spPr>
        <p:txBody>
          <a:bodyPr>
            <a:noAutofit/>
          </a:bodyPr>
          <a:lstStyle/>
          <a:p>
            <a:r>
              <a:rPr lang="ru-RU" b="1" dirty="0"/>
              <a:t>Разработка рабочей программы на следующий учебный год</a:t>
            </a:r>
          </a:p>
        </p:txBody>
      </p:sp>
      <p:sp>
        <p:nvSpPr>
          <p:cNvPr id="2" name="Текст 7">
            <a:extLst>
              <a:ext uri="{FF2B5EF4-FFF2-40B4-BE49-F238E27FC236}">
                <a16:creationId xmlns:a16="http://schemas.microsoft.com/office/drawing/2014/main" id="{3FC3DBA6-5F79-0561-B06D-28EB8302E596}"/>
              </a:ext>
            </a:extLst>
          </p:cNvPr>
          <p:cNvSpPr txBox="1">
            <a:spLocks/>
          </p:cNvSpPr>
          <p:nvPr/>
        </p:nvSpPr>
        <p:spPr bwMode="auto">
          <a:xfrm>
            <a:off x="645994" y="1272955"/>
            <a:ext cx="11054687" cy="759884"/>
          </a:xfrm>
          <a:prstGeom prst="rect">
            <a:avLst/>
          </a:prstGeom>
          <a:noFill/>
          <a:ln>
            <a:noFill/>
          </a:ln>
        </p:spPr>
        <p:txBody>
          <a:bodyPr spcFirstLastPara="1" wrap="square" lIns="121900" tIns="121900" rIns="121900" bIns="121900" anchor="ctr" anchorCtr="0">
            <a:noAutofit/>
          </a:bodyPr>
          <a:lstStyle>
            <a:defPPr marR="0" lvl="0" algn="l">
              <a:lnSpc>
                <a:spcPct val="100000"/>
              </a:lnSpc>
              <a:spcBef>
                <a:spcPts val="0"/>
              </a:spcBef>
              <a:spcAft>
                <a:spcPts val="0"/>
              </a:spcAft>
            </a:defPPr>
            <a:lvl1pPr marL="0" marR="0" lvl="0" indent="0" algn="l">
              <a:lnSpc>
                <a:spcPct val="100000"/>
              </a:lnSpc>
              <a:spcBef>
                <a:spcPts val="0"/>
              </a:spcBef>
              <a:spcAft>
                <a:spcPts val="0"/>
              </a:spcAft>
              <a:buClr>
                <a:schemeClr val="dk2"/>
              </a:buClr>
              <a:buSzPts val="1800"/>
              <a:buFont typeface="Arial"/>
              <a:buNone/>
              <a:defRPr sz="1800" b="0" i="0" u="none" strike="noStrike" cap="none">
                <a:solidFill>
                  <a:schemeClr val="bg1"/>
                </a:solidFill>
                <a:latin typeface="Arial"/>
                <a:ea typeface="Arial"/>
                <a:cs typeface="Arial"/>
              </a:defRPr>
            </a:lvl1pPr>
            <a:lvl2pPr marL="914400" marR="0" lvl="1"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2pPr>
            <a:lvl3pPr marL="1371600" marR="0" lvl="2"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3pPr>
            <a:lvl4pPr marL="1828800" marR="0" lvl="3"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4pPr>
            <a:lvl5pPr marL="2286000" marR="0" lvl="4"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5pPr>
            <a:lvl6pPr marL="2743200" marR="0" lvl="5"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6pPr>
            <a:lvl7pPr marL="3200400" marR="0" lvl="6"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7pPr>
            <a:lvl8pPr marL="3657600" marR="0" lvl="7"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8pPr>
            <a:lvl9pPr marL="4114800" marR="0" lvl="8"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9pPr>
          </a:lstStyle>
          <a:p>
            <a:pPr defTabSz="1219170">
              <a:buClr>
                <a:srgbClr val="595959"/>
              </a:buClr>
            </a:pPr>
            <a:r>
              <a:rPr lang="ru-RU" sz="2400" b="1" kern="0" dirty="0">
                <a:solidFill>
                  <a:srgbClr val="4285F4">
                    <a:lumMod val="50000"/>
                  </a:srgbClr>
                </a:solidFill>
              </a:rPr>
              <a:t>Алгоритм разработки рабочей программы на следующий учебный год</a:t>
            </a:r>
          </a:p>
        </p:txBody>
      </p:sp>
      <p:sp>
        <p:nvSpPr>
          <p:cNvPr id="3" name="TextBox 2">
            <a:extLst>
              <a:ext uri="{FF2B5EF4-FFF2-40B4-BE49-F238E27FC236}">
                <a16:creationId xmlns:a16="http://schemas.microsoft.com/office/drawing/2014/main" id="{4916A7DE-2EDC-4483-C555-6D2A38AD5848}"/>
              </a:ext>
            </a:extLst>
          </p:cNvPr>
          <p:cNvSpPr txBox="1"/>
          <p:nvPr/>
        </p:nvSpPr>
        <p:spPr>
          <a:xfrm>
            <a:off x="782470" y="2240068"/>
            <a:ext cx="856325" cy="379656"/>
          </a:xfrm>
          <a:prstGeom prst="rect">
            <a:avLst/>
          </a:prstGeom>
          <a:noFill/>
        </p:spPr>
        <p:txBody>
          <a:bodyPr wrap="none" rtlCol="0">
            <a:spAutoFit/>
          </a:bodyPr>
          <a:lstStyle/>
          <a:p>
            <a:pPr defTabSz="1219170">
              <a:buClr>
                <a:srgbClr val="000000"/>
              </a:buClr>
            </a:pPr>
            <a:r>
              <a:rPr lang="ru-RU" sz="1867" b="1" kern="0" dirty="0">
                <a:solidFill>
                  <a:srgbClr val="000000"/>
                </a:solidFill>
                <a:latin typeface="Arial"/>
                <a:cs typeface="Arial"/>
              </a:rPr>
              <a:t>Шаг 6</a:t>
            </a:r>
          </a:p>
        </p:txBody>
      </p:sp>
      <p:sp>
        <p:nvSpPr>
          <p:cNvPr id="4" name="TextBox 3">
            <a:extLst>
              <a:ext uri="{FF2B5EF4-FFF2-40B4-BE49-F238E27FC236}">
                <a16:creationId xmlns:a16="http://schemas.microsoft.com/office/drawing/2014/main" id="{590C646E-1158-E33B-00BB-05EE45B691C1}"/>
              </a:ext>
            </a:extLst>
          </p:cNvPr>
          <p:cNvSpPr txBox="1"/>
          <p:nvPr/>
        </p:nvSpPr>
        <p:spPr>
          <a:xfrm>
            <a:off x="782470" y="2747749"/>
            <a:ext cx="10578532" cy="379656"/>
          </a:xfrm>
          <a:prstGeom prst="rect">
            <a:avLst/>
          </a:prstGeom>
          <a:noFill/>
        </p:spPr>
        <p:txBody>
          <a:bodyPr wrap="square" rtlCol="0">
            <a:spAutoFit/>
          </a:bodyPr>
          <a:lstStyle/>
          <a:p>
            <a:pPr defTabSz="1219170">
              <a:buClr>
                <a:srgbClr val="000000"/>
              </a:buClr>
            </a:pPr>
            <a:r>
              <a:rPr lang="ru-RU" sz="1867" kern="0" dirty="0">
                <a:solidFill>
                  <a:srgbClr val="000000"/>
                </a:solidFill>
                <a:latin typeface="Arial"/>
                <a:cs typeface="Arial"/>
              </a:rPr>
              <a:t>Распределить коды проверяемых предметных результатов </a:t>
            </a:r>
          </a:p>
        </p:txBody>
      </p:sp>
      <p:graphicFrame>
        <p:nvGraphicFramePr>
          <p:cNvPr id="7" name="Таблица 6">
            <a:extLst>
              <a:ext uri="{FF2B5EF4-FFF2-40B4-BE49-F238E27FC236}">
                <a16:creationId xmlns:a16="http://schemas.microsoft.com/office/drawing/2014/main" id="{6042A127-4A94-8028-04A3-7E1056FD3B31}"/>
              </a:ext>
            </a:extLst>
          </p:cNvPr>
          <p:cNvGraphicFramePr>
            <a:graphicFrameLocks noGrp="1"/>
          </p:cNvGraphicFramePr>
          <p:nvPr/>
        </p:nvGraphicFramePr>
        <p:xfrm>
          <a:off x="645993" y="3286508"/>
          <a:ext cx="4742816" cy="2072640"/>
        </p:xfrm>
        <a:graphic>
          <a:graphicData uri="http://schemas.openxmlformats.org/drawingml/2006/table">
            <a:tbl>
              <a:tblPr firstRow="1" bandRow="1"/>
              <a:tblGrid>
                <a:gridCol w="815833">
                  <a:extLst>
                    <a:ext uri="{9D8B030D-6E8A-4147-A177-3AD203B41FA5}">
                      <a16:colId xmlns:a16="http://schemas.microsoft.com/office/drawing/2014/main" val="1120483755"/>
                    </a:ext>
                  </a:extLst>
                </a:gridCol>
                <a:gridCol w="1801505">
                  <a:extLst>
                    <a:ext uri="{9D8B030D-6E8A-4147-A177-3AD203B41FA5}">
                      <a16:colId xmlns:a16="http://schemas.microsoft.com/office/drawing/2014/main" val="240406171"/>
                    </a:ext>
                  </a:extLst>
                </a:gridCol>
                <a:gridCol w="2125477">
                  <a:extLst>
                    <a:ext uri="{9D8B030D-6E8A-4147-A177-3AD203B41FA5}">
                      <a16:colId xmlns:a16="http://schemas.microsoft.com/office/drawing/2014/main" val="1741411596"/>
                    </a:ext>
                  </a:extLst>
                </a:gridCol>
              </a:tblGrid>
              <a:tr h="731520">
                <a:tc>
                  <a:txBody>
                    <a:bodyPr/>
                    <a:lstStyle/>
                    <a:p>
                      <a:r>
                        <a:rPr lang="ru-RU" sz="1300" dirty="0"/>
                        <a:t>№ урока </a:t>
                      </a:r>
                    </a:p>
                  </a:txBody>
                  <a:tcPr marL="121920" marR="121920" marT="60960" marB="60960"/>
                </a:tc>
                <a:tc>
                  <a:txBody>
                    <a:bodyPr/>
                    <a:lstStyle/>
                    <a:p>
                      <a:r>
                        <a:rPr lang="ru-RU" sz="1300" dirty="0"/>
                        <a:t>Тема урока </a:t>
                      </a:r>
                    </a:p>
                  </a:txBody>
                  <a:tcPr marL="121920" marR="121920" marT="60960" marB="60960"/>
                </a:tc>
                <a:tc>
                  <a:txBody>
                    <a:bodyPr/>
                    <a:lstStyle/>
                    <a:p>
                      <a:r>
                        <a:rPr lang="ru-RU" sz="1300" dirty="0"/>
                        <a:t>Код проверяемого предметного результата</a:t>
                      </a:r>
                    </a:p>
                  </a:txBody>
                  <a:tcPr marL="121920" marR="121920" marT="60960" marB="60960"/>
                </a:tc>
                <a:extLst>
                  <a:ext uri="{0D108BD9-81ED-4DB2-BD59-A6C34878D82A}">
                    <a16:rowId xmlns:a16="http://schemas.microsoft.com/office/drawing/2014/main" val="486239624"/>
                  </a:ext>
                </a:extLst>
              </a:tr>
              <a:tr h="1341120">
                <a:tc>
                  <a:txBody>
                    <a:bodyPr/>
                    <a:lstStyle/>
                    <a:p>
                      <a:r>
                        <a:rPr lang="ru-RU" sz="1300" dirty="0"/>
                        <a:t>Урок 88 </a:t>
                      </a:r>
                    </a:p>
                  </a:txBody>
                  <a:tcPr marL="121920" marR="121920" marT="60960" marB="60960"/>
                </a:tc>
                <a:tc>
                  <a:txBody>
                    <a:bodyPr/>
                    <a:lstStyle/>
                    <a:p>
                      <a:r>
                        <a:rPr lang="ru-RU" sz="1300" dirty="0"/>
                        <a:t>Диктант на изученные правила (гласные после шипящих, сочетания </a:t>
                      </a:r>
                      <a:r>
                        <a:rPr lang="ru-RU" sz="1300" dirty="0" err="1"/>
                        <a:t>чк</a:t>
                      </a:r>
                      <a:r>
                        <a:rPr lang="ru-RU" sz="1300" dirty="0"/>
                        <a:t>, </a:t>
                      </a:r>
                      <a:r>
                        <a:rPr lang="ru-RU" sz="1300" dirty="0" err="1"/>
                        <a:t>чн</a:t>
                      </a:r>
                      <a:r>
                        <a:rPr lang="ru-RU" sz="1300" dirty="0"/>
                        <a:t>, </a:t>
                      </a:r>
                    </a:p>
                    <a:p>
                      <a:r>
                        <a:rPr lang="ru-RU" sz="1300" dirty="0" err="1"/>
                        <a:t>чт</a:t>
                      </a:r>
                      <a:r>
                        <a:rPr lang="ru-RU" sz="1300" dirty="0"/>
                        <a:t>)</a:t>
                      </a:r>
                    </a:p>
                  </a:txBody>
                  <a:tcPr marL="121920" marR="121920" marT="60960" marB="60960"/>
                </a:tc>
                <a:tc>
                  <a:txBody>
                    <a:bodyPr/>
                    <a:lstStyle/>
                    <a:p>
                      <a:r>
                        <a:rPr lang="ru-RU" sz="1300" dirty="0"/>
                        <a:t>6.1</a:t>
                      </a:r>
                    </a:p>
                    <a:p>
                      <a:r>
                        <a:rPr lang="ru-RU" sz="1300" dirty="0"/>
                        <a:t>6.4</a:t>
                      </a:r>
                    </a:p>
                    <a:p>
                      <a:r>
                        <a:rPr lang="ru-RU" sz="1300" dirty="0"/>
                        <a:t>6.5</a:t>
                      </a:r>
                    </a:p>
                    <a:p>
                      <a:r>
                        <a:rPr lang="ru-RU" sz="1300" dirty="0"/>
                        <a:t>6.6</a:t>
                      </a:r>
                    </a:p>
                  </a:txBody>
                  <a:tcPr marL="121920" marR="121920" marT="60960" marB="60960"/>
                </a:tc>
                <a:extLst>
                  <a:ext uri="{0D108BD9-81ED-4DB2-BD59-A6C34878D82A}">
                    <a16:rowId xmlns:a16="http://schemas.microsoft.com/office/drawing/2014/main" val="2469320596"/>
                  </a:ext>
                </a:extLst>
              </a:tr>
            </a:tbl>
          </a:graphicData>
        </a:graphic>
      </p:graphicFrame>
      <p:sp>
        <p:nvSpPr>
          <p:cNvPr id="6" name="TextBox 5">
            <a:extLst>
              <a:ext uri="{FF2B5EF4-FFF2-40B4-BE49-F238E27FC236}">
                <a16:creationId xmlns:a16="http://schemas.microsoft.com/office/drawing/2014/main" id="{C4F4DFF1-51C2-352F-CEE0-C5A44DE073EB}"/>
              </a:ext>
            </a:extLst>
          </p:cNvPr>
          <p:cNvSpPr txBox="1"/>
          <p:nvPr/>
        </p:nvSpPr>
        <p:spPr>
          <a:xfrm>
            <a:off x="3048000" y="3081324"/>
            <a:ext cx="6096000" cy="379656"/>
          </a:xfrm>
          <a:prstGeom prst="rect">
            <a:avLst/>
          </a:prstGeom>
          <a:noFill/>
        </p:spPr>
        <p:txBody>
          <a:bodyPr wrap="square">
            <a:spAutoFit/>
          </a:bodyPr>
          <a:lstStyle/>
          <a:p>
            <a:pPr defTabSz="1219170">
              <a:buClr>
                <a:srgbClr val="000000"/>
              </a:buClr>
            </a:pPr>
            <a:endParaRPr lang="ru-RU" sz="1867" kern="0" dirty="0">
              <a:solidFill>
                <a:srgbClr val="000000"/>
              </a:solidFill>
              <a:latin typeface="Arial"/>
              <a:cs typeface="Arial"/>
            </a:endParaRPr>
          </a:p>
        </p:txBody>
      </p:sp>
      <p:pic>
        <p:nvPicPr>
          <p:cNvPr id="9" name="Рисунок 8">
            <a:extLst>
              <a:ext uri="{FF2B5EF4-FFF2-40B4-BE49-F238E27FC236}">
                <a16:creationId xmlns:a16="http://schemas.microsoft.com/office/drawing/2014/main" id="{13105437-38FA-8AAB-735D-79A98C1BD569}"/>
              </a:ext>
            </a:extLst>
          </p:cNvPr>
          <p:cNvPicPr>
            <a:picLocks noChangeAspect="1"/>
          </p:cNvPicPr>
          <p:nvPr/>
        </p:nvPicPr>
        <p:blipFill>
          <a:blip r:embed="rId2"/>
          <a:stretch>
            <a:fillRect/>
          </a:stretch>
        </p:blipFill>
        <p:spPr>
          <a:xfrm>
            <a:off x="6542815" y="3158119"/>
            <a:ext cx="5003192" cy="3421085"/>
          </a:xfrm>
          <a:prstGeom prst="rect">
            <a:avLst/>
          </a:prstGeom>
        </p:spPr>
      </p:pic>
    </p:spTree>
    <p:extLst>
      <p:ext uri="{BB962C8B-B14F-4D97-AF65-F5344CB8AC3E}">
        <p14:creationId xmlns:p14="http://schemas.microsoft.com/office/powerpoint/2010/main" val="5543095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2AC966-6DB4-369F-7AC3-0D0E800796CB}"/>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9011A941-9DF5-30A7-F437-AAD09619AE45}"/>
              </a:ext>
            </a:extLst>
          </p:cNvPr>
          <p:cNvSpPr>
            <a:spLocks noGrp="1"/>
          </p:cNvSpPr>
          <p:nvPr>
            <p:ph type="body" sz="quarter" idx="13"/>
          </p:nvPr>
        </p:nvSpPr>
        <p:spPr>
          <a:xfrm>
            <a:off x="2462663" y="345749"/>
            <a:ext cx="7660943" cy="759884"/>
          </a:xfrm>
        </p:spPr>
        <p:txBody>
          <a:bodyPr>
            <a:noAutofit/>
          </a:bodyPr>
          <a:lstStyle/>
          <a:p>
            <a:r>
              <a:rPr lang="ru-RU" b="1" dirty="0"/>
              <a:t>Разработка рабочей программы на следующий учебный год</a:t>
            </a:r>
          </a:p>
        </p:txBody>
      </p:sp>
      <p:sp>
        <p:nvSpPr>
          <p:cNvPr id="2" name="Текст 7">
            <a:extLst>
              <a:ext uri="{FF2B5EF4-FFF2-40B4-BE49-F238E27FC236}">
                <a16:creationId xmlns:a16="http://schemas.microsoft.com/office/drawing/2014/main" id="{F4378784-9446-D5B7-8F58-C94FD167C3C7}"/>
              </a:ext>
            </a:extLst>
          </p:cNvPr>
          <p:cNvSpPr txBox="1">
            <a:spLocks/>
          </p:cNvSpPr>
          <p:nvPr/>
        </p:nvSpPr>
        <p:spPr bwMode="auto">
          <a:xfrm>
            <a:off x="645994" y="1272955"/>
            <a:ext cx="11054687" cy="759884"/>
          </a:xfrm>
          <a:prstGeom prst="rect">
            <a:avLst/>
          </a:prstGeom>
          <a:noFill/>
          <a:ln>
            <a:noFill/>
          </a:ln>
        </p:spPr>
        <p:txBody>
          <a:bodyPr spcFirstLastPara="1" wrap="square" lIns="121900" tIns="121900" rIns="121900" bIns="121900" anchor="ctr" anchorCtr="0">
            <a:noAutofit/>
          </a:bodyPr>
          <a:lstStyle>
            <a:defPPr marR="0" lvl="0" algn="l">
              <a:lnSpc>
                <a:spcPct val="100000"/>
              </a:lnSpc>
              <a:spcBef>
                <a:spcPts val="0"/>
              </a:spcBef>
              <a:spcAft>
                <a:spcPts val="0"/>
              </a:spcAft>
            </a:defPPr>
            <a:lvl1pPr marL="0" marR="0" lvl="0" indent="0" algn="l">
              <a:lnSpc>
                <a:spcPct val="100000"/>
              </a:lnSpc>
              <a:spcBef>
                <a:spcPts val="0"/>
              </a:spcBef>
              <a:spcAft>
                <a:spcPts val="0"/>
              </a:spcAft>
              <a:buClr>
                <a:schemeClr val="dk2"/>
              </a:buClr>
              <a:buSzPts val="1800"/>
              <a:buFont typeface="Arial"/>
              <a:buNone/>
              <a:defRPr sz="1800" b="0" i="0" u="none" strike="noStrike" cap="none">
                <a:solidFill>
                  <a:schemeClr val="bg1"/>
                </a:solidFill>
                <a:latin typeface="Arial"/>
                <a:ea typeface="Arial"/>
                <a:cs typeface="Arial"/>
              </a:defRPr>
            </a:lvl1pPr>
            <a:lvl2pPr marL="914400" marR="0" lvl="1"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2pPr>
            <a:lvl3pPr marL="1371600" marR="0" lvl="2"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3pPr>
            <a:lvl4pPr marL="1828800" marR="0" lvl="3"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4pPr>
            <a:lvl5pPr marL="2286000" marR="0" lvl="4"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5pPr>
            <a:lvl6pPr marL="2743200" marR="0" lvl="5"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6pPr>
            <a:lvl7pPr marL="3200400" marR="0" lvl="6"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7pPr>
            <a:lvl8pPr marL="3657600" marR="0" lvl="7"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8pPr>
            <a:lvl9pPr marL="4114800" marR="0" lvl="8" indent="-317500"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9pPr>
          </a:lstStyle>
          <a:p>
            <a:pPr defTabSz="1219170">
              <a:buClr>
                <a:srgbClr val="595959"/>
              </a:buClr>
            </a:pPr>
            <a:r>
              <a:rPr lang="ru-RU" sz="2400" b="1" kern="0" dirty="0">
                <a:solidFill>
                  <a:srgbClr val="4285F4">
                    <a:lumMod val="50000"/>
                  </a:srgbClr>
                </a:solidFill>
              </a:rPr>
              <a:t>Алгоритм разработки рабочей программы на следующий учебный год</a:t>
            </a:r>
          </a:p>
        </p:txBody>
      </p:sp>
      <p:sp>
        <p:nvSpPr>
          <p:cNvPr id="3" name="TextBox 2">
            <a:extLst>
              <a:ext uri="{FF2B5EF4-FFF2-40B4-BE49-F238E27FC236}">
                <a16:creationId xmlns:a16="http://schemas.microsoft.com/office/drawing/2014/main" id="{59653B93-312B-F48F-05AD-7DE425DA259C}"/>
              </a:ext>
            </a:extLst>
          </p:cNvPr>
          <p:cNvSpPr txBox="1"/>
          <p:nvPr/>
        </p:nvSpPr>
        <p:spPr>
          <a:xfrm>
            <a:off x="782470" y="2240068"/>
            <a:ext cx="856325" cy="379656"/>
          </a:xfrm>
          <a:prstGeom prst="rect">
            <a:avLst/>
          </a:prstGeom>
          <a:noFill/>
        </p:spPr>
        <p:txBody>
          <a:bodyPr wrap="none" rtlCol="0">
            <a:spAutoFit/>
          </a:bodyPr>
          <a:lstStyle/>
          <a:p>
            <a:pPr defTabSz="1219170">
              <a:buClr>
                <a:srgbClr val="000000"/>
              </a:buClr>
            </a:pPr>
            <a:r>
              <a:rPr lang="ru-RU" sz="1867" b="1" kern="0" dirty="0">
                <a:solidFill>
                  <a:srgbClr val="000000"/>
                </a:solidFill>
                <a:latin typeface="Arial"/>
                <a:cs typeface="Arial"/>
              </a:rPr>
              <a:t>Шаг 7</a:t>
            </a:r>
          </a:p>
        </p:txBody>
      </p:sp>
      <p:sp>
        <p:nvSpPr>
          <p:cNvPr id="4" name="TextBox 3">
            <a:extLst>
              <a:ext uri="{FF2B5EF4-FFF2-40B4-BE49-F238E27FC236}">
                <a16:creationId xmlns:a16="http://schemas.microsoft.com/office/drawing/2014/main" id="{524BEC03-6057-5A0B-5471-05569F5EF704}"/>
              </a:ext>
            </a:extLst>
          </p:cNvPr>
          <p:cNvSpPr txBox="1"/>
          <p:nvPr/>
        </p:nvSpPr>
        <p:spPr>
          <a:xfrm>
            <a:off x="782470" y="2747749"/>
            <a:ext cx="10578532" cy="379656"/>
          </a:xfrm>
          <a:prstGeom prst="rect">
            <a:avLst/>
          </a:prstGeom>
          <a:noFill/>
        </p:spPr>
        <p:txBody>
          <a:bodyPr wrap="square" rtlCol="0">
            <a:spAutoFit/>
          </a:bodyPr>
          <a:lstStyle/>
          <a:p>
            <a:pPr defTabSz="1219170">
              <a:buClr>
                <a:srgbClr val="000000"/>
              </a:buClr>
            </a:pPr>
            <a:r>
              <a:rPr lang="ru-RU" sz="1867" kern="0" dirty="0">
                <a:solidFill>
                  <a:srgbClr val="000000"/>
                </a:solidFill>
                <a:latin typeface="Arial"/>
                <a:cs typeface="Arial"/>
              </a:rPr>
              <a:t>Распределить коды проверяемых метапредметных результатов </a:t>
            </a:r>
          </a:p>
        </p:txBody>
      </p:sp>
      <p:pic>
        <p:nvPicPr>
          <p:cNvPr id="9" name="Рисунок 8">
            <a:extLst>
              <a:ext uri="{FF2B5EF4-FFF2-40B4-BE49-F238E27FC236}">
                <a16:creationId xmlns:a16="http://schemas.microsoft.com/office/drawing/2014/main" id="{3A14108B-283B-7EC0-BE5C-739CA5C7A4BE}"/>
              </a:ext>
            </a:extLst>
          </p:cNvPr>
          <p:cNvPicPr>
            <a:picLocks noChangeAspect="1"/>
          </p:cNvPicPr>
          <p:nvPr/>
        </p:nvPicPr>
        <p:blipFill>
          <a:blip r:embed="rId2"/>
          <a:stretch>
            <a:fillRect/>
          </a:stretch>
        </p:blipFill>
        <p:spPr>
          <a:xfrm>
            <a:off x="7362224" y="3255431"/>
            <a:ext cx="4338456" cy="3065320"/>
          </a:xfrm>
          <a:prstGeom prst="rect">
            <a:avLst/>
          </a:prstGeom>
        </p:spPr>
      </p:pic>
      <p:graphicFrame>
        <p:nvGraphicFramePr>
          <p:cNvPr id="6" name="Таблица 5">
            <a:extLst>
              <a:ext uri="{FF2B5EF4-FFF2-40B4-BE49-F238E27FC236}">
                <a16:creationId xmlns:a16="http://schemas.microsoft.com/office/drawing/2014/main" id="{23EFC81E-C5F5-6249-70E2-184DED73EA2A}"/>
              </a:ext>
            </a:extLst>
          </p:cNvPr>
          <p:cNvGraphicFramePr>
            <a:graphicFrameLocks noGrp="1"/>
          </p:cNvGraphicFramePr>
          <p:nvPr/>
        </p:nvGraphicFramePr>
        <p:xfrm>
          <a:off x="645993" y="3286508"/>
          <a:ext cx="4742816" cy="2072640"/>
        </p:xfrm>
        <a:graphic>
          <a:graphicData uri="http://schemas.openxmlformats.org/drawingml/2006/table">
            <a:tbl>
              <a:tblPr firstRow="1" bandRow="1"/>
              <a:tblGrid>
                <a:gridCol w="815833">
                  <a:extLst>
                    <a:ext uri="{9D8B030D-6E8A-4147-A177-3AD203B41FA5}">
                      <a16:colId xmlns:a16="http://schemas.microsoft.com/office/drawing/2014/main" val="1120483755"/>
                    </a:ext>
                  </a:extLst>
                </a:gridCol>
                <a:gridCol w="1801505">
                  <a:extLst>
                    <a:ext uri="{9D8B030D-6E8A-4147-A177-3AD203B41FA5}">
                      <a16:colId xmlns:a16="http://schemas.microsoft.com/office/drawing/2014/main" val="240406171"/>
                    </a:ext>
                  </a:extLst>
                </a:gridCol>
                <a:gridCol w="2125477">
                  <a:extLst>
                    <a:ext uri="{9D8B030D-6E8A-4147-A177-3AD203B41FA5}">
                      <a16:colId xmlns:a16="http://schemas.microsoft.com/office/drawing/2014/main" val="1741411596"/>
                    </a:ext>
                  </a:extLst>
                </a:gridCol>
              </a:tblGrid>
              <a:tr h="731520">
                <a:tc>
                  <a:txBody>
                    <a:bodyPr/>
                    <a:lstStyle/>
                    <a:p>
                      <a:r>
                        <a:rPr lang="ru-RU" sz="1300" dirty="0"/>
                        <a:t>№ урока </a:t>
                      </a:r>
                    </a:p>
                  </a:txBody>
                  <a:tcPr marL="121920" marR="121920" marT="60960" marB="60960"/>
                </a:tc>
                <a:tc>
                  <a:txBody>
                    <a:bodyPr/>
                    <a:lstStyle/>
                    <a:p>
                      <a:r>
                        <a:rPr lang="ru-RU" sz="1300" dirty="0"/>
                        <a:t>Тема урока </a:t>
                      </a:r>
                    </a:p>
                  </a:txBody>
                  <a:tcPr marL="121920" marR="121920" marT="60960" marB="60960"/>
                </a:tc>
                <a:tc>
                  <a:txBody>
                    <a:bodyPr/>
                    <a:lstStyle/>
                    <a:p>
                      <a:r>
                        <a:rPr lang="ru-RU" sz="1300" dirty="0"/>
                        <a:t>Код проверяемого предметного результата</a:t>
                      </a:r>
                    </a:p>
                  </a:txBody>
                  <a:tcPr marL="121920" marR="121920" marT="60960" marB="60960"/>
                </a:tc>
                <a:extLst>
                  <a:ext uri="{0D108BD9-81ED-4DB2-BD59-A6C34878D82A}">
                    <a16:rowId xmlns:a16="http://schemas.microsoft.com/office/drawing/2014/main" val="486239624"/>
                  </a:ext>
                </a:extLst>
              </a:tr>
              <a:tr h="1341120">
                <a:tc>
                  <a:txBody>
                    <a:bodyPr/>
                    <a:lstStyle/>
                    <a:p>
                      <a:r>
                        <a:rPr lang="ru-RU" sz="1300" dirty="0"/>
                        <a:t>Урок 88 </a:t>
                      </a:r>
                    </a:p>
                  </a:txBody>
                  <a:tcPr marL="121920" marR="121920" marT="60960" marB="60960"/>
                </a:tc>
                <a:tc>
                  <a:txBody>
                    <a:bodyPr/>
                    <a:lstStyle/>
                    <a:p>
                      <a:r>
                        <a:rPr lang="ru-RU" sz="1300" dirty="0"/>
                        <a:t>Диктант на изученные правила (гласные после шипящих, сочетания </a:t>
                      </a:r>
                      <a:r>
                        <a:rPr lang="ru-RU" sz="1300" dirty="0" err="1"/>
                        <a:t>чк</a:t>
                      </a:r>
                      <a:r>
                        <a:rPr lang="ru-RU" sz="1300" dirty="0"/>
                        <a:t>, </a:t>
                      </a:r>
                      <a:r>
                        <a:rPr lang="ru-RU" sz="1300" dirty="0" err="1"/>
                        <a:t>чн</a:t>
                      </a:r>
                      <a:r>
                        <a:rPr lang="ru-RU" sz="1300" dirty="0"/>
                        <a:t>, </a:t>
                      </a:r>
                    </a:p>
                    <a:p>
                      <a:r>
                        <a:rPr lang="ru-RU" sz="1300" dirty="0" err="1"/>
                        <a:t>чт</a:t>
                      </a:r>
                      <a:r>
                        <a:rPr lang="ru-RU" sz="1300" dirty="0"/>
                        <a:t>)</a:t>
                      </a:r>
                    </a:p>
                  </a:txBody>
                  <a:tcPr marL="121920" marR="121920" marT="60960" marB="60960"/>
                </a:tc>
                <a:tc>
                  <a:txBody>
                    <a:bodyPr/>
                    <a:lstStyle/>
                    <a:p>
                      <a:r>
                        <a:rPr lang="ru-RU" sz="1300" dirty="0"/>
                        <a:t>6.1</a:t>
                      </a:r>
                    </a:p>
                    <a:p>
                      <a:r>
                        <a:rPr lang="ru-RU" sz="1300" dirty="0"/>
                        <a:t>6.4</a:t>
                      </a:r>
                    </a:p>
                    <a:p>
                      <a:r>
                        <a:rPr lang="ru-RU" sz="1300" dirty="0"/>
                        <a:t>6.5</a:t>
                      </a:r>
                    </a:p>
                    <a:p>
                      <a:r>
                        <a:rPr lang="ru-RU" sz="1300" dirty="0"/>
                        <a:t>6.6</a:t>
                      </a:r>
                    </a:p>
                  </a:txBody>
                  <a:tcPr marL="121920" marR="121920" marT="60960" marB="60960"/>
                </a:tc>
                <a:extLst>
                  <a:ext uri="{0D108BD9-81ED-4DB2-BD59-A6C34878D82A}">
                    <a16:rowId xmlns:a16="http://schemas.microsoft.com/office/drawing/2014/main" val="2469320596"/>
                  </a:ext>
                </a:extLst>
              </a:tr>
            </a:tbl>
          </a:graphicData>
        </a:graphic>
      </p:graphicFrame>
      <p:sp>
        <p:nvSpPr>
          <p:cNvPr id="11" name="TextBox 10">
            <a:extLst>
              <a:ext uri="{FF2B5EF4-FFF2-40B4-BE49-F238E27FC236}">
                <a16:creationId xmlns:a16="http://schemas.microsoft.com/office/drawing/2014/main" id="{F61344DF-D14E-C9DC-F157-278EAA4CCD51}"/>
              </a:ext>
            </a:extLst>
          </p:cNvPr>
          <p:cNvSpPr txBox="1"/>
          <p:nvPr/>
        </p:nvSpPr>
        <p:spPr>
          <a:xfrm>
            <a:off x="491320" y="5689563"/>
            <a:ext cx="6096000" cy="954300"/>
          </a:xfrm>
          <a:prstGeom prst="rect">
            <a:avLst/>
          </a:prstGeom>
          <a:noFill/>
        </p:spPr>
        <p:txBody>
          <a:bodyPr wrap="square">
            <a:spAutoFit/>
          </a:bodyPr>
          <a:lstStyle/>
          <a:p>
            <a:pPr defTabSz="1219170">
              <a:buClr>
                <a:srgbClr val="000000"/>
              </a:buClr>
            </a:pPr>
            <a:r>
              <a:rPr lang="en-US" sz="1867" kern="0" dirty="0">
                <a:solidFill>
                  <a:srgbClr val="000000"/>
                </a:solidFill>
                <a:latin typeface="Arial"/>
                <a:cs typeface="Arial"/>
                <a:hlinkClick r:id="rId3"/>
              </a:rPr>
              <a:t>https://static.edsoo.ru/projects/fop/index.html#/sections/1001003</a:t>
            </a:r>
            <a:endParaRPr lang="ru-RU" sz="1867" kern="0" dirty="0">
              <a:solidFill>
                <a:srgbClr val="000000"/>
              </a:solidFill>
              <a:latin typeface="Arial"/>
              <a:cs typeface="Arial"/>
            </a:endParaRPr>
          </a:p>
          <a:p>
            <a:pPr defTabSz="1219170">
              <a:buClr>
                <a:srgbClr val="000000"/>
              </a:buClr>
            </a:pPr>
            <a:endParaRPr lang="ru-RU" sz="1867" kern="0" dirty="0">
              <a:solidFill>
                <a:srgbClr val="000000"/>
              </a:solidFill>
              <a:latin typeface="Arial"/>
              <a:cs typeface="Arial"/>
            </a:endParaRPr>
          </a:p>
        </p:txBody>
      </p:sp>
    </p:spTree>
    <p:extLst>
      <p:ext uri="{BB962C8B-B14F-4D97-AF65-F5344CB8AC3E}">
        <p14:creationId xmlns:p14="http://schemas.microsoft.com/office/powerpoint/2010/main" val="32130385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776E396-E400-8DA7-C98C-822FE09E3B76}"/>
            </a:ext>
          </a:extLst>
        </p:cNvPr>
        <p:cNvGrpSpPr/>
        <p:nvPr/>
      </p:nvGrpSpPr>
      <p:grpSpPr bwMode="auto">
        <a:xfrm>
          <a:off x="0" y="0"/>
          <a:ext cx="0" cy="0"/>
          <a:chOff x="0" y="0"/>
          <a:chExt cx="0" cy="0"/>
        </a:xfrm>
      </p:grpSpPr>
      <p:sp>
        <p:nvSpPr>
          <p:cNvPr id="50" name="Прямоугольник 49">
            <a:extLst>
              <a:ext uri="{FF2B5EF4-FFF2-40B4-BE49-F238E27FC236}">
                <a16:creationId xmlns:a16="http://schemas.microsoft.com/office/drawing/2014/main" id="{4BCEFD9D-CD6B-FE22-87E3-48B0391DE675}"/>
              </a:ext>
            </a:extLst>
          </p:cNvPr>
          <p:cNvSpPr/>
          <p:nvPr/>
        </p:nvSpPr>
        <p:spPr bwMode="auto">
          <a:xfrm rot="10800000">
            <a:off x="7336623" y="1717"/>
            <a:ext cx="764284" cy="6856283"/>
          </a:xfrm>
          <a:prstGeom prst="rect">
            <a:avLst/>
          </a:prstGeom>
          <a:gradFill>
            <a:gsLst>
              <a:gs pos="45000">
                <a:srgbClr val="1D3252">
                  <a:alpha val="0"/>
                </a:srgbClr>
              </a:gs>
              <a:gs pos="100000">
                <a:srgbClr val="1D325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ru-RU" sz="1067" kern="0">
              <a:solidFill>
                <a:srgbClr val="FFFFFF"/>
              </a:solidFill>
              <a:latin typeface="Arial"/>
              <a:cs typeface="Arial"/>
            </a:endParaRPr>
          </a:p>
        </p:txBody>
      </p:sp>
      <p:sp>
        <p:nvSpPr>
          <p:cNvPr id="27" name="Прямоугольник 26">
            <a:extLst>
              <a:ext uri="{FF2B5EF4-FFF2-40B4-BE49-F238E27FC236}">
                <a16:creationId xmlns:a16="http://schemas.microsoft.com/office/drawing/2014/main" id="{46261D4D-6D65-942E-BAA2-FACAD3349C2B}"/>
              </a:ext>
            </a:extLst>
          </p:cNvPr>
          <p:cNvSpPr/>
          <p:nvPr/>
        </p:nvSpPr>
        <p:spPr bwMode="auto">
          <a:xfrm>
            <a:off x="7386743" y="0"/>
            <a:ext cx="234400" cy="6858000"/>
          </a:xfrm>
          <a:prstGeom prst="rect">
            <a:avLst/>
          </a:prstGeom>
          <a:solidFill>
            <a:srgbClr val="11AC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ru-RU" sz="1400" kern="0">
              <a:solidFill>
                <a:srgbClr val="FFFFFF"/>
              </a:solidFill>
              <a:latin typeface="Arial"/>
              <a:cs typeface="Arial"/>
            </a:endParaRPr>
          </a:p>
        </p:txBody>
      </p:sp>
      <p:pic>
        <p:nvPicPr>
          <p:cNvPr id="4" name="Рисунок 3"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785F7654-C8BE-5966-827E-AB9503D19269}"/>
              </a:ext>
            </a:extLst>
          </p:cNvPr>
          <p:cNvPicPr>
            <a:picLocks noChangeAspect="1"/>
          </p:cNvPicPr>
          <p:nvPr/>
        </p:nvPicPr>
        <p:blipFill>
          <a:blip r:embed="rId2"/>
          <a:stretch>
            <a:fillRect/>
          </a:stretch>
        </p:blipFill>
        <p:spPr bwMode="auto">
          <a:xfrm>
            <a:off x="879156" y="976324"/>
            <a:ext cx="3486417" cy="812845"/>
          </a:xfrm>
          <a:prstGeom prst="rect">
            <a:avLst/>
          </a:prstGeom>
        </p:spPr>
      </p:pic>
      <p:sp>
        <p:nvSpPr>
          <p:cNvPr id="5" name="TextBox 4">
            <a:extLst>
              <a:ext uri="{FF2B5EF4-FFF2-40B4-BE49-F238E27FC236}">
                <a16:creationId xmlns:a16="http://schemas.microsoft.com/office/drawing/2014/main" id="{7E9D088A-785E-FF46-FE87-C406441EDF31}"/>
              </a:ext>
            </a:extLst>
          </p:cNvPr>
          <p:cNvSpPr txBox="1"/>
          <p:nvPr/>
        </p:nvSpPr>
        <p:spPr bwMode="auto">
          <a:xfrm>
            <a:off x="738640" y="1904443"/>
            <a:ext cx="4724370" cy="589520"/>
          </a:xfrm>
          <a:prstGeom prst="rect">
            <a:avLst/>
          </a:prstGeom>
          <a:noFill/>
        </p:spPr>
        <p:txBody>
          <a:bodyPr wrap="none" rtlCol="0">
            <a:spAutoFit/>
          </a:bodyPr>
          <a:lstStyle/>
          <a:p>
            <a:pPr defTabSz="1219170">
              <a:lnSpc>
                <a:spcPct val="115000"/>
              </a:lnSpc>
              <a:buClr>
                <a:srgbClr val="000000"/>
              </a:buClr>
            </a:pPr>
            <a:r>
              <a:rPr lang="ru-RU" sz="1467" kern="0" dirty="0">
                <a:solidFill>
                  <a:srgbClr val="FFFFFF"/>
                </a:solidFill>
                <a:latin typeface="Arial"/>
                <a:ea typeface="MS Mincho" panose="02020609040205080304" pitchFamily="49" charset="-128"/>
                <a:cs typeface="Times New Roman" panose="02020603050405020304" pitchFamily="18" charset="0"/>
              </a:rPr>
              <a:t>Корпоративный университет развития образования</a:t>
            </a:r>
          </a:p>
          <a:p>
            <a:pPr defTabSz="1219170">
              <a:lnSpc>
                <a:spcPct val="115000"/>
              </a:lnSpc>
              <a:buClr>
                <a:srgbClr val="000000"/>
              </a:buClr>
            </a:pPr>
            <a:r>
              <a:rPr lang="ru-RU" sz="1467" kern="0" dirty="0">
                <a:solidFill>
                  <a:srgbClr val="FFFFFF"/>
                </a:solidFill>
                <a:latin typeface="Arial"/>
                <a:ea typeface="MS Mincho" panose="02020609040205080304" pitchFamily="49" charset="-128"/>
                <a:cs typeface="Times New Roman" panose="02020603050405020304" pitchFamily="18" charset="0"/>
              </a:rPr>
              <a:t>Московской области (КУРО)</a:t>
            </a:r>
          </a:p>
        </p:txBody>
      </p:sp>
      <p:sp>
        <p:nvSpPr>
          <p:cNvPr id="9" name="TextBox 8">
            <a:extLst>
              <a:ext uri="{FF2B5EF4-FFF2-40B4-BE49-F238E27FC236}">
                <a16:creationId xmlns:a16="http://schemas.microsoft.com/office/drawing/2014/main" id="{AA320CEF-2DB2-E1B9-7783-96CFE3C954AC}"/>
              </a:ext>
            </a:extLst>
          </p:cNvPr>
          <p:cNvSpPr txBox="1"/>
          <p:nvPr/>
        </p:nvSpPr>
        <p:spPr bwMode="auto">
          <a:xfrm>
            <a:off x="948194" y="3001713"/>
            <a:ext cx="5639125" cy="1323632"/>
          </a:xfrm>
          <a:prstGeom prst="rect">
            <a:avLst/>
          </a:prstGeom>
          <a:noFill/>
        </p:spPr>
        <p:txBody>
          <a:bodyPr wrap="square" rtlCol="0">
            <a:spAutoFit/>
          </a:bodyPr>
          <a:lstStyle/>
          <a:p>
            <a:pPr defTabSz="1219170">
              <a:buClr>
                <a:srgbClr val="000000"/>
              </a:buClr>
              <a:defRPr/>
            </a:pPr>
            <a:r>
              <a:rPr lang="ru-RU" sz="2667" kern="0" dirty="0">
                <a:solidFill>
                  <a:srgbClr val="FFFFFF"/>
                </a:solidFill>
                <a:latin typeface="Arial"/>
                <a:cs typeface="Arial"/>
              </a:rPr>
              <a:t>ВПР-2027 как инструмент оценки результатов образовательной деятельности</a:t>
            </a:r>
          </a:p>
        </p:txBody>
      </p:sp>
    </p:spTree>
    <p:extLst>
      <p:ext uri="{BB962C8B-B14F-4D97-AF65-F5344CB8AC3E}">
        <p14:creationId xmlns:p14="http://schemas.microsoft.com/office/powerpoint/2010/main" val="25389717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9382CAA3-F556-166F-F824-48E7C5CF21F4}"/>
              </a:ext>
            </a:extLst>
          </p:cNvPr>
          <p:cNvSpPr>
            <a:spLocks noGrp="1"/>
          </p:cNvSpPr>
          <p:nvPr>
            <p:ph type="body" sz="quarter" idx="13"/>
          </p:nvPr>
        </p:nvSpPr>
        <p:spPr/>
        <p:txBody>
          <a:bodyPr>
            <a:normAutofit/>
          </a:bodyPr>
          <a:lstStyle/>
          <a:p>
            <a:r>
              <a:rPr lang="ru-RU" dirty="0"/>
              <a:t>Приказ Федеральной службы в сфере образования и науки №901 от 28.04.2026</a:t>
            </a:r>
          </a:p>
        </p:txBody>
      </p:sp>
      <p:pic>
        <p:nvPicPr>
          <p:cNvPr id="5" name="Рисунок 4">
            <a:extLst>
              <a:ext uri="{FF2B5EF4-FFF2-40B4-BE49-F238E27FC236}">
                <a16:creationId xmlns:a16="http://schemas.microsoft.com/office/drawing/2014/main" id="{A8FF8C89-18E0-70F2-5F24-D4EFB7A70156}"/>
              </a:ext>
            </a:extLst>
          </p:cNvPr>
          <p:cNvPicPr>
            <a:picLocks noChangeAspect="1"/>
          </p:cNvPicPr>
          <p:nvPr/>
        </p:nvPicPr>
        <p:blipFill>
          <a:blip r:embed="rId2"/>
          <a:stretch>
            <a:fillRect/>
          </a:stretch>
        </p:blipFill>
        <p:spPr>
          <a:xfrm>
            <a:off x="2090106" y="1759043"/>
            <a:ext cx="7687756" cy="4198423"/>
          </a:xfrm>
          <a:prstGeom prst="rect">
            <a:avLst/>
          </a:prstGeom>
        </p:spPr>
      </p:pic>
    </p:spTree>
    <p:extLst>
      <p:ext uri="{BB962C8B-B14F-4D97-AF65-F5344CB8AC3E}">
        <p14:creationId xmlns:p14="http://schemas.microsoft.com/office/powerpoint/2010/main" val="5959951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F52CCCA3-C245-1B4C-7D00-2BB41AA03661}"/>
            </a:ext>
          </a:extLst>
        </p:cNvPr>
        <p:cNvGrpSpPr/>
        <p:nvPr/>
      </p:nvGrpSpPr>
      <p:grpSpPr bwMode="auto">
        <a:xfrm>
          <a:off x="0" y="0"/>
          <a:ext cx="0" cy="0"/>
          <a:chOff x="0" y="0"/>
          <a:chExt cx="0" cy="0"/>
        </a:xfrm>
      </p:grpSpPr>
      <p:sp>
        <p:nvSpPr>
          <p:cNvPr id="50" name="Прямоугольник 49">
            <a:extLst>
              <a:ext uri="{FF2B5EF4-FFF2-40B4-BE49-F238E27FC236}">
                <a16:creationId xmlns:a16="http://schemas.microsoft.com/office/drawing/2014/main" id="{D8253431-A2B1-B467-2D1C-A6FF45D1C2AC}"/>
              </a:ext>
            </a:extLst>
          </p:cNvPr>
          <p:cNvSpPr/>
          <p:nvPr/>
        </p:nvSpPr>
        <p:spPr bwMode="auto">
          <a:xfrm rot="10800000">
            <a:off x="7336623" y="1717"/>
            <a:ext cx="764284" cy="6856283"/>
          </a:xfrm>
          <a:prstGeom prst="rect">
            <a:avLst/>
          </a:prstGeom>
          <a:gradFill>
            <a:gsLst>
              <a:gs pos="45000">
                <a:srgbClr val="1D3252">
                  <a:alpha val="0"/>
                </a:srgbClr>
              </a:gs>
              <a:gs pos="100000">
                <a:srgbClr val="1D325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ru-RU" sz="1067" kern="0">
              <a:solidFill>
                <a:srgbClr val="FFFFFF"/>
              </a:solidFill>
              <a:latin typeface="Arial"/>
              <a:cs typeface="Arial"/>
            </a:endParaRPr>
          </a:p>
        </p:txBody>
      </p:sp>
      <p:sp>
        <p:nvSpPr>
          <p:cNvPr id="27" name="Прямоугольник 26">
            <a:extLst>
              <a:ext uri="{FF2B5EF4-FFF2-40B4-BE49-F238E27FC236}">
                <a16:creationId xmlns:a16="http://schemas.microsoft.com/office/drawing/2014/main" id="{9DD89E7C-2FA7-A2B1-249D-CE10281F8BF1}"/>
              </a:ext>
            </a:extLst>
          </p:cNvPr>
          <p:cNvSpPr/>
          <p:nvPr/>
        </p:nvSpPr>
        <p:spPr bwMode="auto">
          <a:xfrm>
            <a:off x="7386743" y="0"/>
            <a:ext cx="234400" cy="6858000"/>
          </a:xfrm>
          <a:prstGeom prst="rect">
            <a:avLst/>
          </a:prstGeom>
          <a:solidFill>
            <a:srgbClr val="11AC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ru-RU" sz="1400" kern="0">
              <a:solidFill>
                <a:srgbClr val="FFFFFF"/>
              </a:solidFill>
              <a:latin typeface="Arial"/>
              <a:cs typeface="Arial"/>
            </a:endParaRPr>
          </a:p>
        </p:txBody>
      </p:sp>
      <p:pic>
        <p:nvPicPr>
          <p:cNvPr id="4" name="Рисунок 3"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6497F1F7-5182-9C68-2053-85A02513EF2C}"/>
              </a:ext>
            </a:extLst>
          </p:cNvPr>
          <p:cNvPicPr>
            <a:picLocks noChangeAspect="1"/>
          </p:cNvPicPr>
          <p:nvPr/>
        </p:nvPicPr>
        <p:blipFill>
          <a:blip r:embed="rId2"/>
          <a:stretch>
            <a:fillRect/>
          </a:stretch>
        </p:blipFill>
        <p:spPr bwMode="auto">
          <a:xfrm>
            <a:off x="879156" y="976324"/>
            <a:ext cx="3486417" cy="812845"/>
          </a:xfrm>
          <a:prstGeom prst="rect">
            <a:avLst/>
          </a:prstGeom>
        </p:spPr>
      </p:pic>
      <p:sp>
        <p:nvSpPr>
          <p:cNvPr id="5" name="TextBox 4">
            <a:extLst>
              <a:ext uri="{FF2B5EF4-FFF2-40B4-BE49-F238E27FC236}">
                <a16:creationId xmlns:a16="http://schemas.microsoft.com/office/drawing/2014/main" id="{26F30B77-027B-A79E-A00B-E4DB8B9FDB2E}"/>
              </a:ext>
            </a:extLst>
          </p:cNvPr>
          <p:cNvSpPr txBox="1"/>
          <p:nvPr/>
        </p:nvSpPr>
        <p:spPr bwMode="auto">
          <a:xfrm>
            <a:off x="738640" y="1904443"/>
            <a:ext cx="4724370" cy="589520"/>
          </a:xfrm>
          <a:prstGeom prst="rect">
            <a:avLst/>
          </a:prstGeom>
          <a:noFill/>
        </p:spPr>
        <p:txBody>
          <a:bodyPr wrap="none" rtlCol="0">
            <a:spAutoFit/>
          </a:bodyPr>
          <a:lstStyle/>
          <a:p>
            <a:pPr defTabSz="1219170">
              <a:lnSpc>
                <a:spcPct val="115000"/>
              </a:lnSpc>
              <a:buClr>
                <a:srgbClr val="000000"/>
              </a:buClr>
            </a:pPr>
            <a:r>
              <a:rPr lang="ru-RU" sz="1467" kern="0" dirty="0">
                <a:solidFill>
                  <a:srgbClr val="FFFFFF"/>
                </a:solidFill>
                <a:latin typeface="Arial"/>
                <a:ea typeface="MS Mincho" panose="02020609040205080304" pitchFamily="49" charset="-128"/>
                <a:cs typeface="Times New Roman" panose="02020603050405020304" pitchFamily="18" charset="0"/>
              </a:rPr>
              <a:t>Корпоративный университет развития образования</a:t>
            </a:r>
          </a:p>
          <a:p>
            <a:pPr defTabSz="1219170">
              <a:lnSpc>
                <a:spcPct val="115000"/>
              </a:lnSpc>
              <a:buClr>
                <a:srgbClr val="000000"/>
              </a:buClr>
            </a:pPr>
            <a:r>
              <a:rPr lang="ru-RU" sz="1467" kern="0" dirty="0">
                <a:solidFill>
                  <a:srgbClr val="FFFFFF"/>
                </a:solidFill>
                <a:latin typeface="Arial"/>
                <a:ea typeface="MS Mincho" panose="02020609040205080304" pitchFamily="49" charset="-128"/>
                <a:cs typeface="Times New Roman" panose="02020603050405020304" pitchFamily="18" charset="0"/>
              </a:rPr>
              <a:t>Московской области (КУРО)</a:t>
            </a:r>
          </a:p>
        </p:txBody>
      </p:sp>
      <p:sp>
        <p:nvSpPr>
          <p:cNvPr id="9" name="TextBox 8">
            <a:extLst>
              <a:ext uri="{FF2B5EF4-FFF2-40B4-BE49-F238E27FC236}">
                <a16:creationId xmlns:a16="http://schemas.microsoft.com/office/drawing/2014/main" id="{EBA1FAD5-B708-DA3F-45A4-B5A3E8258596}"/>
              </a:ext>
            </a:extLst>
          </p:cNvPr>
          <p:cNvSpPr txBox="1"/>
          <p:nvPr/>
        </p:nvSpPr>
        <p:spPr bwMode="auto">
          <a:xfrm>
            <a:off x="948194" y="3001714"/>
            <a:ext cx="5639125" cy="1323632"/>
          </a:xfrm>
          <a:prstGeom prst="rect">
            <a:avLst/>
          </a:prstGeom>
          <a:noFill/>
        </p:spPr>
        <p:txBody>
          <a:bodyPr wrap="square" rtlCol="0">
            <a:spAutoFit/>
          </a:bodyPr>
          <a:lstStyle/>
          <a:p>
            <a:pPr defTabSz="1219170">
              <a:buClr>
                <a:srgbClr val="000000"/>
              </a:buClr>
              <a:defRPr/>
            </a:pPr>
            <a:r>
              <a:rPr lang="ru-RU" sz="2667" kern="0" dirty="0">
                <a:solidFill>
                  <a:srgbClr val="FFFFFF"/>
                </a:solidFill>
                <a:latin typeface="Arial"/>
                <a:cs typeface="Arial"/>
              </a:rPr>
              <a:t>Планируем ВСОКО на основе результатов образовательной деятельности</a:t>
            </a:r>
          </a:p>
        </p:txBody>
      </p:sp>
    </p:spTree>
    <p:extLst>
      <p:ext uri="{BB962C8B-B14F-4D97-AF65-F5344CB8AC3E}">
        <p14:creationId xmlns:p14="http://schemas.microsoft.com/office/powerpoint/2010/main" val="211828550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BAAA3BDB-6A6F-7121-D35D-B45A39FFCD64}"/>
              </a:ext>
            </a:extLst>
          </p:cNvPr>
          <p:cNvSpPr>
            <a:spLocks noGrp="1"/>
          </p:cNvSpPr>
          <p:nvPr>
            <p:ph type="body" idx="1"/>
          </p:nvPr>
        </p:nvSpPr>
        <p:spPr/>
        <p:txBody>
          <a:bodyPr/>
          <a:lstStyle/>
          <a:p>
            <a:r>
              <a:rPr lang="ru-RU" u="sng" dirty="0"/>
              <a:t>Качество образовательных результатов обучающихся</a:t>
            </a:r>
          </a:p>
        </p:txBody>
      </p:sp>
      <p:sp>
        <p:nvSpPr>
          <p:cNvPr id="3" name="Текст 2">
            <a:extLst>
              <a:ext uri="{FF2B5EF4-FFF2-40B4-BE49-F238E27FC236}">
                <a16:creationId xmlns:a16="http://schemas.microsoft.com/office/drawing/2014/main" id="{0595FFBA-DB78-FF66-D769-DB30B94CD7A6}"/>
              </a:ext>
            </a:extLst>
          </p:cNvPr>
          <p:cNvSpPr>
            <a:spLocks noGrp="1"/>
          </p:cNvSpPr>
          <p:nvPr>
            <p:ph type="body" sz="quarter" idx="13"/>
          </p:nvPr>
        </p:nvSpPr>
        <p:spPr/>
        <p:txBody>
          <a:bodyPr>
            <a:normAutofit/>
          </a:bodyPr>
          <a:lstStyle/>
          <a:p>
            <a:r>
              <a:rPr lang="ru-RU" b="1" dirty="0"/>
              <a:t>      Направления деятельности в рамках реализации ВСОКО</a:t>
            </a:r>
          </a:p>
        </p:txBody>
      </p:sp>
      <p:sp>
        <p:nvSpPr>
          <p:cNvPr id="4" name="Oval 5">
            <a:extLst>
              <a:ext uri="{FF2B5EF4-FFF2-40B4-BE49-F238E27FC236}">
                <a16:creationId xmlns:a16="http://schemas.microsoft.com/office/drawing/2014/main" id="{BBE5BCA5-72F7-8BB1-02FF-12D178B8875D}"/>
              </a:ext>
            </a:extLst>
          </p:cNvPr>
          <p:cNvSpPr/>
          <p:nvPr/>
        </p:nvSpPr>
        <p:spPr>
          <a:xfrm>
            <a:off x="375633" y="3992598"/>
            <a:ext cx="1067631" cy="1139133"/>
          </a:xfrm>
          <a:prstGeom prst="ellipse">
            <a:avLst/>
          </a:prstGeom>
          <a:solidFill>
            <a:srgbClr val="1D4ED8"/>
          </a:solidFill>
          <a:ln>
            <a:solidFill>
              <a:srgbClr val="1D4ED8"/>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a:buClr>
                <a:srgbClr val="000000"/>
              </a:buClr>
            </a:pPr>
            <a:r>
              <a:rPr lang="ru-RU" sz="1867" b="1" kern="0" dirty="0">
                <a:solidFill>
                  <a:srgbClr val="FFFFFF"/>
                </a:solidFill>
                <a:latin typeface="Arial"/>
                <a:cs typeface="Arial"/>
              </a:rPr>
              <a:t>1</a:t>
            </a:r>
            <a:endParaRPr sz="1867" b="1" kern="0" dirty="0">
              <a:solidFill>
                <a:srgbClr val="FFFFFF"/>
              </a:solidFill>
              <a:latin typeface="Arial"/>
              <a:cs typeface="Arial"/>
            </a:endParaRPr>
          </a:p>
        </p:txBody>
      </p:sp>
      <p:sp>
        <p:nvSpPr>
          <p:cNvPr id="5" name="TextBox 4">
            <a:extLst>
              <a:ext uri="{FF2B5EF4-FFF2-40B4-BE49-F238E27FC236}">
                <a16:creationId xmlns:a16="http://schemas.microsoft.com/office/drawing/2014/main" id="{3477E235-4610-778D-C7C2-A9393AB5132A}"/>
              </a:ext>
            </a:extLst>
          </p:cNvPr>
          <p:cNvSpPr txBox="1"/>
          <p:nvPr/>
        </p:nvSpPr>
        <p:spPr>
          <a:xfrm>
            <a:off x="0" y="5411341"/>
            <a:ext cx="2323933" cy="830997"/>
          </a:xfrm>
          <a:prstGeom prst="rect">
            <a:avLst/>
          </a:prstGeom>
          <a:noFill/>
        </p:spPr>
        <p:txBody>
          <a:bodyPr wrap="square">
            <a:spAutoFit/>
          </a:bodyPr>
          <a:lstStyle/>
          <a:p>
            <a:pPr algn="ctr" defTabSz="1219170">
              <a:buClr>
                <a:srgbClr val="000000"/>
              </a:buClr>
            </a:pPr>
            <a:r>
              <a:rPr lang="ru-RU" sz="1600" b="1" kern="0" dirty="0">
                <a:solidFill>
                  <a:srgbClr val="000000"/>
                </a:solidFill>
                <a:latin typeface="Arial"/>
                <a:cs typeface="Arial"/>
              </a:rPr>
              <a:t>Диагностика дефицитов</a:t>
            </a:r>
            <a:br>
              <a:rPr lang="ru-RU" sz="1600" kern="0" dirty="0">
                <a:solidFill>
                  <a:srgbClr val="000000"/>
                </a:solidFill>
                <a:latin typeface="Arial"/>
                <a:cs typeface="Arial"/>
              </a:rPr>
            </a:br>
            <a:r>
              <a:rPr lang="ru-RU" sz="1600" kern="0" dirty="0">
                <a:solidFill>
                  <a:srgbClr val="000000"/>
                </a:solidFill>
                <a:latin typeface="Arial"/>
                <a:cs typeface="Arial"/>
              </a:rPr>
              <a:t>(по отчёту/КЭС)</a:t>
            </a:r>
            <a:endParaRPr sz="1600" b="1" kern="0" dirty="0">
              <a:solidFill>
                <a:srgbClr val="0F172A"/>
              </a:solidFill>
              <a:latin typeface="Arial"/>
              <a:cs typeface="Arial"/>
            </a:endParaRPr>
          </a:p>
        </p:txBody>
      </p:sp>
      <p:sp>
        <p:nvSpPr>
          <p:cNvPr id="6" name="Right Arrow 8">
            <a:extLst>
              <a:ext uri="{FF2B5EF4-FFF2-40B4-BE49-F238E27FC236}">
                <a16:creationId xmlns:a16="http://schemas.microsoft.com/office/drawing/2014/main" id="{97060730-3F1C-E214-1159-50E514EAF256}"/>
              </a:ext>
            </a:extLst>
          </p:cNvPr>
          <p:cNvSpPr/>
          <p:nvPr/>
        </p:nvSpPr>
        <p:spPr>
          <a:xfrm>
            <a:off x="1716250" y="4469927"/>
            <a:ext cx="1027593" cy="320389"/>
          </a:xfrm>
          <a:prstGeom prst="rightArrow">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a:buClr>
                <a:srgbClr val="000000"/>
              </a:buClr>
            </a:pPr>
            <a:endParaRPr sz="1867" kern="0">
              <a:solidFill>
                <a:srgbClr val="FFFFFF"/>
              </a:solidFill>
              <a:latin typeface="Arial"/>
              <a:cs typeface="Arial"/>
            </a:endParaRPr>
          </a:p>
        </p:txBody>
      </p:sp>
      <p:sp>
        <p:nvSpPr>
          <p:cNvPr id="7" name="Oval 9">
            <a:extLst>
              <a:ext uri="{FF2B5EF4-FFF2-40B4-BE49-F238E27FC236}">
                <a16:creationId xmlns:a16="http://schemas.microsoft.com/office/drawing/2014/main" id="{F104C94A-03FF-0695-E50F-0AD8224C8994}"/>
              </a:ext>
            </a:extLst>
          </p:cNvPr>
          <p:cNvSpPr/>
          <p:nvPr/>
        </p:nvSpPr>
        <p:spPr>
          <a:xfrm>
            <a:off x="2854870" y="4012726"/>
            <a:ext cx="1067631" cy="1139133"/>
          </a:xfrm>
          <a:prstGeom prst="ellipse">
            <a:avLst/>
          </a:prstGeom>
          <a:solidFill>
            <a:srgbClr val="1D4ED8"/>
          </a:solidFill>
          <a:ln>
            <a:solidFill>
              <a:srgbClr val="1D4ED8"/>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a:buClr>
                <a:srgbClr val="000000"/>
              </a:buClr>
            </a:pPr>
            <a:r>
              <a:rPr lang="ru-RU" sz="1867" b="1" kern="0" dirty="0">
                <a:solidFill>
                  <a:srgbClr val="FFFFFF"/>
                </a:solidFill>
                <a:latin typeface="Arial"/>
                <a:cs typeface="Arial"/>
              </a:rPr>
              <a:t>2</a:t>
            </a:r>
            <a:endParaRPr sz="1867" b="1" kern="0" dirty="0">
              <a:solidFill>
                <a:srgbClr val="FFFFFF"/>
              </a:solidFill>
              <a:latin typeface="Arial"/>
              <a:cs typeface="Arial"/>
            </a:endParaRPr>
          </a:p>
        </p:txBody>
      </p:sp>
      <p:sp>
        <p:nvSpPr>
          <p:cNvPr id="8" name="TextBox 7">
            <a:extLst>
              <a:ext uri="{FF2B5EF4-FFF2-40B4-BE49-F238E27FC236}">
                <a16:creationId xmlns:a16="http://schemas.microsoft.com/office/drawing/2014/main" id="{24F13A39-6E34-64FD-9E62-41A5A0F1886F}"/>
              </a:ext>
            </a:extLst>
          </p:cNvPr>
          <p:cNvSpPr txBox="1"/>
          <p:nvPr/>
        </p:nvSpPr>
        <p:spPr>
          <a:xfrm>
            <a:off x="1729131" y="3208589"/>
            <a:ext cx="3319107" cy="584775"/>
          </a:xfrm>
          <a:prstGeom prst="rect">
            <a:avLst/>
          </a:prstGeom>
          <a:noFill/>
        </p:spPr>
        <p:txBody>
          <a:bodyPr wrap="square">
            <a:spAutoFit/>
          </a:bodyPr>
          <a:lstStyle/>
          <a:p>
            <a:pPr algn="ctr" defTabSz="1219170">
              <a:buClr>
                <a:srgbClr val="000000"/>
              </a:buClr>
            </a:pPr>
            <a:r>
              <a:rPr lang="ru-RU" sz="1600" b="1" kern="0" dirty="0">
                <a:solidFill>
                  <a:srgbClr val="000000"/>
                </a:solidFill>
                <a:latin typeface="Arial"/>
                <a:cs typeface="Arial"/>
              </a:rPr>
              <a:t>Разбор на МО</a:t>
            </a:r>
            <a:br>
              <a:rPr lang="ru-RU" sz="1600" kern="0" dirty="0">
                <a:solidFill>
                  <a:srgbClr val="000000"/>
                </a:solidFill>
                <a:latin typeface="Arial"/>
                <a:cs typeface="Arial"/>
              </a:rPr>
            </a:br>
            <a:r>
              <a:rPr lang="ru-RU" sz="1600" kern="0" dirty="0">
                <a:solidFill>
                  <a:srgbClr val="000000"/>
                </a:solidFill>
                <a:latin typeface="Arial"/>
                <a:cs typeface="Arial"/>
              </a:rPr>
              <a:t>(ошибка → причина → приём)</a:t>
            </a:r>
            <a:endParaRPr sz="1600" b="1" kern="0" dirty="0">
              <a:solidFill>
                <a:srgbClr val="0F172A"/>
              </a:solidFill>
              <a:latin typeface="Arial"/>
              <a:cs typeface="Arial"/>
            </a:endParaRPr>
          </a:p>
        </p:txBody>
      </p:sp>
      <p:sp>
        <p:nvSpPr>
          <p:cNvPr id="9" name="Right Arrow 12">
            <a:extLst>
              <a:ext uri="{FF2B5EF4-FFF2-40B4-BE49-F238E27FC236}">
                <a16:creationId xmlns:a16="http://schemas.microsoft.com/office/drawing/2014/main" id="{BC13C365-F869-EE37-9708-F3DCCF04E312}"/>
              </a:ext>
            </a:extLst>
          </p:cNvPr>
          <p:cNvSpPr/>
          <p:nvPr/>
        </p:nvSpPr>
        <p:spPr>
          <a:xfrm>
            <a:off x="4114508" y="4469927"/>
            <a:ext cx="1027593" cy="320389"/>
          </a:xfrm>
          <a:prstGeom prst="rightArrow">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a:buClr>
                <a:srgbClr val="000000"/>
              </a:buClr>
            </a:pPr>
            <a:endParaRPr sz="1867" kern="0">
              <a:solidFill>
                <a:srgbClr val="FFFFFF"/>
              </a:solidFill>
              <a:latin typeface="Arial"/>
              <a:cs typeface="Arial"/>
            </a:endParaRPr>
          </a:p>
        </p:txBody>
      </p:sp>
      <p:sp>
        <p:nvSpPr>
          <p:cNvPr id="10" name="Oval 13">
            <a:extLst>
              <a:ext uri="{FF2B5EF4-FFF2-40B4-BE49-F238E27FC236}">
                <a16:creationId xmlns:a16="http://schemas.microsoft.com/office/drawing/2014/main" id="{CF90864C-5DA4-ED30-4A92-B5385B148E68}"/>
              </a:ext>
            </a:extLst>
          </p:cNvPr>
          <p:cNvSpPr/>
          <p:nvPr/>
        </p:nvSpPr>
        <p:spPr>
          <a:xfrm>
            <a:off x="5334107" y="3992598"/>
            <a:ext cx="1067631" cy="1139133"/>
          </a:xfrm>
          <a:prstGeom prst="ellipse">
            <a:avLst/>
          </a:prstGeom>
          <a:solidFill>
            <a:srgbClr val="1D4ED8"/>
          </a:solidFill>
          <a:ln>
            <a:solidFill>
              <a:srgbClr val="1D4ED8"/>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a:buClr>
                <a:srgbClr val="000000"/>
              </a:buClr>
            </a:pPr>
            <a:r>
              <a:rPr lang="ru-RU" sz="1867" b="1" kern="0" dirty="0">
                <a:solidFill>
                  <a:srgbClr val="FFFFFF"/>
                </a:solidFill>
                <a:latin typeface="Arial"/>
                <a:cs typeface="Arial"/>
              </a:rPr>
              <a:t>3</a:t>
            </a:r>
            <a:endParaRPr sz="1867" b="1" kern="0" dirty="0">
              <a:solidFill>
                <a:srgbClr val="FFFFFF"/>
              </a:solidFill>
              <a:latin typeface="Arial"/>
              <a:cs typeface="Arial"/>
            </a:endParaRPr>
          </a:p>
        </p:txBody>
      </p:sp>
      <p:sp>
        <p:nvSpPr>
          <p:cNvPr id="11" name="TextBox 10">
            <a:extLst>
              <a:ext uri="{FF2B5EF4-FFF2-40B4-BE49-F238E27FC236}">
                <a16:creationId xmlns:a16="http://schemas.microsoft.com/office/drawing/2014/main" id="{5835B1DE-40C0-0177-0361-54232DF59A59}"/>
              </a:ext>
            </a:extLst>
          </p:cNvPr>
          <p:cNvSpPr txBox="1"/>
          <p:nvPr/>
        </p:nvSpPr>
        <p:spPr>
          <a:xfrm>
            <a:off x="4746345" y="5250692"/>
            <a:ext cx="2852120" cy="830997"/>
          </a:xfrm>
          <a:prstGeom prst="rect">
            <a:avLst/>
          </a:prstGeom>
          <a:noFill/>
        </p:spPr>
        <p:txBody>
          <a:bodyPr wrap="square">
            <a:spAutoFit/>
          </a:bodyPr>
          <a:lstStyle/>
          <a:p>
            <a:pPr algn="ctr" defTabSz="1219170">
              <a:buClr>
                <a:srgbClr val="000000"/>
              </a:buClr>
            </a:pPr>
            <a:r>
              <a:rPr lang="ru-RU" sz="1600" b="1" kern="0" dirty="0" err="1">
                <a:solidFill>
                  <a:srgbClr val="000000"/>
                </a:solidFill>
                <a:latin typeface="Arial"/>
                <a:cs typeface="Arial"/>
              </a:rPr>
              <a:t>Методпакет</a:t>
            </a:r>
            <a:r>
              <a:rPr lang="ru-RU" sz="1600" b="1" kern="0" dirty="0">
                <a:solidFill>
                  <a:srgbClr val="000000"/>
                </a:solidFill>
                <a:latin typeface="Arial"/>
                <a:cs typeface="Arial"/>
              </a:rPr>
              <a:t> под дефицит</a:t>
            </a:r>
            <a:br>
              <a:rPr lang="ru-RU" sz="1600" kern="0" dirty="0">
                <a:solidFill>
                  <a:srgbClr val="000000"/>
                </a:solidFill>
                <a:latin typeface="Arial"/>
                <a:cs typeface="Arial"/>
              </a:rPr>
            </a:br>
            <a:r>
              <a:rPr lang="ru-RU" sz="1600" kern="0" dirty="0">
                <a:solidFill>
                  <a:srgbClr val="000000"/>
                </a:solidFill>
                <a:latin typeface="Arial"/>
                <a:cs typeface="Arial"/>
              </a:rPr>
              <a:t>(опора + тренажёр + мини-проверка)</a:t>
            </a:r>
            <a:endParaRPr sz="1600" b="1" kern="0" dirty="0">
              <a:solidFill>
                <a:srgbClr val="0F172A"/>
              </a:solidFill>
              <a:latin typeface="Arial"/>
              <a:cs typeface="Arial"/>
            </a:endParaRPr>
          </a:p>
        </p:txBody>
      </p:sp>
      <p:sp>
        <p:nvSpPr>
          <p:cNvPr id="12" name="Right Arrow 16">
            <a:extLst>
              <a:ext uri="{FF2B5EF4-FFF2-40B4-BE49-F238E27FC236}">
                <a16:creationId xmlns:a16="http://schemas.microsoft.com/office/drawing/2014/main" id="{6468EFDA-B25E-F4EC-017D-5F9E3A2E1CA2}"/>
              </a:ext>
            </a:extLst>
          </p:cNvPr>
          <p:cNvSpPr/>
          <p:nvPr/>
        </p:nvSpPr>
        <p:spPr>
          <a:xfrm>
            <a:off x="6720068" y="4401970"/>
            <a:ext cx="1027593" cy="320389"/>
          </a:xfrm>
          <a:prstGeom prst="rightArrow">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a:buClr>
                <a:srgbClr val="000000"/>
              </a:buClr>
            </a:pPr>
            <a:endParaRPr sz="1867" kern="0">
              <a:solidFill>
                <a:srgbClr val="FFFFFF"/>
              </a:solidFill>
              <a:latin typeface="Arial"/>
              <a:cs typeface="Arial"/>
            </a:endParaRPr>
          </a:p>
        </p:txBody>
      </p:sp>
      <p:sp>
        <p:nvSpPr>
          <p:cNvPr id="13" name="Oval 17">
            <a:extLst>
              <a:ext uri="{FF2B5EF4-FFF2-40B4-BE49-F238E27FC236}">
                <a16:creationId xmlns:a16="http://schemas.microsoft.com/office/drawing/2014/main" id="{0E6DB26F-AF38-AB29-43F0-8481EE84D389}"/>
              </a:ext>
            </a:extLst>
          </p:cNvPr>
          <p:cNvSpPr/>
          <p:nvPr/>
        </p:nvSpPr>
        <p:spPr>
          <a:xfrm>
            <a:off x="7969207" y="3901324"/>
            <a:ext cx="1067631" cy="1139133"/>
          </a:xfrm>
          <a:prstGeom prst="ellipse">
            <a:avLst/>
          </a:prstGeom>
          <a:solidFill>
            <a:srgbClr val="1D4ED8"/>
          </a:solidFill>
          <a:ln>
            <a:solidFill>
              <a:srgbClr val="1D4ED8"/>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a:buClr>
                <a:srgbClr val="000000"/>
              </a:buClr>
            </a:pPr>
            <a:r>
              <a:rPr lang="ru-RU" sz="1867" b="1" kern="0" dirty="0">
                <a:solidFill>
                  <a:srgbClr val="FFFFFF"/>
                </a:solidFill>
                <a:latin typeface="Arial"/>
                <a:cs typeface="Arial"/>
              </a:rPr>
              <a:t>4</a:t>
            </a:r>
            <a:endParaRPr sz="1867" b="1" kern="0" dirty="0">
              <a:solidFill>
                <a:srgbClr val="FFFFFF"/>
              </a:solidFill>
              <a:latin typeface="Arial"/>
              <a:cs typeface="Arial"/>
            </a:endParaRPr>
          </a:p>
        </p:txBody>
      </p:sp>
      <p:sp>
        <p:nvSpPr>
          <p:cNvPr id="14" name="TextBox 13">
            <a:extLst>
              <a:ext uri="{FF2B5EF4-FFF2-40B4-BE49-F238E27FC236}">
                <a16:creationId xmlns:a16="http://schemas.microsoft.com/office/drawing/2014/main" id="{4BBA0F92-81DB-FD23-6943-F53971463C81}"/>
              </a:ext>
            </a:extLst>
          </p:cNvPr>
          <p:cNvSpPr txBox="1"/>
          <p:nvPr/>
        </p:nvSpPr>
        <p:spPr>
          <a:xfrm>
            <a:off x="7143766" y="3104490"/>
            <a:ext cx="3010445" cy="584775"/>
          </a:xfrm>
          <a:prstGeom prst="rect">
            <a:avLst/>
          </a:prstGeom>
          <a:noFill/>
        </p:spPr>
        <p:txBody>
          <a:bodyPr wrap="square">
            <a:spAutoFit/>
          </a:bodyPr>
          <a:lstStyle/>
          <a:p>
            <a:pPr algn="ctr" defTabSz="1219170">
              <a:buClr>
                <a:srgbClr val="000000"/>
              </a:buClr>
            </a:pPr>
            <a:r>
              <a:rPr lang="ru-RU" sz="1600" b="1" kern="0" dirty="0">
                <a:solidFill>
                  <a:srgbClr val="000000"/>
                </a:solidFill>
                <a:latin typeface="Arial"/>
                <a:cs typeface="Arial"/>
              </a:rPr>
              <a:t>Внедрение в уроки</a:t>
            </a:r>
            <a:br>
              <a:rPr lang="ru-RU" sz="1600" kern="0" dirty="0">
                <a:solidFill>
                  <a:srgbClr val="000000"/>
                </a:solidFill>
                <a:latin typeface="Arial"/>
                <a:cs typeface="Arial"/>
              </a:rPr>
            </a:br>
            <a:r>
              <a:rPr lang="ru-RU" sz="1600" kern="0" dirty="0">
                <a:solidFill>
                  <a:srgbClr val="000000"/>
                </a:solidFill>
                <a:latin typeface="Arial"/>
                <a:cs typeface="Arial"/>
              </a:rPr>
              <a:t>(2–3 коротких включения)</a:t>
            </a:r>
            <a:endParaRPr sz="1600" b="1" kern="0" dirty="0">
              <a:solidFill>
                <a:srgbClr val="0F172A"/>
              </a:solidFill>
              <a:latin typeface="Arial"/>
              <a:cs typeface="Arial"/>
            </a:endParaRPr>
          </a:p>
        </p:txBody>
      </p:sp>
      <p:sp>
        <p:nvSpPr>
          <p:cNvPr id="15" name="Right Arrow 20">
            <a:extLst>
              <a:ext uri="{FF2B5EF4-FFF2-40B4-BE49-F238E27FC236}">
                <a16:creationId xmlns:a16="http://schemas.microsoft.com/office/drawing/2014/main" id="{C9C4E3FC-11C9-F185-2451-E5137F50D870}"/>
              </a:ext>
            </a:extLst>
          </p:cNvPr>
          <p:cNvSpPr/>
          <p:nvPr/>
        </p:nvSpPr>
        <p:spPr>
          <a:xfrm>
            <a:off x="9342914" y="4401970"/>
            <a:ext cx="1027593" cy="320389"/>
          </a:xfrm>
          <a:prstGeom prst="rightArrow">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a:buClr>
                <a:srgbClr val="000000"/>
              </a:buClr>
            </a:pPr>
            <a:endParaRPr sz="1867" kern="0" dirty="0">
              <a:solidFill>
                <a:srgbClr val="FFFFFF"/>
              </a:solidFill>
              <a:latin typeface="Arial"/>
              <a:cs typeface="Arial"/>
            </a:endParaRPr>
          </a:p>
        </p:txBody>
      </p:sp>
      <p:sp>
        <p:nvSpPr>
          <p:cNvPr id="16" name="Oval 21">
            <a:extLst>
              <a:ext uri="{FF2B5EF4-FFF2-40B4-BE49-F238E27FC236}">
                <a16:creationId xmlns:a16="http://schemas.microsoft.com/office/drawing/2014/main" id="{CAB978D7-E172-427C-5547-1A40BEAD4FD3}"/>
              </a:ext>
            </a:extLst>
          </p:cNvPr>
          <p:cNvSpPr/>
          <p:nvPr/>
        </p:nvSpPr>
        <p:spPr>
          <a:xfrm>
            <a:off x="10506147" y="3999038"/>
            <a:ext cx="1067631" cy="1139133"/>
          </a:xfrm>
          <a:prstGeom prst="ellipse">
            <a:avLst/>
          </a:prstGeom>
          <a:solidFill>
            <a:srgbClr val="1D4ED8"/>
          </a:solidFill>
          <a:ln>
            <a:solidFill>
              <a:srgbClr val="1D4ED8"/>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a:buClr>
                <a:srgbClr val="000000"/>
              </a:buClr>
            </a:pPr>
            <a:r>
              <a:rPr lang="ru-RU" sz="1867" b="1" kern="0" dirty="0">
                <a:solidFill>
                  <a:srgbClr val="FFFFFF"/>
                </a:solidFill>
                <a:latin typeface="Arial"/>
                <a:cs typeface="Arial"/>
              </a:rPr>
              <a:t>5</a:t>
            </a:r>
            <a:endParaRPr sz="1867" b="1" kern="0" dirty="0">
              <a:solidFill>
                <a:srgbClr val="FFFFFF"/>
              </a:solidFill>
              <a:latin typeface="Arial"/>
              <a:cs typeface="Arial"/>
            </a:endParaRPr>
          </a:p>
        </p:txBody>
      </p:sp>
      <p:sp>
        <p:nvSpPr>
          <p:cNvPr id="17" name="TextBox 16">
            <a:extLst>
              <a:ext uri="{FF2B5EF4-FFF2-40B4-BE49-F238E27FC236}">
                <a16:creationId xmlns:a16="http://schemas.microsoft.com/office/drawing/2014/main" id="{EEF14606-A6CE-7C60-486A-4728E84FF373}"/>
              </a:ext>
            </a:extLst>
          </p:cNvPr>
          <p:cNvSpPr txBox="1"/>
          <p:nvPr/>
        </p:nvSpPr>
        <p:spPr>
          <a:xfrm>
            <a:off x="10020878" y="5288228"/>
            <a:ext cx="2256455" cy="1077218"/>
          </a:xfrm>
          <a:prstGeom prst="rect">
            <a:avLst/>
          </a:prstGeom>
          <a:noFill/>
        </p:spPr>
        <p:txBody>
          <a:bodyPr wrap="square">
            <a:spAutoFit/>
          </a:bodyPr>
          <a:lstStyle/>
          <a:p>
            <a:pPr algn="ctr" defTabSz="1219170">
              <a:buClr>
                <a:srgbClr val="000000"/>
              </a:buClr>
            </a:pPr>
            <a:r>
              <a:rPr lang="ru-RU" sz="1600" b="1" kern="0" dirty="0">
                <a:solidFill>
                  <a:srgbClr val="000000"/>
                </a:solidFill>
                <a:latin typeface="Arial"/>
                <a:cs typeface="Arial"/>
              </a:rPr>
              <a:t>Повторная проверка</a:t>
            </a:r>
            <a:br>
              <a:rPr lang="ru-RU" sz="1600" kern="0" dirty="0">
                <a:solidFill>
                  <a:srgbClr val="000000"/>
                </a:solidFill>
                <a:latin typeface="Arial"/>
                <a:cs typeface="Arial"/>
              </a:rPr>
            </a:br>
            <a:r>
              <a:rPr lang="ru-RU" sz="1600" kern="0" dirty="0">
                <a:solidFill>
                  <a:srgbClr val="000000"/>
                </a:solidFill>
                <a:latin typeface="Arial"/>
                <a:cs typeface="Arial"/>
              </a:rPr>
              <a:t>(фиксируем результат)</a:t>
            </a:r>
            <a:endParaRPr sz="1600" b="1" kern="0" dirty="0">
              <a:solidFill>
                <a:srgbClr val="0F172A"/>
              </a:solidFill>
              <a:latin typeface="Arial"/>
              <a:cs typeface="Arial"/>
            </a:endParaRPr>
          </a:p>
        </p:txBody>
      </p:sp>
      <p:sp>
        <p:nvSpPr>
          <p:cNvPr id="18" name="TextBox 17">
            <a:extLst>
              <a:ext uri="{FF2B5EF4-FFF2-40B4-BE49-F238E27FC236}">
                <a16:creationId xmlns:a16="http://schemas.microsoft.com/office/drawing/2014/main" id="{B4998233-CC0F-A663-F6F2-0414E9A49DD0}"/>
              </a:ext>
            </a:extLst>
          </p:cNvPr>
          <p:cNvSpPr txBox="1"/>
          <p:nvPr/>
        </p:nvSpPr>
        <p:spPr>
          <a:xfrm>
            <a:off x="357875" y="9456128"/>
            <a:ext cx="14109859" cy="66697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defTabSz="1219170">
              <a:buClr>
                <a:srgbClr val="000000"/>
              </a:buClr>
            </a:pPr>
            <a:r>
              <a:rPr lang="ru-RU" sz="1867" kern="0" dirty="0">
                <a:solidFill>
                  <a:srgbClr val="4285F4">
                    <a:lumMod val="50000"/>
                  </a:srgbClr>
                </a:solidFill>
                <a:latin typeface="Arial"/>
                <a:cs typeface="Arial"/>
              </a:rPr>
              <a:t>Фиксируем дефицит как действие ученика (что именно не получается), а не как тему. Тогда проще выбрать приём и подобрать задания для отработки.</a:t>
            </a:r>
            <a:endParaRPr sz="1867" kern="0" dirty="0">
              <a:solidFill>
                <a:srgbClr val="4285F4">
                  <a:lumMod val="50000"/>
                </a:srgbClr>
              </a:solidFill>
              <a:latin typeface="Arial"/>
              <a:cs typeface="Arial"/>
            </a:endParaRPr>
          </a:p>
        </p:txBody>
      </p:sp>
      <p:sp>
        <p:nvSpPr>
          <p:cNvPr id="19" name="Text 1">
            <a:extLst>
              <a:ext uri="{FF2B5EF4-FFF2-40B4-BE49-F238E27FC236}">
                <a16:creationId xmlns:a16="http://schemas.microsoft.com/office/drawing/2014/main" id="{53F4CBE2-20F7-7978-029C-FD27E9E67574}"/>
              </a:ext>
            </a:extLst>
          </p:cNvPr>
          <p:cNvSpPr/>
          <p:nvPr/>
        </p:nvSpPr>
        <p:spPr>
          <a:xfrm>
            <a:off x="2183310" y="2349879"/>
            <a:ext cx="9078031" cy="410597"/>
          </a:xfrm>
          <a:prstGeom prst="rect">
            <a:avLst/>
          </a:prstGeom>
          <a:noFill/>
        </p:spPr>
        <p:txBody>
          <a:bodyPr wrap="square" rtlCol="0" anchor="ctr"/>
          <a:lstStyle/>
          <a:p>
            <a:pPr algn="ctr" defTabSz="1219170">
              <a:buClr>
                <a:srgbClr val="000000"/>
              </a:buClr>
            </a:pPr>
            <a:r>
              <a:rPr lang="ru-RU" sz="1600" b="1" kern="0" dirty="0">
                <a:solidFill>
                  <a:srgbClr val="0F172A"/>
                </a:solidFill>
                <a:latin typeface="Arial"/>
                <a:cs typeface="Arial"/>
              </a:rPr>
              <a:t>Методическая находка: 5‑шаговый коррекционный цикл</a:t>
            </a:r>
          </a:p>
          <a:p>
            <a:pPr algn="ctr" defTabSz="1219170">
              <a:spcBef>
                <a:spcPts val="267"/>
              </a:spcBef>
              <a:buClr>
                <a:srgbClr val="000000"/>
              </a:buClr>
            </a:pPr>
            <a:r>
              <a:rPr lang="ru-RU" sz="1600" kern="0" dirty="0">
                <a:solidFill>
                  <a:srgbClr val="475569"/>
                </a:solidFill>
                <a:latin typeface="Arial"/>
                <a:cs typeface="Arial"/>
              </a:rPr>
              <a:t>Формат, который можно повторять после любой проверочной работы</a:t>
            </a:r>
          </a:p>
        </p:txBody>
      </p:sp>
    </p:spTree>
    <p:extLst>
      <p:ext uri="{BB962C8B-B14F-4D97-AF65-F5344CB8AC3E}">
        <p14:creationId xmlns:p14="http://schemas.microsoft.com/office/powerpoint/2010/main" val="17119042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40F04-8D71-1064-6BC2-C94FB3738536}"/>
            </a:ext>
          </a:extLst>
        </p:cNvPr>
        <p:cNvGrpSpPr/>
        <p:nvPr/>
      </p:nvGrpSpPr>
      <p:grpSpPr>
        <a:xfrm>
          <a:off x="0" y="0"/>
          <a:ext cx="0" cy="0"/>
          <a:chOff x="0" y="0"/>
          <a:chExt cx="0" cy="0"/>
        </a:xfrm>
      </p:grpSpPr>
      <p:sp>
        <p:nvSpPr>
          <p:cNvPr id="2" name="Текст 1">
            <a:extLst>
              <a:ext uri="{FF2B5EF4-FFF2-40B4-BE49-F238E27FC236}">
                <a16:creationId xmlns:a16="http://schemas.microsoft.com/office/drawing/2014/main" id="{BCE03F13-1202-479C-756B-4263A59B6A9D}"/>
              </a:ext>
            </a:extLst>
          </p:cNvPr>
          <p:cNvSpPr>
            <a:spLocks noGrp="1"/>
          </p:cNvSpPr>
          <p:nvPr>
            <p:ph type="body" idx="1"/>
          </p:nvPr>
        </p:nvSpPr>
        <p:spPr/>
        <p:txBody>
          <a:bodyPr/>
          <a:lstStyle/>
          <a:p>
            <a:r>
              <a:rPr lang="ru-RU" u="sng" dirty="0"/>
              <a:t>Качество образовательных процессов</a:t>
            </a:r>
          </a:p>
        </p:txBody>
      </p:sp>
      <p:sp>
        <p:nvSpPr>
          <p:cNvPr id="3" name="Текст 2">
            <a:extLst>
              <a:ext uri="{FF2B5EF4-FFF2-40B4-BE49-F238E27FC236}">
                <a16:creationId xmlns:a16="http://schemas.microsoft.com/office/drawing/2014/main" id="{77E2C582-9349-9BEE-954D-C862FB7D8D16}"/>
              </a:ext>
            </a:extLst>
          </p:cNvPr>
          <p:cNvSpPr>
            <a:spLocks noGrp="1"/>
          </p:cNvSpPr>
          <p:nvPr>
            <p:ph type="body" sz="quarter" idx="13"/>
          </p:nvPr>
        </p:nvSpPr>
        <p:spPr/>
        <p:txBody>
          <a:bodyPr>
            <a:normAutofit/>
          </a:bodyPr>
          <a:lstStyle/>
          <a:p>
            <a:r>
              <a:rPr lang="ru-RU" b="1" dirty="0"/>
              <a:t>      Направления деятельности в рамках реализации ВСОКО</a:t>
            </a:r>
          </a:p>
        </p:txBody>
      </p:sp>
      <p:sp>
        <p:nvSpPr>
          <p:cNvPr id="4" name="TextBox 3">
            <a:extLst>
              <a:ext uri="{FF2B5EF4-FFF2-40B4-BE49-F238E27FC236}">
                <a16:creationId xmlns:a16="http://schemas.microsoft.com/office/drawing/2014/main" id="{62854BCA-0CB6-C4E4-5927-6983E1B75F1E}"/>
              </a:ext>
            </a:extLst>
          </p:cNvPr>
          <p:cNvSpPr txBox="1"/>
          <p:nvPr/>
        </p:nvSpPr>
        <p:spPr>
          <a:xfrm>
            <a:off x="831438" y="2887260"/>
            <a:ext cx="9682459" cy="1241622"/>
          </a:xfrm>
          <a:prstGeom prst="rect">
            <a:avLst/>
          </a:prstGeom>
          <a:noFill/>
        </p:spPr>
        <p:txBody>
          <a:bodyPr wrap="none" rtlCol="0">
            <a:spAutoFit/>
          </a:bodyPr>
          <a:lstStyle/>
          <a:p>
            <a:pPr defTabSz="1219170">
              <a:buClr>
                <a:srgbClr val="000000"/>
              </a:buClr>
            </a:pPr>
            <a:r>
              <a:rPr lang="ru-RU" sz="1867" kern="0" dirty="0">
                <a:solidFill>
                  <a:srgbClr val="000000"/>
                </a:solidFill>
                <a:latin typeface="Arial"/>
                <a:cs typeface="Arial"/>
              </a:rPr>
              <a:t>Экспертиза рабочих программ</a:t>
            </a:r>
          </a:p>
          <a:p>
            <a:pPr defTabSz="1219170">
              <a:buClr>
                <a:srgbClr val="000000"/>
              </a:buClr>
            </a:pPr>
            <a:r>
              <a:rPr lang="ru-RU" sz="1867" kern="0" dirty="0">
                <a:solidFill>
                  <a:srgbClr val="000000"/>
                </a:solidFill>
                <a:latin typeface="Arial"/>
                <a:cs typeface="Arial"/>
              </a:rPr>
              <a:t>Анализ графика оценочных процедур</a:t>
            </a:r>
          </a:p>
          <a:p>
            <a:pPr defTabSz="1219170">
              <a:buClr>
                <a:srgbClr val="000000"/>
              </a:buClr>
            </a:pPr>
            <a:r>
              <a:rPr lang="ru-RU" sz="1867" kern="0" dirty="0">
                <a:solidFill>
                  <a:srgbClr val="000000"/>
                </a:solidFill>
                <a:latin typeface="Arial"/>
                <a:cs typeface="Arial"/>
              </a:rPr>
              <a:t>Анализ реализации РП</a:t>
            </a:r>
          </a:p>
          <a:p>
            <a:pPr defTabSz="1219170">
              <a:buClr>
                <a:srgbClr val="000000"/>
              </a:buClr>
            </a:pPr>
            <a:r>
              <a:rPr lang="ru-RU" sz="1867" kern="0" dirty="0">
                <a:solidFill>
                  <a:srgbClr val="000000"/>
                </a:solidFill>
                <a:latin typeface="Arial"/>
                <a:cs typeface="Arial"/>
              </a:rPr>
              <a:t>Анализ уроков в соответствии с требованиями системно-деятельностной парадигмы</a:t>
            </a:r>
          </a:p>
        </p:txBody>
      </p:sp>
    </p:spTree>
    <p:extLst>
      <p:ext uri="{BB962C8B-B14F-4D97-AF65-F5344CB8AC3E}">
        <p14:creationId xmlns:p14="http://schemas.microsoft.com/office/powerpoint/2010/main" val="17227251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F4D48-DA35-8BE0-7D9C-64DF91E825FD}"/>
            </a:ext>
          </a:extLst>
        </p:cNvPr>
        <p:cNvGrpSpPr/>
        <p:nvPr/>
      </p:nvGrpSpPr>
      <p:grpSpPr>
        <a:xfrm>
          <a:off x="0" y="0"/>
          <a:ext cx="0" cy="0"/>
          <a:chOff x="0" y="0"/>
          <a:chExt cx="0" cy="0"/>
        </a:xfrm>
      </p:grpSpPr>
      <p:sp>
        <p:nvSpPr>
          <p:cNvPr id="2" name="Текст 1">
            <a:extLst>
              <a:ext uri="{FF2B5EF4-FFF2-40B4-BE49-F238E27FC236}">
                <a16:creationId xmlns:a16="http://schemas.microsoft.com/office/drawing/2014/main" id="{4E3774AF-5465-135F-9B89-B29F643A9E25}"/>
              </a:ext>
            </a:extLst>
          </p:cNvPr>
          <p:cNvSpPr>
            <a:spLocks noGrp="1"/>
          </p:cNvSpPr>
          <p:nvPr>
            <p:ph type="body" idx="1"/>
          </p:nvPr>
        </p:nvSpPr>
        <p:spPr/>
        <p:txBody>
          <a:bodyPr/>
          <a:lstStyle/>
          <a:p>
            <a:r>
              <a:rPr lang="ru-RU" u="sng" dirty="0"/>
              <a:t>Качество условий реализации образовательной программы</a:t>
            </a:r>
          </a:p>
        </p:txBody>
      </p:sp>
      <p:sp>
        <p:nvSpPr>
          <p:cNvPr id="3" name="Текст 2">
            <a:extLst>
              <a:ext uri="{FF2B5EF4-FFF2-40B4-BE49-F238E27FC236}">
                <a16:creationId xmlns:a16="http://schemas.microsoft.com/office/drawing/2014/main" id="{ACE4A62F-67E5-8498-F172-9CA770F94F34}"/>
              </a:ext>
            </a:extLst>
          </p:cNvPr>
          <p:cNvSpPr>
            <a:spLocks noGrp="1"/>
          </p:cNvSpPr>
          <p:nvPr>
            <p:ph type="body" sz="quarter" idx="13"/>
          </p:nvPr>
        </p:nvSpPr>
        <p:spPr/>
        <p:txBody>
          <a:bodyPr>
            <a:normAutofit/>
          </a:bodyPr>
          <a:lstStyle/>
          <a:p>
            <a:r>
              <a:rPr lang="ru-RU" b="1" dirty="0"/>
              <a:t>      Направления деятельности в рамках реализации ВСОКО</a:t>
            </a:r>
          </a:p>
        </p:txBody>
      </p:sp>
      <p:sp>
        <p:nvSpPr>
          <p:cNvPr id="4" name="TextBox 3">
            <a:extLst>
              <a:ext uri="{FF2B5EF4-FFF2-40B4-BE49-F238E27FC236}">
                <a16:creationId xmlns:a16="http://schemas.microsoft.com/office/drawing/2014/main" id="{51AD1E5A-76AD-30D9-873D-E22FD4559E45}"/>
              </a:ext>
            </a:extLst>
          </p:cNvPr>
          <p:cNvSpPr txBox="1"/>
          <p:nvPr/>
        </p:nvSpPr>
        <p:spPr>
          <a:xfrm>
            <a:off x="891655" y="2809205"/>
            <a:ext cx="10805892" cy="3252878"/>
          </a:xfrm>
          <a:prstGeom prst="rect">
            <a:avLst/>
          </a:prstGeom>
          <a:noFill/>
        </p:spPr>
        <p:txBody>
          <a:bodyPr wrap="square" rtlCol="0">
            <a:spAutoFit/>
          </a:bodyPr>
          <a:lstStyle/>
          <a:p>
            <a:pPr defTabSz="1219170">
              <a:buClr>
                <a:srgbClr val="000000"/>
              </a:buClr>
            </a:pPr>
            <a:r>
              <a:rPr lang="ru-RU" sz="1867" kern="0" dirty="0">
                <a:solidFill>
                  <a:srgbClr val="000000"/>
                </a:solidFill>
                <a:latin typeface="Arial"/>
                <a:cs typeface="Arial"/>
              </a:rPr>
              <a:t>Анализ уровня профессиональных компетенций педагогов на основе результатов диагностики профессиональных компетенций</a:t>
            </a:r>
          </a:p>
          <a:p>
            <a:pPr defTabSz="1219170">
              <a:buClr>
                <a:srgbClr val="000000"/>
              </a:buClr>
            </a:pPr>
            <a:r>
              <a:rPr lang="ru-RU" sz="1867" kern="0" dirty="0">
                <a:solidFill>
                  <a:srgbClr val="000000"/>
                </a:solidFill>
                <a:latin typeface="Arial"/>
                <a:cs typeface="Arial"/>
              </a:rPr>
              <a:t>Анализ уровня профессиональных компетенций на основе персонифицированных запросов педагогов</a:t>
            </a:r>
          </a:p>
          <a:p>
            <a:pPr defTabSz="1219170">
              <a:buClr>
                <a:srgbClr val="000000"/>
              </a:buClr>
            </a:pPr>
            <a:r>
              <a:rPr lang="ru-RU" sz="1867" kern="0" dirty="0">
                <a:solidFill>
                  <a:srgbClr val="000000"/>
                </a:solidFill>
                <a:latin typeface="Arial"/>
                <a:cs typeface="Arial"/>
              </a:rPr>
              <a:t>Анализ уровня профессиональных компетенций педагогов на основе образовательных результатов обучающихся </a:t>
            </a:r>
          </a:p>
          <a:p>
            <a:pPr defTabSz="1219170">
              <a:buClr>
                <a:srgbClr val="000000"/>
              </a:buClr>
            </a:pPr>
            <a:r>
              <a:rPr lang="ru-RU" sz="1867" kern="0" dirty="0">
                <a:solidFill>
                  <a:srgbClr val="000000"/>
                </a:solidFill>
                <a:latin typeface="Arial"/>
                <a:cs typeface="Arial"/>
              </a:rPr>
              <a:t>Анализ уровня профессиональных компетенций педагогов на основе анализа образовательной деятельности (посещение уроков, внеурочной деятельности)</a:t>
            </a:r>
          </a:p>
          <a:p>
            <a:pPr defTabSz="1219170">
              <a:buClr>
                <a:srgbClr val="000000"/>
              </a:buClr>
            </a:pPr>
            <a:r>
              <a:rPr lang="ru-RU" sz="1867" kern="0" dirty="0">
                <a:solidFill>
                  <a:srgbClr val="000000"/>
                </a:solidFill>
                <a:latin typeface="Arial"/>
                <a:cs typeface="Arial"/>
              </a:rPr>
              <a:t>Анализ использования учебников и учебных пособий</a:t>
            </a:r>
          </a:p>
          <a:p>
            <a:pPr defTabSz="1219170">
              <a:buClr>
                <a:srgbClr val="000000"/>
              </a:buClr>
            </a:pPr>
            <a:r>
              <a:rPr lang="ru-RU" sz="1867" kern="0" dirty="0">
                <a:solidFill>
                  <a:srgbClr val="000000"/>
                </a:solidFill>
                <a:latin typeface="Arial"/>
                <a:cs typeface="Arial"/>
              </a:rPr>
              <a:t>Анализ использования ЦОР </a:t>
            </a:r>
          </a:p>
          <a:p>
            <a:pPr defTabSz="1219170">
              <a:buClr>
                <a:srgbClr val="000000"/>
              </a:buClr>
            </a:pPr>
            <a:endParaRPr lang="ru-RU" sz="1867" kern="0" dirty="0">
              <a:solidFill>
                <a:srgbClr val="000000"/>
              </a:solidFill>
              <a:latin typeface="Arial"/>
              <a:cs typeface="Arial"/>
            </a:endParaRPr>
          </a:p>
        </p:txBody>
      </p:sp>
    </p:spTree>
    <p:extLst>
      <p:ext uri="{BB962C8B-B14F-4D97-AF65-F5344CB8AC3E}">
        <p14:creationId xmlns:p14="http://schemas.microsoft.com/office/powerpoint/2010/main" val="22013902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AD36B9F-8222-BED6-AAE8-8779242C750F}"/>
            </a:ext>
          </a:extLst>
        </p:cNvPr>
        <p:cNvGrpSpPr/>
        <p:nvPr/>
      </p:nvGrpSpPr>
      <p:grpSpPr bwMode="auto">
        <a:xfrm>
          <a:off x="0" y="0"/>
          <a:ext cx="0" cy="0"/>
          <a:chOff x="0" y="0"/>
          <a:chExt cx="0" cy="0"/>
        </a:xfrm>
      </p:grpSpPr>
      <p:sp>
        <p:nvSpPr>
          <p:cNvPr id="50" name="Прямоугольник 49">
            <a:extLst>
              <a:ext uri="{FF2B5EF4-FFF2-40B4-BE49-F238E27FC236}">
                <a16:creationId xmlns:a16="http://schemas.microsoft.com/office/drawing/2014/main" id="{FAF0C897-6288-D2F8-0828-B831D3C2CBCB}"/>
              </a:ext>
            </a:extLst>
          </p:cNvPr>
          <p:cNvSpPr/>
          <p:nvPr/>
        </p:nvSpPr>
        <p:spPr bwMode="auto">
          <a:xfrm rot="10800000">
            <a:off x="7336623" y="1717"/>
            <a:ext cx="764284" cy="6856283"/>
          </a:xfrm>
          <a:prstGeom prst="rect">
            <a:avLst/>
          </a:prstGeom>
          <a:gradFill>
            <a:gsLst>
              <a:gs pos="45000">
                <a:srgbClr val="1D3252">
                  <a:alpha val="0"/>
                </a:srgbClr>
              </a:gs>
              <a:gs pos="100000">
                <a:srgbClr val="1D325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ru-RU" sz="1067" b="0" i="0" u="none" strike="noStrike" kern="0" cap="none" spc="0" normalizeH="0" baseline="0" noProof="0">
              <a:ln>
                <a:noFill/>
              </a:ln>
              <a:solidFill>
                <a:srgbClr val="FFFFFF"/>
              </a:solidFill>
              <a:effectLst/>
              <a:uLnTx/>
              <a:uFillTx/>
              <a:latin typeface="Arial"/>
              <a:cs typeface="Arial"/>
            </a:endParaRPr>
          </a:p>
        </p:txBody>
      </p:sp>
      <p:sp>
        <p:nvSpPr>
          <p:cNvPr id="27" name="Прямоугольник 26">
            <a:extLst>
              <a:ext uri="{FF2B5EF4-FFF2-40B4-BE49-F238E27FC236}">
                <a16:creationId xmlns:a16="http://schemas.microsoft.com/office/drawing/2014/main" id="{D88D8F82-8194-8774-2E86-EEDE25C8EB7A}"/>
              </a:ext>
            </a:extLst>
          </p:cNvPr>
          <p:cNvSpPr/>
          <p:nvPr/>
        </p:nvSpPr>
        <p:spPr bwMode="auto">
          <a:xfrm>
            <a:off x="7386743" y="0"/>
            <a:ext cx="234400" cy="6858000"/>
          </a:xfrm>
          <a:prstGeom prst="rect">
            <a:avLst/>
          </a:prstGeom>
          <a:solidFill>
            <a:srgbClr val="11AC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ru-RU" sz="1400" b="0" i="0" u="none" strike="noStrike" kern="0" cap="none" spc="0" normalizeH="0" baseline="0" noProof="0">
              <a:ln>
                <a:noFill/>
              </a:ln>
              <a:solidFill>
                <a:srgbClr val="FFFFFF"/>
              </a:solidFill>
              <a:effectLst/>
              <a:uLnTx/>
              <a:uFillTx/>
              <a:latin typeface="Arial"/>
              <a:cs typeface="Arial"/>
            </a:endParaRPr>
          </a:p>
        </p:txBody>
      </p:sp>
      <p:pic>
        <p:nvPicPr>
          <p:cNvPr id="4" name="Рисунок 3"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4FA332AC-EBA6-433D-70B3-AAB741A50282}"/>
              </a:ext>
            </a:extLst>
          </p:cNvPr>
          <p:cNvPicPr>
            <a:picLocks noChangeAspect="1"/>
          </p:cNvPicPr>
          <p:nvPr/>
        </p:nvPicPr>
        <p:blipFill>
          <a:blip r:embed="rId2"/>
          <a:stretch>
            <a:fillRect/>
          </a:stretch>
        </p:blipFill>
        <p:spPr bwMode="auto">
          <a:xfrm>
            <a:off x="879156" y="976324"/>
            <a:ext cx="3486417" cy="812845"/>
          </a:xfrm>
          <a:prstGeom prst="rect">
            <a:avLst/>
          </a:prstGeom>
        </p:spPr>
      </p:pic>
      <p:sp>
        <p:nvSpPr>
          <p:cNvPr id="5" name="TextBox 4">
            <a:extLst>
              <a:ext uri="{FF2B5EF4-FFF2-40B4-BE49-F238E27FC236}">
                <a16:creationId xmlns:a16="http://schemas.microsoft.com/office/drawing/2014/main" id="{7AC3BA2C-477C-E228-128C-0AD5EEFF731D}"/>
              </a:ext>
            </a:extLst>
          </p:cNvPr>
          <p:cNvSpPr txBox="1"/>
          <p:nvPr/>
        </p:nvSpPr>
        <p:spPr bwMode="auto">
          <a:xfrm>
            <a:off x="738640" y="1904443"/>
            <a:ext cx="4724370" cy="589520"/>
          </a:xfrm>
          <a:prstGeom prst="rect">
            <a:avLst/>
          </a:prstGeom>
          <a:noFill/>
        </p:spPr>
        <p:txBody>
          <a:bodyPr wrap="none" rtlCol="0">
            <a:spAutoFit/>
          </a:bodyPr>
          <a:lstStyle/>
          <a:p>
            <a:pPr marL="0" marR="0" lvl="0" indent="0" algn="l" defTabSz="1219170" rtl="0" eaLnBrk="1" fontAlgn="auto" latinLnBrk="0" hangingPunct="1">
              <a:lnSpc>
                <a:spcPct val="115000"/>
              </a:lnSpc>
              <a:spcBef>
                <a:spcPts val="0"/>
              </a:spcBef>
              <a:spcAft>
                <a:spcPts val="0"/>
              </a:spcAft>
              <a:buClr>
                <a:srgbClr val="000000"/>
              </a:buClr>
              <a:buSzTx/>
              <a:buFontTx/>
              <a:buNone/>
              <a:tabLst/>
              <a:defRPr/>
            </a:pPr>
            <a:r>
              <a:rPr kumimoji="0" lang="ru-RU" sz="1467" b="0" i="0" u="none" strike="noStrike" kern="0" cap="none" spc="0" normalizeH="0" baseline="0" noProof="0" dirty="0">
                <a:ln>
                  <a:noFill/>
                </a:ln>
                <a:solidFill>
                  <a:srgbClr val="FFFFFF"/>
                </a:solidFill>
                <a:effectLst/>
                <a:uLnTx/>
                <a:uFillTx/>
                <a:latin typeface="Arial"/>
                <a:ea typeface="MS Mincho" panose="02020609040205080304" pitchFamily="49" charset="-128"/>
                <a:cs typeface="Times New Roman" panose="02020603050405020304" pitchFamily="18" charset="0"/>
              </a:rPr>
              <a:t>Корпоративный университет развития образования</a:t>
            </a:r>
          </a:p>
          <a:p>
            <a:pPr marL="0" marR="0" lvl="0" indent="0" algn="l" defTabSz="1219170" rtl="0" eaLnBrk="1" fontAlgn="auto" latinLnBrk="0" hangingPunct="1">
              <a:lnSpc>
                <a:spcPct val="115000"/>
              </a:lnSpc>
              <a:spcBef>
                <a:spcPts val="0"/>
              </a:spcBef>
              <a:spcAft>
                <a:spcPts val="0"/>
              </a:spcAft>
              <a:buClr>
                <a:srgbClr val="000000"/>
              </a:buClr>
              <a:buSzTx/>
              <a:buFontTx/>
              <a:buNone/>
              <a:tabLst/>
              <a:defRPr/>
            </a:pPr>
            <a:r>
              <a:rPr kumimoji="0" lang="ru-RU" sz="1467" b="0" i="0" u="none" strike="noStrike" kern="0" cap="none" spc="0" normalizeH="0" baseline="0" noProof="0" dirty="0">
                <a:ln>
                  <a:noFill/>
                </a:ln>
                <a:solidFill>
                  <a:srgbClr val="FFFFFF"/>
                </a:solidFill>
                <a:effectLst/>
                <a:uLnTx/>
                <a:uFillTx/>
                <a:latin typeface="Arial"/>
                <a:ea typeface="MS Mincho" panose="02020609040205080304" pitchFamily="49" charset="-128"/>
                <a:cs typeface="Times New Roman" panose="02020603050405020304" pitchFamily="18" charset="0"/>
              </a:rPr>
              <a:t>Московской области (КУРО)</a:t>
            </a:r>
          </a:p>
        </p:txBody>
      </p:sp>
      <p:sp>
        <p:nvSpPr>
          <p:cNvPr id="9" name="TextBox 8">
            <a:extLst>
              <a:ext uri="{FF2B5EF4-FFF2-40B4-BE49-F238E27FC236}">
                <a16:creationId xmlns:a16="http://schemas.microsoft.com/office/drawing/2014/main" id="{C050CA5E-6B41-F6FE-513A-A22B7D1144BD}"/>
              </a:ext>
            </a:extLst>
          </p:cNvPr>
          <p:cNvSpPr txBox="1"/>
          <p:nvPr/>
        </p:nvSpPr>
        <p:spPr bwMode="auto">
          <a:xfrm>
            <a:off x="879156" y="3033611"/>
            <a:ext cx="6281945" cy="1323632"/>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ru-RU" sz="2667" b="0" i="0" u="none" strike="noStrike" kern="0" cap="none" spc="0" normalizeH="0" baseline="0" noProof="0" dirty="0">
                <a:ln>
                  <a:noFill/>
                </a:ln>
                <a:solidFill>
                  <a:srgbClr val="FFFFFF"/>
                </a:solidFill>
                <a:effectLst/>
                <a:uLnTx/>
                <a:uFillTx/>
                <a:latin typeface="Arial"/>
                <a:cs typeface="Arial"/>
              </a:rPr>
              <a:t>Канал МАКС регионального проекта «Инновационная модель «Эффективная начальная школа»</a:t>
            </a:r>
          </a:p>
        </p:txBody>
      </p:sp>
      <p:pic>
        <p:nvPicPr>
          <p:cNvPr id="3" name="Рисунок 2">
            <a:extLst>
              <a:ext uri="{FF2B5EF4-FFF2-40B4-BE49-F238E27FC236}">
                <a16:creationId xmlns:a16="http://schemas.microsoft.com/office/drawing/2014/main" id="{3465791A-DBCD-F47E-888B-8CAAFC6238BC}"/>
              </a:ext>
            </a:extLst>
          </p:cNvPr>
          <p:cNvPicPr>
            <a:picLocks noChangeAspect="1"/>
          </p:cNvPicPr>
          <p:nvPr/>
        </p:nvPicPr>
        <p:blipFill>
          <a:blip r:embed="rId3"/>
          <a:stretch>
            <a:fillRect/>
          </a:stretch>
        </p:blipFill>
        <p:spPr>
          <a:xfrm>
            <a:off x="7976115" y="585649"/>
            <a:ext cx="3748053" cy="5686702"/>
          </a:xfrm>
          <a:prstGeom prst="rect">
            <a:avLst/>
          </a:prstGeom>
        </p:spPr>
      </p:pic>
    </p:spTree>
    <p:extLst>
      <p:ext uri="{BB962C8B-B14F-4D97-AF65-F5344CB8AC3E}">
        <p14:creationId xmlns:p14="http://schemas.microsoft.com/office/powerpoint/2010/main" val="413185562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3.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4</TotalTime>
  <Words>9485</Words>
  <Application>Microsoft Office PowerPoint</Application>
  <PresentationFormat>Широкоэкранный</PresentationFormat>
  <Paragraphs>948</Paragraphs>
  <Slides>85</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3</vt:i4>
      </vt:variant>
      <vt:variant>
        <vt:lpstr>Заголовки слайдов</vt:lpstr>
      </vt:variant>
      <vt:variant>
        <vt:i4>85</vt:i4>
      </vt:variant>
    </vt:vector>
  </HeadingPairs>
  <TitlesOfParts>
    <vt:vector size="97" baseType="lpstr">
      <vt:lpstr>MS Mincho</vt:lpstr>
      <vt:lpstr>Aptos</vt:lpstr>
      <vt:lpstr>Aptos Display</vt:lpstr>
      <vt:lpstr>Arial</vt:lpstr>
      <vt:lpstr>Calibri</vt:lpstr>
      <vt:lpstr>Montserrat</vt:lpstr>
      <vt:lpstr>Montserrat Medium</vt:lpstr>
      <vt:lpstr>Times New Roman</vt:lpstr>
      <vt:lpstr>YS Text</vt:lpstr>
      <vt:lpstr>Тема Office</vt:lpstr>
      <vt:lpstr>Simple Light</vt:lpstr>
      <vt:lpstr>1_Simple Light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Наталья Яковлева</dc:creator>
  <cp:lastModifiedBy>Наталья Яковлева</cp:lastModifiedBy>
  <cp:revision>2</cp:revision>
  <dcterms:created xsi:type="dcterms:W3CDTF">2026-08-14T08:44:23Z</dcterms:created>
  <dcterms:modified xsi:type="dcterms:W3CDTF">2026-08-18T13:19:11Z</dcterms:modified>
</cp:coreProperties>
</file>