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270" r:id="rId2"/>
    <p:sldId id="269" r:id="rId3"/>
    <p:sldId id="267" r:id="rId4"/>
    <p:sldId id="272" r:id="rId5"/>
    <p:sldId id="271" r:id="rId6"/>
    <p:sldId id="273" r:id="rId7"/>
    <p:sldId id="274" r:id="rId8"/>
  </p:sldIdLst>
  <p:sldSz cx="9144000" cy="5143500" type="screen16x9"/>
  <p:notesSz cx="9928225" cy="6797675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5B77"/>
    <a:srgbClr val="152D5D"/>
    <a:srgbClr val="EF8600"/>
    <a:srgbClr val="031E58"/>
    <a:srgbClr val="031E57"/>
    <a:srgbClr val="85EBFF"/>
    <a:srgbClr val="0093B0"/>
    <a:srgbClr val="767F82"/>
    <a:srgbClr val="4285F4"/>
    <a:srgbClr val="697A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5940675A-B579-460E-94D1-54222C63F5DA}" styleName="No Style, Table Grid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dk1"/>
              </a:solidFill>
            </a:ln>
          </a:left>
          <a:right>
            <a:ln w="12700">
              <a:solidFill>
                <a:schemeClr val="dk1"/>
              </a:solidFill>
            </a:ln>
          </a:right>
          <a:top>
            <a:ln w="12700">
              <a:solidFill>
                <a:schemeClr val="dk1"/>
              </a:solidFill>
            </a:ln>
          </a:top>
          <a:bottom>
            <a:ln w="12700">
              <a:solidFill>
                <a:schemeClr val="dk1"/>
              </a:solidFill>
            </a:ln>
          </a:bottom>
          <a:insideH>
            <a:ln w="12700">
              <a:solidFill>
                <a:schemeClr val="dk1"/>
              </a:solidFill>
            </a:ln>
          </a:insideH>
          <a:insideV>
            <a:ln w="12700">
              <a:solidFill>
                <a:schemeClr val="dk1"/>
              </a:solidFill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lt1"/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/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dk1"/>
      </a:tcTxStyle>
      <a:tcStyle>
        <a:tcBdr/>
        <a:fill>
          <a:solidFill>
            <a:schemeClr val="lt1"/>
          </a:solidFill>
        </a:fill>
      </a:tcStyle>
    </a:lastCol>
    <a:firstCol>
      <a:tcTxStyle b="on">
        <a:fontRef idx="minor">
          <a:prstClr val="black"/>
        </a:fontRef>
        <a:schemeClr val="dk1"/>
      </a:tcTxStyle>
      <a:tcStyle>
        <a:tcBdr/>
        <a:fill>
          <a:solidFill>
            <a:schemeClr val="lt1"/>
          </a:solidFill>
        </a:fill>
      </a:tcStyle>
    </a:firstCol>
    <a:lastRow>
      <a:tcTxStyle b="on">
        <a:fontRef idx="minor">
          <a:prstClr val="black"/>
        </a:fontRef>
        <a:schemeClr val="dk1"/>
      </a:tcTxStyle>
      <a:tcStyle>
        <a:tcBdr>
          <a:top>
            <a:ln w="12700">
              <a:solidFill>
                <a:schemeClr val="lt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dk1"/>
      </a:tcTxStyle>
      <a:tcStyle>
        <a:tcBdr>
          <a:bottom>
            <a:ln w="12700">
              <a:solidFill>
                <a:schemeClr val="dk1"/>
              </a:solidFill>
            </a:ln>
          </a:bottom>
        </a:tcBdr>
        <a:fill>
          <a:solidFill>
            <a:schemeClr val="l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26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302391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4238" y="2"/>
            <a:ext cx="4302390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C2CCA-76F0-4066-BFE0-59760BB81377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983" y="3271840"/>
            <a:ext cx="7942261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363"/>
            <a:ext cx="4302391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4238" y="6456363"/>
            <a:ext cx="4302390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D3D8F3-60C2-47FF-9C5B-C7DCCB8254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187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Main point" preserve="1" userDrawn="1">
  <p:cSld name="1_Main poi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pPr marL="0" lvl="0" indent="0" algn="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t>‹#›</a:t>
            </a:fld>
            <a:endParaRPr/>
          </a:p>
        </p:txBody>
      </p:sp>
      <p:sp>
        <p:nvSpPr>
          <p:cNvPr id="5" name="Прямоугольник 4"/>
          <p:cNvSpPr/>
          <p:nvPr userDrawn="1"/>
        </p:nvSpPr>
        <p:spPr bwMode="auto">
          <a:xfrm>
            <a:off x="0" y="0"/>
            <a:ext cx="5562600" cy="5143500"/>
          </a:xfrm>
          <a:prstGeom prst="rect">
            <a:avLst/>
          </a:prstGeom>
          <a:solidFill>
            <a:srgbClr val="1D32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050"/>
          </a:p>
        </p:txBody>
      </p:sp>
      <p:pic>
        <p:nvPicPr>
          <p:cNvPr id="4" name="Рисунок 3" descr="Изображение выглядит как Графика, снимок экрана, графический дизайн, Красочност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C8090CA-C459-1934-C194-5646C76F35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393817"/>
            <a:ext cx="3756659" cy="374968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C331697-7B93-F6AA-08B6-FA38556300C5}"/>
              </a:ext>
            </a:extLst>
          </p:cNvPr>
          <p:cNvSpPr/>
          <p:nvPr userDrawn="1"/>
        </p:nvSpPr>
        <p:spPr bwMode="auto">
          <a:xfrm>
            <a:off x="-1" y="-1"/>
            <a:ext cx="5562600" cy="5143500"/>
          </a:xfrm>
          <a:prstGeom prst="rect">
            <a:avLst/>
          </a:prstGeom>
          <a:solidFill>
            <a:srgbClr val="1D3252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050"/>
          </a:p>
        </p:txBody>
      </p:sp>
      <p:pic>
        <p:nvPicPr>
          <p:cNvPr id="3" name="Рисунок 2" descr="Изображение выглядит как Графика, Шрифт, логотип, символ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A5B7043-9CCA-E422-AEF3-132D331DE4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659366" y="732243"/>
            <a:ext cx="2614813" cy="60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684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Main point" preserve="1" userDrawn="1">
  <p:cSld name="1_Main poi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pPr marL="0" lvl="0" indent="0" algn="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t>‹#›</a:t>
            </a:fld>
            <a:endParaRPr/>
          </a:p>
        </p:txBody>
      </p:sp>
      <p:sp>
        <p:nvSpPr>
          <p:cNvPr id="5" name="Прямоугольник 4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1D32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05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B897A92-690F-7B02-961E-6C43576001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74777" y="446336"/>
            <a:ext cx="4194169" cy="425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910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body" userDrawn="1">
  <p:cSld name="Title and bod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E7B15E8-1E83-174B-7AD7-8373F6B4BD7D}"/>
              </a:ext>
            </a:extLst>
          </p:cNvPr>
          <p:cNvSpPr/>
          <p:nvPr userDrawn="1"/>
        </p:nvSpPr>
        <p:spPr bwMode="auto">
          <a:xfrm>
            <a:off x="1" y="177075"/>
            <a:ext cx="9143987" cy="715580"/>
          </a:xfrm>
          <a:prstGeom prst="rect">
            <a:avLst/>
          </a:prstGeom>
          <a:solidFill>
            <a:srgbClr val="1D32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05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E09A521-F48B-F725-09EE-E2D204A34EF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623591" y="314145"/>
            <a:ext cx="0" cy="4602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 descr="Изображение выглядит как Графика, Шрифт, логотип, символ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B9885CB-DEA8-87EB-BE60-0B649BEACA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77235"/>
          <a:stretch/>
        </p:blipFill>
        <p:spPr bwMode="auto">
          <a:xfrm>
            <a:off x="162696" y="333001"/>
            <a:ext cx="374394" cy="422535"/>
          </a:xfrm>
          <a:prstGeom prst="rect">
            <a:avLst/>
          </a:prstGeom>
        </p:spPr>
      </p:pic>
      <p:pic>
        <p:nvPicPr>
          <p:cNvPr id="8" name="Рисунок 7" descr="Изображение выглядит как снимок экрана, Графика, графический дизайн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19BDF96-499B-6C29-1353-40AD0FE149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 rot="5400000">
            <a:off x="7953728" y="-297617"/>
            <a:ext cx="715580" cy="1664963"/>
          </a:xfrm>
          <a:prstGeom prst="rect">
            <a:avLst/>
          </a:prstGeom>
        </p:spPr>
      </p:pic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14297" lvl="0" indent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ru"/>
              <a:pPr>
                <a:defRPr/>
              </a:pPr>
              <a:t>‹#›</a:t>
            </a:fld>
            <a:endParaRPr lang="ru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DDF8033F-2108-76DC-3D29-7C08ED120B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578" y="259311"/>
            <a:ext cx="6768955" cy="569913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body" preserve="1" userDrawn="1">
  <p:cSld name="1_Title and bod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E7B15E8-1E83-174B-7AD7-8373F6B4BD7D}"/>
              </a:ext>
            </a:extLst>
          </p:cNvPr>
          <p:cNvSpPr/>
          <p:nvPr userDrawn="1"/>
        </p:nvSpPr>
        <p:spPr bwMode="auto">
          <a:xfrm>
            <a:off x="1" y="177075"/>
            <a:ext cx="9143987" cy="715580"/>
          </a:xfrm>
          <a:prstGeom prst="rect">
            <a:avLst/>
          </a:prstGeom>
          <a:solidFill>
            <a:srgbClr val="1D32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05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E09A521-F48B-F725-09EE-E2D204A34EF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661801" y="314145"/>
            <a:ext cx="0" cy="4602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 descr="Изображение выглядит как Графика, Шрифт, логотип, символ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B9885CB-DEA8-87EB-BE60-0B649BEACA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-3" r="-4085"/>
          <a:stretch/>
        </p:blipFill>
        <p:spPr bwMode="auto">
          <a:xfrm>
            <a:off x="240702" y="369667"/>
            <a:ext cx="1414728" cy="349203"/>
          </a:xfrm>
          <a:prstGeom prst="rect">
            <a:avLst/>
          </a:prstGeom>
        </p:spPr>
      </p:pic>
      <p:pic>
        <p:nvPicPr>
          <p:cNvPr id="8" name="Рисунок 7" descr="Изображение выглядит как снимок экрана, Графика, графический дизайн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19BDF96-499B-6C29-1353-40AD0FE149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 rot="5400000">
            <a:off x="7953728" y="-297617"/>
            <a:ext cx="715580" cy="1664963"/>
          </a:xfrm>
          <a:prstGeom prst="rect">
            <a:avLst/>
          </a:prstGeom>
        </p:spPr>
      </p:pic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14297" lvl="0" indent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ru"/>
              <a:pPr>
                <a:defRPr/>
              </a:pPr>
              <a:t>‹#›</a:t>
            </a:fld>
            <a:endParaRPr lang="ru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DDF8033F-2108-76DC-3D29-7C08ED120B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68173" y="259311"/>
            <a:ext cx="5724361" cy="569913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</a:t>
            </a:r>
          </a:p>
        </p:txBody>
      </p:sp>
    </p:spTree>
    <p:extLst>
      <p:ext uri="{BB962C8B-B14F-4D97-AF65-F5344CB8AC3E}">
        <p14:creationId xmlns:p14="http://schemas.microsoft.com/office/powerpoint/2010/main" val="4145935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body" type="tx" preserve="1" userDrawn="1">
  <p:cSld name="1_Title and bod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 bwMode="auto">
          <a:xfrm>
            <a:off x="474612" y="284729"/>
            <a:ext cx="6568400" cy="4302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1600" cap="all" baseline="0">
                <a:solidFill>
                  <a:srgbClr val="415B77"/>
                </a:solidFill>
                <a:latin typeface="+mn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 dirty="0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14297" lvl="0" indent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ru"/>
              <a:pPr>
                <a:defRPr/>
              </a:pPr>
              <a:t>‹#›</a:t>
            </a:fld>
            <a:endParaRPr lang="ru"/>
          </a:p>
        </p:txBody>
      </p:sp>
      <p:pic>
        <p:nvPicPr>
          <p:cNvPr id="2" name="Рисунок 1" descr="Изображение выглядит как Графика, Шрифт, снимок экрана, графический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111EBC8-B90C-FB0E-9095-2FD3F6B193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52200" y="353382"/>
            <a:ext cx="1359197" cy="316849"/>
          </a:xfrm>
          <a:prstGeom prst="rect">
            <a:avLst/>
          </a:prstGeom>
        </p:spPr>
      </p:pic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892FFE87-84FB-1D0C-85EA-3D8FAB883FA8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7178106" y="260690"/>
            <a:ext cx="0" cy="494196"/>
          </a:xfrm>
          <a:prstGeom prst="line">
            <a:avLst/>
          </a:prstGeom>
          <a:ln w="12700">
            <a:solidFill>
              <a:srgbClr val="697A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6" name="Группа 195">
            <a:extLst>
              <a:ext uri="{FF2B5EF4-FFF2-40B4-BE49-F238E27FC236}">
                <a16:creationId xmlns:a16="http://schemas.microsoft.com/office/drawing/2014/main" id="{E402CF5F-3115-C864-8735-9CA54235346B}"/>
              </a:ext>
            </a:extLst>
          </p:cNvPr>
          <p:cNvGrpSpPr/>
          <p:nvPr userDrawn="1"/>
        </p:nvGrpSpPr>
        <p:grpSpPr>
          <a:xfrm flipH="1">
            <a:off x="606380" y="708761"/>
            <a:ext cx="3336142" cy="92249"/>
            <a:chOff x="1125606" y="603315"/>
            <a:chExt cx="1911723" cy="0"/>
          </a:xfrm>
        </p:grpSpPr>
        <p:cxnSp>
          <p:nvCxnSpPr>
            <p:cNvPr id="197" name="Прямая соединительная линия 196">
              <a:extLst>
                <a:ext uri="{FF2B5EF4-FFF2-40B4-BE49-F238E27FC236}">
                  <a16:creationId xmlns:a16="http://schemas.microsoft.com/office/drawing/2014/main" id="{7ECD95B1-D07E-D92F-ADC6-A86FF886895D}"/>
                </a:ext>
              </a:extLst>
            </p:cNvPr>
            <p:cNvCxnSpPr>
              <a:cxnSpLocks/>
            </p:cNvCxnSpPr>
            <p:nvPr/>
          </p:nvCxnSpPr>
          <p:spPr>
            <a:xfrm>
              <a:off x="1125606" y="603315"/>
              <a:ext cx="1055262" cy="0"/>
            </a:xfrm>
            <a:prstGeom prst="line">
              <a:avLst/>
            </a:prstGeom>
            <a:ln w="28575">
              <a:solidFill>
                <a:srgbClr val="98A8B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Прямая соединительная линия 197">
              <a:extLst>
                <a:ext uri="{FF2B5EF4-FFF2-40B4-BE49-F238E27FC236}">
                  <a16:creationId xmlns:a16="http://schemas.microsoft.com/office/drawing/2014/main" id="{57E2F6E8-91B4-DCFD-54DE-BBCDAA66D8F8}"/>
                </a:ext>
              </a:extLst>
            </p:cNvPr>
            <p:cNvCxnSpPr>
              <a:cxnSpLocks/>
            </p:cNvCxnSpPr>
            <p:nvPr/>
          </p:nvCxnSpPr>
          <p:spPr>
            <a:xfrm>
              <a:off x="2253425" y="603315"/>
              <a:ext cx="40261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Прямая соединительная линия 198">
              <a:extLst>
                <a:ext uri="{FF2B5EF4-FFF2-40B4-BE49-F238E27FC236}">
                  <a16:creationId xmlns:a16="http://schemas.microsoft.com/office/drawing/2014/main" id="{E3F02597-F662-EAC7-D052-B5187152393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36485" y="603315"/>
              <a:ext cx="300844" cy="0"/>
            </a:xfrm>
            <a:prstGeom prst="line">
              <a:avLst/>
            </a:prstGeom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7D400BB-7D09-EFD4-F2AE-553C8B504FCC}"/>
              </a:ext>
            </a:extLst>
          </p:cNvPr>
          <p:cNvSpPr/>
          <p:nvPr userDrawn="1"/>
        </p:nvSpPr>
        <p:spPr>
          <a:xfrm>
            <a:off x="0" y="343535"/>
            <a:ext cx="474612" cy="380560"/>
          </a:xfrm>
          <a:prstGeom prst="rect">
            <a:avLst/>
          </a:prstGeom>
          <a:solidFill>
            <a:srgbClr val="95A1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646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body" type="tx" preserve="1" userDrawn="1">
  <p:cSld name="1_Title and bod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 bwMode="auto">
          <a:xfrm>
            <a:off x="474612" y="284729"/>
            <a:ext cx="6568400" cy="4302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1600" cap="all" baseline="0">
                <a:solidFill>
                  <a:srgbClr val="415B77"/>
                </a:solidFill>
                <a:latin typeface="+mn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 dirty="0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14297" lvl="0" indent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ru"/>
              <a:pPr>
                <a:defRPr/>
              </a:pPr>
              <a:t>‹#›</a:t>
            </a:fld>
            <a:endParaRPr lang="ru"/>
          </a:p>
        </p:txBody>
      </p:sp>
      <p:pic>
        <p:nvPicPr>
          <p:cNvPr id="2" name="Рисунок 1" descr="Изображение выглядит как Графика, Шрифт, снимок экрана, графический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111EBC8-B90C-FB0E-9095-2FD3F6B193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52200" y="353382"/>
            <a:ext cx="1359197" cy="316849"/>
          </a:xfrm>
          <a:prstGeom prst="rect">
            <a:avLst/>
          </a:prstGeom>
        </p:spPr>
      </p:pic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892FFE87-84FB-1D0C-85EA-3D8FAB883FA8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7178106" y="260690"/>
            <a:ext cx="0" cy="494196"/>
          </a:xfrm>
          <a:prstGeom prst="line">
            <a:avLst/>
          </a:prstGeom>
          <a:ln w="12700">
            <a:solidFill>
              <a:srgbClr val="697A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6" name="Группа 195">
            <a:extLst>
              <a:ext uri="{FF2B5EF4-FFF2-40B4-BE49-F238E27FC236}">
                <a16:creationId xmlns:a16="http://schemas.microsoft.com/office/drawing/2014/main" id="{E402CF5F-3115-C864-8735-9CA54235346B}"/>
              </a:ext>
            </a:extLst>
          </p:cNvPr>
          <p:cNvGrpSpPr/>
          <p:nvPr userDrawn="1"/>
        </p:nvGrpSpPr>
        <p:grpSpPr>
          <a:xfrm flipH="1">
            <a:off x="606380" y="708761"/>
            <a:ext cx="3336142" cy="92249"/>
            <a:chOff x="1125606" y="603315"/>
            <a:chExt cx="1911723" cy="0"/>
          </a:xfrm>
        </p:grpSpPr>
        <p:cxnSp>
          <p:nvCxnSpPr>
            <p:cNvPr id="197" name="Прямая соединительная линия 196">
              <a:extLst>
                <a:ext uri="{FF2B5EF4-FFF2-40B4-BE49-F238E27FC236}">
                  <a16:creationId xmlns:a16="http://schemas.microsoft.com/office/drawing/2014/main" id="{7ECD95B1-D07E-D92F-ADC6-A86FF886895D}"/>
                </a:ext>
              </a:extLst>
            </p:cNvPr>
            <p:cNvCxnSpPr>
              <a:cxnSpLocks/>
            </p:cNvCxnSpPr>
            <p:nvPr/>
          </p:nvCxnSpPr>
          <p:spPr>
            <a:xfrm>
              <a:off x="1125606" y="603315"/>
              <a:ext cx="1055262" cy="0"/>
            </a:xfrm>
            <a:prstGeom prst="line">
              <a:avLst/>
            </a:prstGeom>
            <a:ln w="28575">
              <a:solidFill>
                <a:srgbClr val="98A8B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Прямая соединительная линия 197">
              <a:extLst>
                <a:ext uri="{FF2B5EF4-FFF2-40B4-BE49-F238E27FC236}">
                  <a16:creationId xmlns:a16="http://schemas.microsoft.com/office/drawing/2014/main" id="{57E2F6E8-91B4-DCFD-54DE-BBCDAA66D8F8}"/>
                </a:ext>
              </a:extLst>
            </p:cNvPr>
            <p:cNvCxnSpPr>
              <a:cxnSpLocks/>
            </p:cNvCxnSpPr>
            <p:nvPr/>
          </p:nvCxnSpPr>
          <p:spPr>
            <a:xfrm>
              <a:off x="2253425" y="603315"/>
              <a:ext cx="40261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Прямая соединительная линия 198">
              <a:extLst>
                <a:ext uri="{FF2B5EF4-FFF2-40B4-BE49-F238E27FC236}">
                  <a16:creationId xmlns:a16="http://schemas.microsoft.com/office/drawing/2014/main" id="{E3F02597-F662-EAC7-D052-B5187152393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36485" y="603315"/>
              <a:ext cx="300844" cy="0"/>
            </a:xfrm>
            <a:prstGeom prst="line">
              <a:avLst/>
            </a:prstGeom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7D400BB-7D09-EFD4-F2AE-553C8B504FCC}"/>
              </a:ext>
            </a:extLst>
          </p:cNvPr>
          <p:cNvSpPr/>
          <p:nvPr userDrawn="1"/>
        </p:nvSpPr>
        <p:spPr>
          <a:xfrm>
            <a:off x="0" y="343535"/>
            <a:ext cx="474612" cy="380560"/>
          </a:xfrm>
          <a:prstGeom prst="rect">
            <a:avLst/>
          </a:prstGeom>
          <a:solidFill>
            <a:srgbClr val="95A1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C02912-501C-6FFD-E02D-4DB500DD18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444501" y="2100672"/>
            <a:ext cx="3466255" cy="351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211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pPr marL="0" lvl="0" indent="0" algn="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5" r:id="rId2"/>
    <p:sldLayoutId id="2147483657" r:id="rId3"/>
    <p:sldLayoutId id="2147483664" r:id="rId4"/>
    <p:sldLayoutId id="2147483661" r:id="rId5"/>
    <p:sldLayoutId id="2147483666" r:id="rId6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8" name="Прямая соединительная линия 17"/>
          <p:cNvCxnSpPr>
            <a:cxnSpLocks/>
          </p:cNvCxnSpPr>
          <p:nvPr/>
        </p:nvCxnSpPr>
        <p:spPr bwMode="auto">
          <a:xfrm>
            <a:off x="618401" y="2057400"/>
            <a:ext cx="0" cy="144054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9EAE9934-DD5F-DFC0-79BA-010DF0807CFF}"/>
              </a:ext>
            </a:extLst>
          </p:cNvPr>
          <p:cNvCxnSpPr>
            <a:cxnSpLocks/>
          </p:cNvCxnSpPr>
          <p:nvPr/>
        </p:nvCxnSpPr>
        <p:spPr bwMode="auto">
          <a:xfrm>
            <a:off x="618401" y="2057400"/>
            <a:ext cx="0" cy="195394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 descr="Изображение выглядит как Графика, Шрифт, логотип, символ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A981C36-85ED-B558-ABDD-917CD397A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59366" y="732243"/>
            <a:ext cx="2614813" cy="6096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840A7F-97FE-18AF-5193-93F77A296AA9}"/>
              </a:ext>
            </a:extLst>
          </p:cNvPr>
          <p:cNvSpPr txBox="1"/>
          <p:nvPr/>
        </p:nvSpPr>
        <p:spPr bwMode="auto">
          <a:xfrm>
            <a:off x="553980" y="1428332"/>
            <a:ext cx="3584636" cy="4651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100" dirty="0">
                <a:solidFill>
                  <a:schemeClr val="bg1"/>
                </a:solidFill>
                <a:effectLst/>
                <a:latin typeface="+mn-lt"/>
                <a:ea typeface="MS Mincho" panose="02020609040205080304" pitchFamily="49" charset="-128"/>
                <a:cs typeface="Times New Roman" panose="02020603050405020304" pitchFamily="18" charset="0"/>
              </a:rPr>
              <a:t>Корпоративный университет развития образования</a:t>
            </a:r>
          </a:p>
          <a:p>
            <a:pPr>
              <a:lnSpc>
                <a:spcPct val="115000"/>
              </a:lnSpc>
            </a:pPr>
            <a:r>
              <a:rPr lang="ru-RU" sz="1100" dirty="0">
                <a:solidFill>
                  <a:schemeClr val="bg1"/>
                </a:solidFill>
                <a:effectLst/>
                <a:latin typeface="+mn-lt"/>
                <a:ea typeface="MS Mincho" panose="02020609040205080304" pitchFamily="49" charset="-128"/>
                <a:cs typeface="Times New Roman" panose="02020603050405020304" pitchFamily="18" charset="0"/>
              </a:rPr>
              <a:t>Московской области (КУРО)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E1E5E8-31E4-3D38-264B-85F737BA9CF5}"/>
              </a:ext>
            </a:extLst>
          </p:cNvPr>
          <p:cNvSpPr txBox="1"/>
          <p:nvPr/>
        </p:nvSpPr>
        <p:spPr bwMode="auto">
          <a:xfrm>
            <a:off x="692948" y="2028372"/>
            <a:ext cx="47000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bg1"/>
                </a:solidFill>
              </a:rPr>
              <a:t>«Опыт и перспективы реализации проекта "Эффективная начальная школа" в 2026 году в Московской области»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C30EAB-D95D-BBBE-26F1-75CB8EE1B872}"/>
              </a:ext>
            </a:extLst>
          </p:cNvPr>
          <p:cNvSpPr txBox="1"/>
          <p:nvPr/>
        </p:nvSpPr>
        <p:spPr bwMode="auto">
          <a:xfrm>
            <a:off x="2725808" y="3855577"/>
            <a:ext cx="36923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Мошнина Р.Ш. – зав. кафедрой естественно-математических дисциплин, канд. пед. наук , профессор</a:t>
            </a:r>
          </a:p>
        </p:txBody>
      </p:sp>
    </p:spTree>
    <p:extLst>
      <p:ext uri="{BB962C8B-B14F-4D97-AF65-F5344CB8AC3E}">
        <p14:creationId xmlns:p14="http://schemas.microsoft.com/office/powerpoint/2010/main" val="2698483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08BBF13A-5D78-C454-6716-9ABDF517A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70288"/>
            <a:ext cx="8520600" cy="3416400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b="1" dirty="0"/>
              <a:t>	Суть проекта</a:t>
            </a:r>
            <a:r>
              <a:rPr lang="ru-RU" dirty="0"/>
              <a:t>: Региональный проект Московской области, позволяющий освоить программу начальной школы за 3 года вместо 4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b="1" dirty="0"/>
              <a:t>	Как это работает</a:t>
            </a:r>
            <a:r>
              <a:rPr lang="ru-RU" dirty="0"/>
              <a:t>: Ускоренное обучение с индивидуальным учебным планом и персональными образовательными маршрутами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b="1" dirty="0"/>
              <a:t>	История</a:t>
            </a:r>
            <a:r>
              <a:rPr lang="ru-RU" dirty="0"/>
              <a:t>: Проект стартовал в Москве в 2018 году, в Московской области реализуется с 2021 года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b="1" dirty="0"/>
              <a:t>	Главная цель</a:t>
            </a:r>
            <a:r>
              <a:rPr lang="ru-RU" dirty="0"/>
              <a:t>: Сопровождение образовательных организаций, реализующих программы ускоренного обучения в соответствии с обновлёнными ФГОС НОО и ФОП НОО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b="1" dirty="0"/>
              <a:t>	Ключевые задачи</a:t>
            </a:r>
            <a:r>
              <a:rPr lang="ru-RU" dirty="0"/>
              <a:t>:</a:t>
            </a:r>
          </a:p>
          <a:p>
            <a:pPr marL="400047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dirty="0"/>
              <a:t>Оказание методического сопровождения участникам проекта</a:t>
            </a:r>
          </a:p>
          <a:p>
            <a:pPr marL="400047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dirty="0"/>
              <a:t>Адресная поддержка и консультирование педагогов</a:t>
            </a:r>
          </a:p>
          <a:p>
            <a:pPr marL="400047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dirty="0"/>
              <a:t>Мониторинг результатов освоения программ на основе единых диагностических материалов</a:t>
            </a:r>
          </a:p>
          <a:p>
            <a:pPr marL="400047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dirty="0"/>
              <a:t>Создание банка лучших педагогических практик</a:t>
            </a:r>
          </a:p>
          <a:p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FAB78776-F562-0FB7-B6FB-BC309D3BD6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ru-RU" dirty="0"/>
              <a:t>Что такое «Эффективная начальная школа»?</a:t>
            </a:r>
          </a:p>
        </p:txBody>
      </p:sp>
    </p:spTree>
    <p:extLst>
      <p:ext uri="{BB962C8B-B14F-4D97-AF65-F5344CB8AC3E}">
        <p14:creationId xmlns:p14="http://schemas.microsoft.com/office/powerpoint/2010/main" val="1010760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EF82654E-8366-C91A-5117-71D8184884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600" b="1" dirty="0"/>
              <a:t>	Ключевой показатель </a:t>
            </a:r>
            <a:r>
              <a:rPr lang="ru-RU" sz="1600" dirty="0"/>
              <a:t>(I триместр 2024-2025 </a:t>
            </a:r>
            <a:r>
              <a:rPr lang="ru-RU" sz="1600" dirty="0" err="1"/>
              <a:t>уч.г</a:t>
            </a:r>
            <a:r>
              <a:rPr lang="ru-RU" sz="1600" dirty="0"/>
              <a:t>.): 87,4% выпускников ЭНШ учатся на «отлично» и «хорошо», образовательную программу усваивают в полном объеме</a:t>
            </a:r>
          </a:p>
          <a:p>
            <a:r>
              <a:rPr lang="ru-RU" sz="1600" b="1" dirty="0"/>
              <a:t>	География проекта:</a:t>
            </a:r>
            <a:r>
              <a:rPr lang="ru-RU" sz="1600" dirty="0"/>
              <a:t> Реализуется в 43 муниципалитетах Московской области</a:t>
            </a:r>
          </a:p>
          <a:p>
            <a:r>
              <a:rPr lang="ru-RU" sz="1600" b="1" dirty="0"/>
              <a:t>	Родители:</a:t>
            </a:r>
            <a:r>
              <a:rPr lang="ru-RU" sz="1600" dirty="0"/>
              <a:t> Индекс лояльности родителей выпускников ЭНШ к проекту составил 90%</a:t>
            </a:r>
          </a:p>
          <a:p>
            <a:r>
              <a:rPr lang="ru-RU" sz="1600" b="1" dirty="0"/>
              <a:t>	Учителя-предметники:</a:t>
            </a:r>
            <a:r>
              <a:rPr lang="ru-RU" sz="1600" dirty="0"/>
              <a:t> Индекс лояльности к проекту также составляет 90%</a:t>
            </a:r>
          </a:p>
          <a:p>
            <a:r>
              <a:rPr lang="ru-RU" sz="1600" b="1" dirty="0"/>
              <a:t>	Выводы</a:t>
            </a:r>
            <a:r>
              <a:rPr lang="ru-RU" sz="1600" dirty="0"/>
              <a:t>: Проект востребован и получает высокие оценки как со стороны родителей, так и со стороны педагогического сообщества</a:t>
            </a:r>
          </a:p>
          <a:p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CC77E0B1-0F78-7391-15E7-E2BEB08D98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ru-RU" dirty="0"/>
              <a:t>Опыт реализации: динамика и результаты </a:t>
            </a:r>
          </a:p>
        </p:txBody>
      </p:sp>
    </p:spTree>
    <p:extLst>
      <p:ext uri="{BB962C8B-B14F-4D97-AF65-F5344CB8AC3E}">
        <p14:creationId xmlns:p14="http://schemas.microsoft.com/office/powerpoint/2010/main" val="4011017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54DC71CE-0F15-46B8-B7AA-9F7D5A0033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3924226"/>
          </a:xfrm>
        </p:spPr>
        <p:txBody>
          <a:bodyPr>
            <a:normAutofit fontScale="92500" lnSpcReduction="10000"/>
          </a:bodyPr>
          <a:lstStyle/>
          <a:p>
            <a:pPr marL="0" lvl="0">
              <a:lnSpc>
                <a:spcPct val="10700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ru-RU" sz="1600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Форматы работы:</a:t>
            </a:r>
            <a:endParaRPr lang="ru-RU" sz="1600" dirty="0">
              <a:solidFill>
                <a:srgbClr val="0F11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v"/>
              <a:tabLst>
                <a:tab pos="914400" algn="l"/>
              </a:tabLst>
            </a:pPr>
            <a:r>
              <a:rPr lang="ru-RU" sz="1600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Региональные научно-практические конференции (июнь 2026 года)</a:t>
            </a:r>
            <a:endParaRPr lang="ru-RU" sz="1600" dirty="0">
              <a:solidFill>
                <a:srgbClr val="0F11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v"/>
              <a:tabLst>
                <a:tab pos="914400" algn="l"/>
              </a:tabLst>
            </a:pPr>
            <a:r>
              <a:rPr lang="ru-RU" sz="1600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Семинары по обмену опытом (например, в </a:t>
            </a:r>
            <a:r>
              <a:rPr lang="ru-RU" sz="1600" dirty="0" err="1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600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Серпухов)</a:t>
            </a:r>
            <a:endParaRPr lang="ru-RU" sz="1600" dirty="0">
              <a:solidFill>
                <a:srgbClr val="0F11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v"/>
              <a:tabLst>
                <a:tab pos="914400" algn="l"/>
              </a:tabLst>
            </a:pPr>
            <a:r>
              <a:rPr lang="ru-RU" sz="1600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Педагогические интенсивы («Эффективная начальная школа Подмосковья: лучшие практики»)</a:t>
            </a:r>
            <a:endParaRPr lang="ru-RU" sz="1600" dirty="0">
              <a:solidFill>
                <a:srgbClr val="0F11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v"/>
              <a:tabLst>
                <a:tab pos="914400" algn="l"/>
              </a:tabLst>
            </a:pPr>
            <a:r>
              <a:rPr lang="ru-RU" sz="1600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Постоянно действующие вебинары и консультации</a:t>
            </a:r>
            <a:endParaRPr lang="ru-RU" sz="1600" dirty="0">
              <a:solidFill>
                <a:srgbClr val="0F11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ru-RU" b="1" dirty="0"/>
              <a:t>Направления работы:</a:t>
            </a:r>
          </a:p>
          <a:p>
            <a:pPr marL="1200128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dirty="0"/>
              <a:t>Эффективные приёмы формирования орфографической грамотности</a:t>
            </a:r>
          </a:p>
          <a:p>
            <a:pPr marL="1200128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dirty="0"/>
              <a:t>Развитие математической речи</a:t>
            </a:r>
          </a:p>
          <a:p>
            <a:pPr marL="1200128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dirty="0"/>
              <a:t>Формирование читательской грамотности</a:t>
            </a:r>
          </a:p>
          <a:p>
            <a:pPr marL="1200128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dirty="0"/>
              <a:t>Использование приёма «самопроверка» для развития учебной самостоятельности</a:t>
            </a:r>
          </a:p>
          <a:p>
            <a:pPr marL="1200128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dirty="0"/>
              <a:t>Методика курса «Мир деятельности» и организация проектно-исследовательских работ</a:t>
            </a:r>
          </a:p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408862-CFB2-43DB-8AC6-000A7311E4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ru-RU" dirty="0"/>
              <a:t>Опыт: система методической поддержки</a:t>
            </a:r>
          </a:p>
        </p:txBody>
      </p:sp>
    </p:spTree>
    <p:extLst>
      <p:ext uri="{BB962C8B-B14F-4D97-AF65-F5344CB8AC3E}">
        <p14:creationId xmlns:p14="http://schemas.microsoft.com/office/powerpoint/2010/main" val="1874092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148F257F-C090-499C-B5FA-66127FDBC7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400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Приём заявок:</a:t>
            </a:r>
            <a:r>
              <a:rPr lang="ru-RU" sz="1400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На 2025-2026 учебный год проходил с 21.04.2025 по 21.05.2025</a:t>
            </a:r>
            <a:endParaRPr lang="ru-RU" sz="1200" dirty="0">
              <a:solidFill>
                <a:srgbClr val="0F11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400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Старт приёма в 1 класс:</a:t>
            </a:r>
            <a:r>
              <a:rPr lang="ru-RU" sz="1400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23 марта 2026 года (через портал госуслуг Московской области)</a:t>
            </a:r>
            <a:endParaRPr lang="ru-RU" sz="1200" dirty="0">
              <a:solidFill>
                <a:srgbClr val="0F11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400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 набора:</a:t>
            </a:r>
            <a:r>
              <a:rPr lang="ru-RU" sz="1400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 2026 году в школы региона пойдут более 96 тысяч первоклассников (часть из них — в классы ЭНШ)</a:t>
            </a:r>
            <a:endParaRPr lang="ru-RU" sz="1200" dirty="0">
              <a:solidFill>
                <a:srgbClr val="0F11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400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Конференция:</a:t>
            </a:r>
            <a:r>
              <a:rPr lang="ru-RU" sz="1400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Научно-практическая конференция «Опыт реализации проекта «Эффективная начальная школа» и сборник материалов (июнь-июль 2026 года)</a:t>
            </a:r>
            <a:endParaRPr lang="ru-RU" sz="1200" dirty="0">
              <a:solidFill>
                <a:srgbClr val="0F11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4C60D5-9D79-4BCC-AEBD-21D27CD070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ru-RU" dirty="0"/>
              <a:t>Перспективы 2026: ключевые 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1044943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83E03E09-062F-4BC6-9BBC-7B0499C89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371599"/>
            <a:ext cx="8520600" cy="3197275"/>
          </a:xfrm>
        </p:spPr>
        <p:txBody>
          <a:bodyPr/>
          <a:lstStyle/>
          <a:p>
            <a:pPr marL="0"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400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Масштабирование:</a:t>
            </a:r>
            <a:r>
              <a:rPr lang="ru-RU" sz="1400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Распространение эффективных моделей организации ускоренного обучения на основе опыта участников</a:t>
            </a:r>
            <a:endParaRPr lang="ru-RU" sz="1200" dirty="0">
              <a:solidFill>
                <a:srgbClr val="0F11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400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кадров:</a:t>
            </a:r>
            <a:r>
              <a:rPr lang="ru-RU" sz="1400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Повышение квалификации и адресная поддержка педагогов</a:t>
            </a:r>
            <a:endParaRPr lang="ru-RU" sz="1200" dirty="0">
              <a:solidFill>
                <a:srgbClr val="0F11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400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Инфраструктура:</a:t>
            </a:r>
            <a:r>
              <a:rPr lang="ru-RU" sz="1400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Открытие 17 новых школ на 13,5 тысячи мест в 2026 году (потенциал для расширения сети ЭНШ)</a:t>
            </a:r>
            <a:endParaRPr lang="ru-RU" sz="1200" dirty="0">
              <a:solidFill>
                <a:srgbClr val="0F11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400" b="1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Финансирование:</a:t>
            </a:r>
            <a:r>
              <a:rPr lang="ru-RU" sz="1400" dirty="0">
                <a:solidFill>
                  <a:srgbClr val="0F111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Бюджет госпрограммы «Образование Подмосковья» на 2026 год составляет 215 млрд. рублей (на 12 млрд. больше, чем в 2025 году)</a:t>
            </a:r>
            <a:endParaRPr lang="ru-RU" sz="1200" dirty="0">
              <a:solidFill>
                <a:srgbClr val="0F11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0C5E15-8758-41AE-8BD4-326A91BEA6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ru-RU" dirty="0"/>
              <a:t>Перспективы 2026: стратегия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3189905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8B497E9B-A629-4E3B-ADB0-26A47BD39A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 «Эффективная начальная школа» доказал свою успешность, обеспечивая высокое качество образования и удовлетворённость родителей.</a:t>
            </a:r>
            <a:endParaRPr lang="ru-RU" dirty="0">
              <a:solidFill>
                <a:schemeClr val="bg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В планах на 2026 год продолжение масштабирования, методическая поддержка педагогов, укрепление материально-технической базы и распространение лучших практик.</a:t>
            </a:r>
          </a:p>
          <a:p>
            <a:pPr marL="0"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ru-RU" dirty="0">
              <a:solidFill>
                <a:srgbClr val="0F1115"/>
              </a:solidFill>
              <a:latin typeface="Segoe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ru-RU" sz="1200" dirty="0">
              <a:solidFill>
                <a:srgbClr val="0F1115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ru-RU" sz="1200" dirty="0">
              <a:solidFill>
                <a:srgbClr val="0F111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algn="ctr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Эффективная начальная школа — эффективное будущее Подмосковья!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99B7259-AC6F-418F-8F9C-71724E6AE6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ru-RU" dirty="0"/>
              <a:t>Вектор развития на 2026 год</a:t>
            </a:r>
          </a:p>
        </p:txBody>
      </p:sp>
    </p:spTree>
    <p:extLst>
      <p:ext uri="{BB962C8B-B14F-4D97-AF65-F5344CB8AC3E}">
        <p14:creationId xmlns:p14="http://schemas.microsoft.com/office/powerpoint/2010/main" val="309515163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1805</TotalTime>
  <Words>528</Words>
  <Application>Microsoft Office PowerPoint</Application>
  <PresentationFormat>Экран (16:9)</PresentationFormat>
  <Paragraphs>49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Segoe UI</vt:lpstr>
      <vt:lpstr>Wingdings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Цветков Илья Алексеевич</dc:creator>
  <cp:lastModifiedBy>Наталья Яковлева</cp:lastModifiedBy>
  <cp:revision>51</cp:revision>
  <cp:lastPrinted>2025-12-05T09:25:59Z</cp:lastPrinted>
  <dcterms:modified xsi:type="dcterms:W3CDTF">2026-06-09T18:50:52Z</dcterms:modified>
</cp:coreProperties>
</file>