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embeddedFontLst>
    <p:embeddedFont>
      <p:font typeface="Segoe UI Emoji" panose="020B0502040204020203" pitchFamily="34" charset="0"/>
      <p:regular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Source Sans 3" panose="020B0604020202020204" charset="0"/>
      <p:regular r:id="rId19"/>
    </p:embeddedFont>
    <p:embeddedFont>
      <p:font typeface="Lora" panose="020B0604020202020204" charset="-52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4" d="100"/>
          <a:sy n="154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91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1448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00915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543675" y="273844"/>
            <a:ext cx="1971675" cy="4358879"/>
          </a:xfrm>
        </p:spPr>
        <p:txBody>
          <a:bodyPr vert="eaVert"/>
          <a:lstStyle/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273844"/>
            <a:ext cx="5800725" cy="4358879"/>
          </a:xfrm>
        </p:spPr>
        <p:txBody>
          <a:bodyPr vert="eaVert"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7112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60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865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757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502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105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052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973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14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80602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98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562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539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845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69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58300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28650" y="1369219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29150" y="1369219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9857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273844"/>
            <a:ext cx="7886700" cy="994172"/>
          </a:xfrm>
        </p:spPr>
        <p:txBody>
          <a:bodyPr/>
          <a:lstStyle/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29842" y="1878806"/>
            <a:ext cx="3868340" cy="2763441"/>
          </a:xfrm>
        </p:spPr>
        <p:txBody>
          <a:bodyPr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29150" y="1878806"/>
            <a:ext cx="3887391" cy="2763441"/>
          </a:xfrm>
        </p:spPr>
        <p:txBody>
          <a:bodyPr/>
          <a:lstStyle/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09237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5191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54134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ru-RU" smtClean="0"/>
              <a:t>Образец текста</a:t>
            </a:r>
          </a:p>
          <a:p>
            <a:pPr lvl="1">
              <a:defRPr/>
            </a:pPr>
            <a:r>
              <a:rPr lang="ru-RU" smtClean="0"/>
              <a:t>Второй уровень</a:t>
            </a:r>
          </a:p>
          <a:p>
            <a:pPr lvl="2">
              <a:defRPr/>
            </a:pPr>
            <a:r>
              <a:rPr lang="ru-RU" smtClean="0"/>
              <a:t>Третий уровень</a:t>
            </a:r>
          </a:p>
          <a:p>
            <a:pPr lvl="3">
              <a:defRPr/>
            </a:pPr>
            <a:r>
              <a:rPr lang="ru-RU" smtClean="0"/>
              <a:t>Четвертый уровень</a:t>
            </a:r>
          </a:p>
          <a:p>
            <a:pPr lvl="4">
              <a:defRPr/>
            </a:pPr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10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145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26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11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</p:sldLayoutIdLst>
  <p:hf sldNum="0" hdr="0" ftr="0" dt="0"/>
  <p:txStyles>
    <p:titleStyle>
      <a:lvl1pPr algn="l" defTabSz="685800" eaLnBrk="1" hangingPunct="1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eaLnBrk="1" hangingPunct="1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eaLnBrk="1" hangingPunct="1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eaLnBrk="1" hangingPunct="1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4" name="Text 1"/>
          <p:cNvSpPr/>
          <p:nvPr/>
        </p:nvSpPr>
        <p:spPr>
          <a:xfrm>
            <a:off x="3952577" y="1870323"/>
            <a:ext cx="495999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Конструктор + Диалог = Успех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52577" y="2451571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Методика самостоятельного определения учениками критериев оценки их работы. Практический тренинг для учителей и методистов.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3952577" y="3022402"/>
            <a:ext cx="1622673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7" name="Text 4"/>
          <p:cNvSpPr/>
          <p:nvPr/>
        </p:nvSpPr>
        <p:spPr>
          <a:xfrm>
            <a:off x="4031084" y="3061618"/>
            <a:ext cx="1922859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КРИТЕРИАЛЬНОЕ ОЦЕНИВАНИЕ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5640660" y="3017639"/>
            <a:ext cx="1079674" cy="255463"/>
          </a:xfrm>
          <a:prstGeom prst="roundRect">
            <a:avLst>
              <a:gd name="adj" fmla="val 6149"/>
            </a:avLst>
          </a:prstGeom>
          <a:noFill/>
          <a:ln w="4763">
            <a:solidFill>
              <a:srgbClr val="38512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723930" y="3061618"/>
            <a:ext cx="137033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НАЧАЛЬНАЯ ШКОЛА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6785744" y="3017639"/>
            <a:ext cx="1355527" cy="255463"/>
          </a:xfrm>
          <a:prstGeom prst="roundRect">
            <a:avLst>
              <a:gd name="adj" fmla="val 6149"/>
            </a:avLst>
          </a:prstGeom>
          <a:noFill/>
          <a:ln w="4763">
            <a:solidFill>
              <a:srgbClr val="38512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69013" y="3061618"/>
            <a:ext cx="1646188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8512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ПРАКТИЧЕСКИЙ ТРЕНИНГ</a:t>
            </a:r>
            <a:endParaRPr lang="en-US" sz="800" dirty="0"/>
          </a:p>
        </p:txBody>
      </p:sp>
      <p:pic>
        <p:nvPicPr>
          <p:cNvPr id="14" name="Image 0" descr="preencoded.png">
            <a:extLst>
              <a:ext uri="{FF2B5EF4-FFF2-40B4-BE49-F238E27FC236}">
                <a16:creationId xmlns="" xmlns:a16="http://schemas.microsoft.com/office/drawing/2014/main" id="{153EF8EA-11B2-3B7C-7B4F-9292B01C4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0" y="98078"/>
            <a:ext cx="3298180" cy="4947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880353"/>
            <a:ext cx="1086148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919689"/>
            <a:ext cx="1386334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7 · РЕФЛЕКСИЯ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218127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Три правила формулы «Конструктор + Диалог = </a:t>
            </a:r>
            <a:r>
              <a:rPr lang="en-US" sz="2400" dirty="0" err="1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Успех</a:t>
            </a:r>
            <a:r>
              <a:rPr lang="en-US" sz="2400" dirty="0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»</a:t>
            </a:r>
            <a:r>
              <a:rPr lang="ru-RU" sz="2400" dirty="0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2010321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Методика работает, если соблюдать три ключевых принципа. Они превращают критериальное оценивание из формальной процедуры в живой инструмент обучения.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19882" y="2827958"/>
            <a:ext cx="2415257" cy="130894"/>
          </a:xfrm>
          <a:prstGeom prst="roundRect">
            <a:avLst>
              <a:gd name="adj" fmla="val 15002"/>
            </a:avLst>
          </a:prstGeom>
          <a:solidFill>
            <a:srgbClr val="F3E7D4"/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697026"/>
            <a:ext cx="392683" cy="392683"/>
          </a:xfrm>
          <a:prstGeom prst="roundRect">
            <a:avLst>
              <a:gd name="adj" fmla="val 72769"/>
            </a:avLst>
          </a:prstGeom>
          <a:solidFill>
            <a:srgbClr val="F3E7D4"/>
          </a:solidFill>
          <a:ln/>
        </p:spPr>
      </p:sp>
      <p:sp>
        <p:nvSpPr>
          <p:cNvPr id="9" name="Text 6"/>
          <p:cNvSpPr/>
          <p:nvPr/>
        </p:nvSpPr>
        <p:spPr>
          <a:xfrm>
            <a:off x="654472" y="3220641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Не навязывать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54472" y="3491657"/>
            <a:ext cx="2349847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Критерии рождаются в диалоге, а не скачиваются из методички. Учитель задаёт вопросы — дети находят ответы. Только так критерии становятся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их собственными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462412" y="2631579"/>
            <a:ext cx="2415332" cy="130894"/>
          </a:xfrm>
          <a:prstGeom prst="roundRect">
            <a:avLst>
              <a:gd name="adj" fmla="val 15002"/>
            </a:avLst>
          </a:prstGeom>
          <a:solidFill>
            <a:srgbClr val="F3E7D4"/>
          </a:solidFill>
          <a:ln/>
        </p:spPr>
      </p:sp>
      <p:sp>
        <p:nvSpPr>
          <p:cNvPr id="12" name="Shape 9"/>
          <p:cNvSpPr/>
          <p:nvPr/>
        </p:nvSpPr>
        <p:spPr>
          <a:xfrm>
            <a:off x="3266108" y="2500647"/>
            <a:ext cx="392683" cy="392683"/>
          </a:xfrm>
          <a:prstGeom prst="roundRect">
            <a:avLst>
              <a:gd name="adj" fmla="val 72769"/>
            </a:avLst>
          </a:prstGeom>
          <a:solidFill>
            <a:srgbClr val="F3E7D4"/>
          </a:solidFill>
          <a:ln/>
        </p:spPr>
      </p:sp>
      <p:sp>
        <p:nvSpPr>
          <p:cNvPr id="14" name="Text 10"/>
          <p:cNvSpPr/>
          <p:nvPr/>
        </p:nvSpPr>
        <p:spPr>
          <a:xfrm>
            <a:off x="3397002" y="3024262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Двойная запись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311611" y="3295278"/>
            <a:ext cx="2435313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 доске — и детский язык, и профессиональный. Это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мост между мирами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видит, что его слова уже являются научными понятиями, и чувствует себя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компетентным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r>
              <a:rPr lang="ru-RU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205017" y="2435275"/>
            <a:ext cx="2415332" cy="130894"/>
          </a:xfrm>
          <a:prstGeom prst="roundRect">
            <a:avLst>
              <a:gd name="adj" fmla="val 15002"/>
            </a:avLst>
          </a:prstGeom>
          <a:solidFill>
            <a:srgbClr val="F3E7D4"/>
          </a:solidFill>
          <a:ln/>
        </p:spPr>
      </p:sp>
      <p:sp>
        <p:nvSpPr>
          <p:cNvPr id="17" name="Shape 13"/>
          <p:cNvSpPr/>
          <p:nvPr/>
        </p:nvSpPr>
        <p:spPr>
          <a:xfrm>
            <a:off x="6008712" y="2304343"/>
            <a:ext cx="392683" cy="392683"/>
          </a:xfrm>
          <a:prstGeom prst="roundRect">
            <a:avLst>
              <a:gd name="adj" fmla="val 72769"/>
            </a:avLst>
          </a:prstGeom>
          <a:solidFill>
            <a:srgbClr val="F3E7D4"/>
          </a:solidFill>
          <a:ln/>
        </p:spPr>
      </p:sp>
      <p:sp>
        <p:nvSpPr>
          <p:cNvPr id="19" name="Text 14"/>
          <p:cNvSpPr/>
          <p:nvPr/>
        </p:nvSpPr>
        <p:spPr>
          <a:xfrm>
            <a:off x="6139607" y="2827958"/>
            <a:ext cx="230914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Использовать во время работы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6139607" y="3098974"/>
            <a:ext cx="2349922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Критерии — не для итоговой оценки, а как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навигатор во время выполнения задания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сверяется с ними в процессе, а не после получения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отметки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r>
              <a:rPr lang="ru-RU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endParaRPr lang="en-US" sz="10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625" y="2235622"/>
            <a:ext cx="554784" cy="6401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216226" y="2520959"/>
            <a:ext cx="502061" cy="3804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4000"/>
              </a:lnSpc>
            </a:pPr>
            <a:r>
              <a:rPr lang="ru-RU" dirty="0">
                <a:solidFill>
                  <a:srgbClr val="38512F"/>
                </a:solidFill>
                <a:latin typeface="Lora" pitchFamily="34" charset="0"/>
                <a:ea typeface="Segoe UI Emoji" panose="020B0502040204020203" pitchFamily="34" charset="0"/>
                <a:cs typeface="Lora" pitchFamily="34" charset="-120"/>
              </a:rPr>
              <a:t>💬</a:t>
            </a:r>
            <a:endParaRPr lang="en-US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25350" y="2686006"/>
            <a:ext cx="196379" cy="476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4000"/>
              </a:lnSpc>
            </a:pPr>
            <a:r>
              <a:rPr lang="ru-RU" sz="2400" dirty="0">
                <a:solidFill>
                  <a:srgbClr val="38512F"/>
                </a:solidFill>
                <a:latin typeface="Lora" pitchFamily="34" charset="0"/>
                <a:ea typeface="Segoe UI Emoji" panose="020B0502040204020203" pitchFamily="34" charset="0"/>
                <a:cs typeface="Lora" pitchFamily="34" charset="-120"/>
              </a:rPr>
              <a:t>🤝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368" y="96515"/>
            <a:ext cx="3300264" cy="49503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37565" y="322995"/>
            <a:ext cx="348927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Итоги тренинга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515392" y="926009"/>
            <a:ext cx="4684216" cy="613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Сегодня вы не просто услышали о критериальном оценивании — вы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прожили его изнутри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побывав в роли и учителя, и ученика. Попробуйте применить эту методику на следующем уроке.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15392" y="1682353"/>
            <a:ext cx="2278707" cy="1346150"/>
          </a:xfrm>
          <a:prstGeom prst="roundRect">
            <a:avLst>
              <a:gd name="adj" fmla="val 1436"/>
            </a:avLst>
          </a:prstGeom>
          <a:solidFill>
            <a:srgbClr val="F3E7D4"/>
          </a:solidFill>
          <a:ln/>
        </p:spPr>
      </p:sp>
      <p:sp>
        <p:nvSpPr>
          <p:cNvPr id="7" name="Text 4"/>
          <p:cNvSpPr/>
          <p:nvPr/>
        </p:nvSpPr>
        <p:spPr>
          <a:xfrm>
            <a:off x="644203" y="1811164"/>
            <a:ext cx="1516038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 smtClean="0">
                <a:solidFill>
                  <a:srgbClr val="3A3630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Lora" pitchFamily="34" charset="-120"/>
              </a:rPr>
              <a:t>🚩</a:t>
            </a:r>
            <a:r>
              <a:rPr lang="en-US" sz="115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Эксперимент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44203" y="2081436"/>
            <a:ext cx="2021086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Попробуйте провести диалог «Конструктор»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своём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уроке — хотя бы один раз. Начните с простого задания.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920901" y="1682353"/>
            <a:ext cx="2278707" cy="1346150"/>
          </a:xfrm>
          <a:prstGeom prst="roundRect">
            <a:avLst>
              <a:gd name="adj" fmla="val 1436"/>
            </a:avLst>
          </a:prstGeom>
          <a:solidFill>
            <a:srgbClr val="F3E7D4"/>
          </a:solidFill>
          <a:ln/>
        </p:spPr>
      </p:sp>
      <p:sp>
        <p:nvSpPr>
          <p:cNvPr id="10" name="Text 7"/>
          <p:cNvSpPr/>
          <p:nvPr/>
        </p:nvSpPr>
        <p:spPr>
          <a:xfrm>
            <a:off x="3049712" y="1811164"/>
            <a:ext cx="1516038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📋</a:t>
            </a: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Двойная таблица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049712" y="2081436"/>
            <a:ext cx="2021086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Оставьте на доске оба языка критериев. Пусть дети видят связь между своими словами и профессиональными терминами.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15392" y="3155305"/>
            <a:ext cx="4684216" cy="937022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</p:sp>
      <p:sp>
        <p:nvSpPr>
          <p:cNvPr id="13" name="Text 10"/>
          <p:cNvSpPr/>
          <p:nvPr/>
        </p:nvSpPr>
        <p:spPr>
          <a:xfrm>
            <a:off x="644203" y="3284116"/>
            <a:ext cx="1516038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🔄</a:t>
            </a: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Навигатор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44203" y="3554388"/>
            <a:ext cx="442659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Используйте критерии как инструмент поддержки во время работы, а не только для итоговой оценки.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08645" y="4219129"/>
            <a:ext cx="4490963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понимает критерии не тогда, когда их ему объясняют, а когда он сам их открывает.»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58503" y="684535"/>
            <a:ext cx="3805228" cy="745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i="1" dirty="0" err="1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Раздаточный</a:t>
            </a:r>
            <a:r>
              <a:rPr lang="en-US" sz="2300" i="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2300" i="1" dirty="0" err="1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материал</a:t>
            </a:r>
            <a:r>
              <a:rPr lang="en-US" sz="2300" i="1" dirty="0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:</a:t>
            </a:r>
            <a:endParaRPr lang="en-US" sz="23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503" y="1107474"/>
            <a:ext cx="3442901" cy="3442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63" y="328968"/>
            <a:ext cx="7912800" cy="445149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alpha val="0"/>
              </a:schemeClr>
            </a:outerShdw>
            <a:softEdge rad="635000"/>
          </a:effectLst>
        </p:spPr>
      </p:pic>
      <p:sp>
        <p:nvSpPr>
          <p:cNvPr id="4" name="Text 1"/>
          <p:cNvSpPr/>
          <p:nvPr/>
        </p:nvSpPr>
        <p:spPr>
          <a:xfrm>
            <a:off x="2109986" y="326736"/>
            <a:ext cx="4707954" cy="531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3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Спасибо за работу!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354721" y="99326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Успехов вам и вашим ученикам! </a:t>
            </a:r>
            <a:r>
              <a:rPr lang="en-US" sz="1000" dirty="0" smtClean="0">
                <a:solidFill>
                  <a:srgbClr val="3A3630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ource Sans 3" pitchFamily="34" charset="-120"/>
              </a:rPr>
              <a:t>🤩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8" y="96515"/>
            <a:ext cx="3300264" cy="49503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598403" y="518454"/>
            <a:ext cx="4684216" cy="757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такое критериальное оценивание?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3944392" y="1360438"/>
            <a:ext cx="4684216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Критериальное оценивание — это подход, при котором результаты ученика сравниваются не с результатами одноклассников, а с </a:t>
            </a:r>
            <a:r>
              <a:rPr lang="en-US" sz="1000" b="1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заранее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b="1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определёнными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r>
              <a:rPr lang="en-US" sz="1000" b="1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чёткими</a:t>
            </a:r>
            <a:r>
              <a:rPr lang="en-US" sz="1000" b="1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 известными критериями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Такой формат делает выставление отметок прозрачным, объективным и понятным для детей, родителей и педагогов.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3944392" y="2321347"/>
            <a:ext cx="2278707" cy="1346150"/>
          </a:xfrm>
          <a:prstGeom prst="roundRect">
            <a:avLst>
              <a:gd name="adj" fmla="val 1436"/>
            </a:avLst>
          </a:prstGeom>
          <a:solidFill>
            <a:srgbClr val="F3E7D4"/>
          </a:solidFill>
          <a:ln/>
        </p:spPr>
      </p:sp>
      <p:sp>
        <p:nvSpPr>
          <p:cNvPr id="7" name="Text 4"/>
          <p:cNvSpPr/>
          <p:nvPr/>
        </p:nvSpPr>
        <p:spPr>
          <a:xfrm>
            <a:off x="4073203" y="2450157"/>
            <a:ext cx="1516038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🎯</a:t>
            </a: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Прозрачность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073203" y="2720429"/>
            <a:ext cx="2021086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заранее знает, по каким правилам его будут оценивать. Никаких сюрпризов и субъективных решений.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349901" y="2321347"/>
            <a:ext cx="2278707" cy="1346150"/>
          </a:xfrm>
          <a:prstGeom prst="roundRect">
            <a:avLst>
              <a:gd name="adj" fmla="val 1436"/>
            </a:avLst>
          </a:prstGeom>
          <a:solidFill>
            <a:srgbClr val="F3E7D4"/>
          </a:solidFill>
          <a:ln/>
        </p:spPr>
      </p:sp>
      <p:sp>
        <p:nvSpPr>
          <p:cNvPr id="10" name="Text 7"/>
          <p:cNvSpPr/>
          <p:nvPr/>
        </p:nvSpPr>
        <p:spPr>
          <a:xfrm>
            <a:off x="6478712" y="2450157"/>
            <a:ext cx="1516038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 smtClean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⚖</a:t>
            </a:r>
            <a:r>
              <a:rPr lang="ru-RU" sz="1150" dirty="0" smtClean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150" dirty="0" err="1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Объективность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478712" y="2720429"/>
            <a:ext cx="2021086" cy="818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Оценка привязана к конкретным показателям, а не к впечатлениям учителя или сравнению с другими учениками.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944392" y="3748856"/>
            <a:ext cx="4684216" cy="793033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</p:sp>
      <p:sp>
        <p:nvSpPr>
          <p:cNvPr id="13" name="Text 10"/>
          <p:cNvSpPr/>
          <p:nvPr/>
        </p:nvSpPr>
        <p:spPr>
          <a:xfrm>
            <a:off x="4325726" y="3890326"/>
            <a:ext cx="1516038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Диалог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4000500" y="4076206"/>
            <a:ext cx="4508566" cy="494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Критерии работают только тогда,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когда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их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понимает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А чтобы понял — он должен участвовать в их создании.</a:t>
            </a:r>
            <a:endParaRPr lang="en-US" sz="1000" dirty="0"/>
          </a:p>
        </p:txBody>
      </p:sp>
      <p:sp>
        <p:nvSpPr>
          <p:cNvPr id="15" name="Овальная выноска 14"/>
          <p:cNvSpPr/>
          <p:nvPr/>
        </p:nvSpPr>
        <p:spPr>
          <a:xfrm>
            <a:off x="4131576" y="3908667"/>
            <a:ext cx="129746" cy="105194"/>
          </a:xfrm>
          <a:prstGeom prst="wedgeEllipse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141735"/>
            <a:ext cx="484659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180951"/>
            <a:ext cx="7848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1 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439987"/>
            <a:ext cx="5337274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Мотивация и деление на группы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202123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Сегодня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мы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проведём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эксперимент. Вы разделитесь на две группы — каждая получит свою роль и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своё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задание. Рассаживаемся по цветным стикерам на стульях: </a:t>
            </a:r>
            <a:r>
              <a:rPr lang="ru-RU" sz="1000" b="1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зелёные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Группа А, </a:t>
            </a:r>
            <a:r>
              <a:rPr lang="ru-RU" sz="1000" b="1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жёлтые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 Группа Б.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29295" y="2587303"/>
            <a:ext cx="4077295" cy="1414463"/>
          </a:xfrm>
          <a:prstGeom prst="roundRect">
            <a:avLst>
              <a:gd name="adj" fmla="val 1388"/>
            </a:avLst>
          </a:prstGeom>
          <a:solidFill>
            <a:srgbClr val="38512F"/>
          </a:solidFill>
          <a:ln/>
        </p:spPr>
      </p:sp>
      <p:sp>
        <p:nvSpPr>
          <p:cNvPr id="7" name="Text 5"/>
          <p:cNvSpPr/>
          <p:nvPr/>
        </p:nvSpPr>
        <p:spPr>
          <a:xfrm>
            <a:off x="560189" y="2718197"/>
            <a:ext cx="244561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 smtClean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Группа А — «УЧИТЕЛЬ»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60189" y="3046363"/>
            <a:ext cx="38155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Садится слева. Вы — методисты с 20-летним стажем. Формулируете критерии </a:t>
            </a:r>
            <a:r>
              <a:rPr lang="en-US" sz="100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профессиональным языком</a:t>
            </a: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: как в ФГОС, как в памятке для проверки.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36455" y="2718197"/>
            <a:ext cx="3154561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Группа Б — «УЧЕНИК 3 КЛАССА»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36455" y="3046363"/>
            <a:ext cx="3888730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Садится справа. Вы — дети 9–10 лет. Вы не знаете слов «композиция», «орфография», «критерий». Формулируете правила так, как поняли бы их сами: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«Что мне нужно сделать, чтобы получилась классная работа?»</a:t>
            </a:r>
            <a:endParaRPr lang="en-US" sz="1000" dirty="0"/>
          </a:p>
        </p:txBody>
      </p:sp>
      <p:sp>
        <p:nvSpPr>
          <p:cNvPr id="11" name="Блок-схема: узел 10"/>
          <p:cNvSpPr/>
          <p:nvPr/>
        </p:nvSpPr>
        <p:spPr>
          <a:xfrm>
            <a:off x="440699" y="2745782"/>
            <a:ext cx="135925" cy="142103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600530" y="2734165"/>
            <a:ext cx="135925" cy="142103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9847" y="965833"/>
            <a:ext cx="484659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602083" y="993042"/>
            <a:ext cx="7848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2 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25162" y="1280980"/>
            <a:ext cx="5166940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Инструктаж: задание для групп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25162" y="181335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 каждой группы —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своё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задание. Обе группы работают над одним учебным материалом: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изложением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Но формулируют критерии оценки совершенно по-разному. Время на работу —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7 минут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668759" y="2831827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Группа А — Учителя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68759" y="3102843"/>
            <a:ext cx="3692575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Составьте профессиональные критерии оценки изложения. Используйте термины: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орфографическая зоркость, графическое выделение, аккуратность оформления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Определите: сколько баллов за что? Какие орфограммы учитываем?</a:t>
            </a:r>
            <a:endParaRPr lang="en-US" sz="1000" dirty="0"/>
          </a:p>
        </p:txBody>
      </p:sp>
      <p:sp>
        <p:nvSpPr>
          <p:cNvPr id="12" name="Text 6"/>
          <p:cNvSpPr/>
          <p:nvPr/>
        </p:nvSpPr>
        <p:spPr>
          <a:xfrm>
            <a:off x="4782592" y="2831827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Группа Б — Ученики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4782592" y="3102843"/>
            <a:ext cx="3692649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Представьте, что завтра вы пишете изложение. Обсудите в группе и запишите своими словами: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«Как понять, что изложение получилось хорошим? О </a:t>
            </a:r>
            <a:r>
              <a:rPr lang="en-US" sz="1000" b="1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чём</a:t>
            </a:r>
            <a:r>
              <a:rPr lang="en-US" sz="1000" b="1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мы должны договориться, чтобы не обидеться, когда учитель поставит оценку?»</a:t>
            </a:r>
            <a:endParaRPr lang="en-US" sz="1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577" y="2718486"/>
            <a:ext cx="3992818" cy="155695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584" y="2708630"/>
            <a:ext cx="4005419" cy="1566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073051"/>
            <a:ext cx="484659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112267"/>
            <a:ext cx="7848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3 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371302"/>
            <a:ext cx="5163294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Параллельная работа в группах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95255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29295" y="2309217"/>
            <a:ext cx="4077295" cy="1761158"/>
          </a:xfrm>
          <a:prstGeom prst="roundRect">
            <a:avLst>
              <a:gd name="adj" fmla="val 1115"/>
            </a:avLst>
          </a:prstGeom>
          <a:solidFill>
            <a:srgbClr val="38512F"/>
          </a:solidFill>
          <a:ln/>
        </p:spPr>
      </p:sp>
      <p:sp>
        <p:nvSpPr>
          <p:cNvPr id="7" name="Text 5"/>
          <p:cNvSpPr/>
          <p:nvPr/>
        </p:nvSpPr>
        <p:spPr>
          <a:xfrm>
            <a:off x="560189" y="2440112"/>
            <a:ext cx="252196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  <a:ea typeface="Segoe UI Emoji" panose="020B0502040204020203" pitchFamily="34" charset="0"/>
              </a:rPr>
              <a:t>☑</a:t>
            </a:r>
            <a:r>
              <a:rPr lang="en-US" sz="1200" dirty="0" smtClean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Подсказки для Группы 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60189" y="2768278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Подумайте о </a:t>
            </a:r>
            <a:r>
              <a:rPr lang="en-US" sz="1000" dirty="0" err="1" smtClean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трёх</a:t>
            </a:r>
            <a:r>
              <a:rPr lang="en-US" sz="1000" dirty="0" smtClean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аспектах: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60189" y="3095476"/>
            <a:ext cx="38155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Содержание — что должно быть в тексте?</a:t>
            </a:r>
            <a:endParaRPr lang="en-US" sz="10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Грамотность — какие орфограммы учитываем?</a:t>
            </a:r>
            <a:endParaRPr lang="en-US" sz="10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Оформление — сколько баллов за что?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736455" y="2440112"/>
            <a:ext cx="252137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 smtClean="0">
                <a:solidFill>
                  <a:srgbClr val="38512F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Lora" pitchFamily="34" charset="-120"/>
              </a:rPr>
              <a:t>☑</a:t>
            </a:r>
            <a:r>
              <a:rPr lang="en-US" sz="1200" dirty="0" err="1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Подсказки</a:t>
            </a:r>
            <a:r>
              <a:rPr lang="en-US" sz="1200" dirty="0" smtClean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для Группы Б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36455" y="2768278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Задайте себе вопросы: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736455" y="3095476"/>
            <a:ext cx="3888730" cy="9291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 что если ты забыл слово из текста — это плохо или нормально?</a:t>
            </a:r>
            <a:endParaRPr lang="en-US" sz="10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 если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написал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всё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правильно, но очень коряво?</a:t>
            </a:r>
            <a:endParaRPr lang="en-US" sz="10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 если перепутал, кто куда побежал — это ошибка?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9736" y="934306"/>
            <a:ext cx="484659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962210"/>
            <a:ext cx="7848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4 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762065" y="1258751"/>
            <a:ext cx="6212979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Презентация и сравнение результатов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59915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23577" y="1955825"/>
            <a:ext cx="8096845" cy="1453679"/>
          </a:xfrm>
          <a:prstGeom prst="roundRect">
            <a:avLst>
              <a:gd name="adj" fmla="val 1351"/>
            </a:avLst>
          </a:prstGeom>
          <a:solidFill>
            <a:srgbClr val="F3E7D4"/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1955825"/>
            <a:ext cx="4048423" cy="1453679"/>
          </a:xfrm>
          <a:prstGeom prst="roundRect">
            <a:avLst>
              <a:gd name="adj" fmla="val 1351"/>
            </a:avLst>
          </a:prstGeom>
          <a:solidFill>
            <a:srgbClr val="F3E7D4"/>
          </a:solidFill>
          <a:ln/>
        </p:spPr>
      </p:sp>
      <p:sp>
        <p:nvSpPr>
          <p:cNvPr id="8" name="Text 6"/>
          <p:cNvSpPr/>
          <p:nvPr/>
        </p:nvSpPr>
        <p:spPr>
          <a:xfrm>
            <a:off x="654472" y="2086719"/>
            <a:ext cx="1540073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ru-RU" sz="120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 err="1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Язык</a:t>
            </a:r>
            <a:r>
              <a:rPr lang="en-US" sz="120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учителя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54472" y="2362498"/>
            <a:ext cx="3786634" cy="91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Точно, научно, правильно. Методически грамотно.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Но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поймёт</a:t>
            </a:r>
            <a:r>
              <a:rPr lang="en-US" sz="100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ли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00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?</a:t>
            </a:r>
            <a:endParaRPr lang="en-US" sz="1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«Орфографическая зоркость», «графическое выделение», «речевая связность»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0" y="1955825"/>
            <a:ext cx="4048423" cy="1453679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11" name="Shape 9"/>
          <p:cNvSpPr/>
          <p:nvPr/>
        </p:nvSpPr>
        <p:spPr>
          <a:xfrm>
            <a:off x="4572000" y="1955825"/>
            <a:ext cx="14288" cy="1453679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12" name="Text 10"/>
          <p:cNvSpPr/>
          <p:nvPr/>
        </p:nvSpPr>
        <p:spPr>
          <a:xfrm>
            <a:off x="4702894" y="2086719"/>
            <a:ext cx="1540073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20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 </a:t>
            </a:r>
            <a:r>
              <a:rPr lang="en-US" sz="1200" dirty="0" err="1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Язык</a:t>
            </a:r>
            <a:r>
              <a:rPr lang="en-US" sz="1200" dirty="0" smtClean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ребёнка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702894" y="2362498"/>
            <a:ext cx="3786634" cy="91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Понятно, живо, по делу. Но сможет ли учитель объективно проверить?</a:t>
            </a:r>
            <a:endParaRPr lang="en-US" sz="10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000" i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«Чтобы предложения дружили», «без ошибок», «аккуратно и в столбик»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23577" y="3556769"/>
            <a:ext cx="8096845" cy="719733"/>
          </a:xfrm>
          <a:prstGeom prst="roundRect">
            <a:avLst>
              <a:gd name="adj" fmla="val 2728"/>
            </a:avLst>
          </a:prstGeom>
          <a:solidFill>
            <a:srgbClr val="B6D6FC"/>
          </a:solidFill>
          <a:ln/>
        </p:spPr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72" y="3743846"/>
            <a:ext cx="163637" cy="13089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949003" y="3707234"/>
            <a:ext cx="7540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Вывод:</a:t>
            </a: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Нам нужен </a:t>
            </a:r>
            <a:r>
              <a:rPr lang="en-US" sz="10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диалог</a:t>
            </a: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который соединит оба языка! Ни один из подходов по отдельности не работает — нужна двойная запись.</a:t>
            </a:r>
            <a:endParaRPr lang="en-US" sz="1000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546826" y="2110090"/>
            <a:ext cx="135925" cy="142103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611683" y="2110090"/>
            <a:ext cx="135925" cy="14210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524322" y="900151"/>
            <a:ext cx="484659" cy="245938"/>
          </a:xfrm>
          <a:prstGeom prst="roundRect">
            <a:avLst>
              <a:gd name="adj" fmla="val 6388"/>
            </a:avLst>
          </a:prstGeom>
          <a:solidFill>
            <a:srgbClr val="E2ECDF"/>
          </a:solidFill>
          <a:ln/>
        </p:spPr>
      </p:sp>
      <p:sp>
        <p:nvSpPr>
          <p:cNvPr id="5" name="Text 2"/>
          <p:cNvSpPr/>
          <p:nvPr/>
        </p:nvSpPr>
        <p:spPr>
          <a:xfrm>
            <a:off x="602084" y="934084"/>
            <a:ext cx="7848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5 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24322" y="1167799"/>
            <a:ext cx="711182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работает «Конструктор»: реальный урок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524322" y="1652118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Представьте, что мы на обычном уроке. Учитель задаёт вопросы, ученики отвечают. Из этого диалога рождаются критерии, понятные каждому.</a:t>
            </a:r>
            <a:endParaRPr lang="en-US" sz="1000" dirty="0"/>
          </a:p>
        </p:txBody>
      </p:sp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5E3B7CD5-9D63-248B-7247-101B2FA90751}"/>
              </a:ext>
            </a:extLst>
          </p:cNvPr>
          <p:cNvGrpSpPr/>
          <p:nvPr/>
        </p:nvGrpSpPr>
        <p:grpSpPr>
          <a:xfrm>
            <a:off x="523577" y="2124075"/>
            <a:ext cx="2611636" cy="1305967"/>
            <a:chOff x="523577" y="2124075"/>
            <a:chExt cx="2611636" cy="1305967"/>
          </a:xfrm>
        </p:grpSpPr>
        <p:pic>
          <p:nvPicPr>
            <p:cNvPr id="8" name="Image 1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3577" y="2124075"/>
              <a:ext cx="2611636" cy="1305967"/>
            </a:xfrm>
            <a:prstGeom prst="rect">
              <a:avLst/>
            </a:prstGeom>
          </p:spPr>
        </p:pic>
        <p:sp>
          <p:nvSpPr>
            <p:cNvPr id="9" name="Text 5"/>
            <p:cNvSpPr/>
            <p:nvPr/>
          </p:nvSpPr>
          <p:spPr>
            <a:xfrm>
              <a:off x="524322" y="2413434"/>
              <a:ext cx="2610891" cy="3897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>
                <a:lnSpc>
                  <a:spcPct val="104000"/>
                </a:lnSpc>
              </a:pPr>
              <a:r>
                <a:rPr lang="en-US" sz="1200" dirty="0" smtClean="0">
                  <a:solidFill>
                    <a:srgbClr val="3A3630"/>
                  </a:solidFill>
                  <a:latin typeface="Segoe UI Emoji" panose="020B0502040204020203" pitchFamily="34" charset="0"/>
                  <a:ea typeface="Segoe UI Emoji" panose="020B0502040204020203" pitchFamily="34" charset="0"/>
                  <a:cs typeface="Lora" pitchFamily="34" charset="-120"/>
                </a:rPr>
                <a:t>🙄</a:t>
              </a:r>
              <a:r>
                <a:rPr lang="en-US" sz="1200" dirty="0" err="1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Зачем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</a:t>
              </a:r>
              <a:r>
                <a:rPr lang="en-US" sz="1200" dirty="0" err="1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мы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</a:t>
              </a:r>
              <a:r>
                <a:rPr lang="en-US" sz="1200" dirty="0" err="1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пишем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</a:t>
              </a:r>
              <a:r>
                <a:rPr lang="en-US" sz="1200" dirty="0" err="1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изложение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?</a:t>
              </a:r>
              <a:endParaRPr lang="en-US" sz="1200" dirty="0"/>
            </a:p>
          </p:txBody>
        </p:sp>
        <p:sp>
          <p:nvSpPr>
            <p:cNvPr id="10" name="Text 6"/>
            <p:cNvSpPr/>
            <p:nvPr/>
          </p:nvSpPr>
          <p:spPr>
            <a:xfrm>
              <a:off x="654472" y="2723257"/>
              <a:ext cx="2349847" cy="20940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000" dirty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«Чтобы пересказать текст»</a:t>
              </a:r>
              <a:endParaRPr lang="en-US" sz="1000" dirty="0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0D523311-4405-6E43-58E8-1631D0D2B850}"/>
              </a:ext>
            </a:extLst>
          </p:cNvPr>
          <p:cNvGrpSpPr/>
          <p:nvPr/>
        </p:nvGrpSpPr>
        <p:grpSpPr>
          <a:xfrm>
            <a:off x="3266108" y="2124075"/>
            <a:ext cx="2611710" cy="1305967"/>
            <a:chOff x="3266108" y="2124075"/>
            <a:chExt cx="2611710" cy="1305967"/>
          </a:xfrm>
        </p:grpSpPr>
        <p:pic>
          <p:nvPicPr>
            <p:cNvPr id="11" name="Image 2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66108" y="2124075"/>
              <a:ext cx="2611710" cy="1305967"/>
            </a:xfrm>
            <a:prstGeom prst="rect">
              <a:avLst/>
            </a:prstGeom>
          </p:spPr>
        </p:pic>
        <p:sp>
          <p:nvSpPr>
            <p:cNvPr id="12" name="Text 7"/>
            <p:cNvSpPr/>
            <p:nvPr/>
          </p:nvSpPr>
          <p:spPr>
            <a:xfrm>
              <a:off x="3397002" y="2254969"/>
              <a:ext cx="2349922" cy="3897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</a:t>
              </a:r>
              <a:r>
                <a:rPr lang="en-US" sz="1200" dirty="0" smtClean="0">
                  <a:solidFill>
                    <a:srgbClr val="3A3630"/>
                  </a:solidFill>
                  <a:latin typeface="Segoe UI Emoji" panose="020B0502040204020203" pitchFamily="34" charset="0"/>
                  <a:ea typeface="Segoe UI Emoji" panose="020B0502040204020203" pitchFamily="34" charset="0"/>
                  <a:cs typeface="Lora" pitchFamily="34" charset="-120"/>
                </a:rPr>
                <a:t>⚠⚡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А </a:t>
              </a:r>
              <a:r>
                <a:rPr lang="en-US" sz="1200" dirty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что самое </a:t>
              </a:r>
              <a:r>
                <a:rPr lang="en-US" sz="1200" dirty="0" err="1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трудное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?</a:t>
              </a:r>
              <a:r>
                <a:rPr lang="ru-RU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</a:t>
              </a:r>
              <a:r>
                <a:rPr lang="en-US" sz="1200" dirty="0" err="1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Где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</a:t>
              </a:r>
              <a:r>
                <a:rPr lang="en-US" sz="1200" dirty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можно ошибиться?</a:t>
              </a:r>
              <a:endParaRPr lang="en-US" sz="1200" dirty="0"/>
            </a:p>
          </p:txBody>
        </p:sp>
        <p:sp>
          <p:nvSpPr>
            <p:cNvPr id="13" name="Text 8"/>
            <p:cNvSpPr/>
            <p:nvPr/>
          </p:nvSpPr>
          <p:spPr>
            <a:xfrm>
              <a:off x="3397002" y="2723257"/>
              <a:ext cx="2349922" cy="4188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000" dirty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«Забыть, кто </a:t>
              </a:r>
              <a:r>
                <a:rPr lang="en-US" sz="1000" dirty="0" err="1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куда</a:t>
              </a:r>
              <a:r>
                <a:rPr lang="en-US" sz="1000" dirty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 </a:t>
              </a:r>
              <a:r>
                <a:rPr lang="en-US" sz="1000" dirty="0" err="1" smtClean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пошёл</a:t>
              </a:r>
              <a:r>
                <a:rPr lang="en-US" sz="1000" dirty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! Перепутать героев!»</a:t>
              </a:r>
              <a:endParaRPr lang="en-US" sz="1000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7E258F85-2AD1-F0FB-008B-2F52B4B3649C}"/>
              </a:ext>
            </a:extLst>
          </p:cNvPr>
          <p:cNvGrpSpPr/>
          <p:nvPr/>
        </p:nvGrpSpPr>
        <p:grpSpPr>
          <a:xfrm>
            <a:off x="6008712" y="2124075"/>
            <a:ext cx="2611710" cy="1305967"/>
            <a:chOff x="6008712" y="2124075"/>
            <a:chExt cx="2611710" cy="1305967"/>
          </a:xfrm>
        </p:grpSpPr>
        <p:pic>
          <p:nvPicPr>
            <p:cNvPr id="14" name="Image 3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8712" y="2124075"/>
              <a:ext cx="2611710" cy="1305967"/>
            </a:xfrm>
            <a:prstGeom prst="rect">
              <a:avLst/>
            </a:prstGeom>
          </p:spPr>
        </p:pic>
        <p:sp>
          <p:nvSpPr>
            <p:cNvPr id="15" name="Text 9"/>
            <p:cNvSpPr/>
            <p:nvPr/>
          </p:nvSpPr>
          <p:spPr>
            <a:xfrm>
              <a:off x="6139607" y="2254969"/>
              <a:ext cx="2349922" cy="3897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200" dirty="0">
                  <a:solidFill>
                    <a:srgbClr val="00000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✨</a:t>
              </a:r>
              <a:r>
                <a:rPr lang="en-US" sz="1200" dirty="0" smtClean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А </a:t>
              </a:r>
              <a:r>
                <a:rPr lang="en-US" sz="1200" dirty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как понять, что изложение получилось?</a:t>
              </a:r>
              <a:endParaRPr lang="en-US" sz="1200" dirty="0"/>
            </a:p>
          </p:txBody>
        </p:sp>
        <p:sp>
          <p:nvSpPr>
            <p:cNvPr id="16" name="Text 10"/>
            <p:cNvSpPr/>
            <p:nvPr/>
          </p:nvSpPr>
          <p:spPr>
            <a:xfrm>
              <a:off x="6139607" y="2723257"/>
              <a:ext cx="2349922" cy="4188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000" dirty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«Когда интересно читать! Когда предложения дружат!»</a:t>
              </a:r>
              <a:endParaRPr lang="en-US" sz="1000" dirty="0"/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3D982DA1-8E3F-F1D9-11F8-FE70C94E67B2}"/>
              </a:ext>
            </a:extLst>
          </p:cNvPr>
          <p:cNvGrpSpPr/>
          <p:nvPr/>
        </p:nvGrpSpPr>
        <p:grpSpPr>
          <a:xfrm>
            <a:off x="523577" y="3560936"/>
            <a:ext cx="8096845" cy="904056"/>
            <a:chOff x="523577" y="3560936"/>
            <a:chExt cx="8096845" cy="904056"/>
          </a:xfrm>
        </p:grpSpPr>
        <p:pic>
          <p:nvPicPr>
            <p:cNvPr id="17" name="Image 4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577" y="3560936"/>
              <a:ext cx="8096845" cy="904056"/>
            </a:xfrm>
            <a:prstGeom prst="rect">
              <a:avLst/>
            </a:prstGeom>
          </p:spPr>
        </p:pic>
        <p:sp>
          <p:nvSpPr>
            <p:cNvPr id="18" name="Text 11"/>
            <p:cNvSpPr/>
            <p:nvPr/>
          </p:nvSpPr>
          <p:spPr>
            <a:xfrm>
              <a:off x="654472" y="3691830"/>
              <a:ext cx="2479997" cy="197272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200" dirty="0">
                  <a:solidFill>
                    <a:srgbClr val="00000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📝</a:t>
              </a:r>
              <a:r>
                <a:rPr lang="en-US" sz="1200" dirty="0">
                  <a:solidFill>
                    <a:srgbClr val="3A3630"/>
                  </a:solidFill>
                  <a:latin typeface="Lora" pitchFamily="34" charset="0"/>
                  <a:ea typeface="Lora" pitchFamily="34" charset="-122"/>
                  <a:cs typeface="Lora" pitchFamily="34" charset="-120"/>
                </a:rPr>
                <a:t> А что ещё проверяет учитель?</a:t>
              </a:r>
              <a:endParaRPr lang="en-US" sz="1200" dirty="0"/>
            </a:p>
          </p:txBody>
        </p:sp>
        <p:sp>
          <p:nvSpPr>
            <p:cNvPr id="19" name="Text 12"/>
            <p:cNvSpPr/>
            <p:nvPr/>
          </p:nvSpPr>
          <p:spPr>
            <a:xfrm>
              <a:off x="654472" y="3967609"/>
              <a:ext cx="7835057" cy="20940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000" dirty="0">
                  <a:solidFill>
                    <a:srgbClr val="3A3630"/>
                  </a:solidFill>
                  <a:latin typeface="Source Sans 3" pitchFamily="34" charset="0"/>
                  <a:ea typeface="Source Sans 3" pitchFamily="34" charset="-122"/>
                  <a:cs typeface="Source Sans 3" pitchFamily="34" charset="-120"/>
                </a:rPr>
                <a:t>«Ошибки! Исправления! Секреты слов!»</a:t>
              </a:r>
              <a:endParaRPr lang="en-US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765662" y="411361"/>
            <a:ext cx="461739" cy="230758"/>
          </a:xfrm>
          <a:prstGeom prst="roundRect">
            <a:avLst>
              <a:gd name="adj" fmla="val 6489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1842792" y="443709"/>
            <a:ext cx="769218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5 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54700" y="799493"/>
            <a:ext cx="6799808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работает «Конструктор»: реальный урок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499095" y="1197546"/>
            <a:ext cx="8145810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Представьте: 3 класс, пишется изложение. Учитель </a:t>
            </a:r>
            <a:r>
              <a:rPr lang="en-US" sz="9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вывешивает готовые критерии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он начинает диалог по шагам «Конструктора». Дети говорят своими словами, учитель переводит их реплики на профессиональный язык.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376881" y="1640384"/>
            <a:ext cx="8268024" cy="2524720"/>
          </a:xfrm>
          <a:prstGeom prst="roundRect">
            <a:avLst>
              <a:gd name="adj" fmla="val 74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3858" y="1725960"/>
            <a:ext cx="8136285" cy="34706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28724" y="1802011"/>
            <a:ext cx="118169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Шаг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1607418" y="1802011"/>
            <a:ext cx="248111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Вопрос учителя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885530" y="1802011"/>
            <a:ext cx="2806601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Что говорят дети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489129" y="1802011"/>
            <a:ext cx="248349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Профессиональный перевод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3858" y="2073027"/>
            <a:ext cx="8136285" cy="5420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28724" y="2149078"/>
            <a:ext cx="118169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1. Цель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1607418" y="2149078"/>
            <a:ext cx="248111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«Зачем мы пишем изложение?»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885530" y="2149078"/>
            <a:ext cx="2806601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«Чтобы пересказать текст»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489129" y="2149078"/>
            <a:ext cx="202629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Содержание, сохранение главной темы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03858" y="2615059"/>
            <a:ext cx="8136285" cy="5420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28724" y="2691110"/>
            <a:ext cx="118169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2. Ловушки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607418" y="2691110"/>
            <a:ext cx="2023914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«А что самое трудное? Где можно ошибиться?»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885530" y="2691110"/>
            <a:ext cx="2349401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«Забыть, кто </a:t>
            </a:r>
            <a:r>
              <a:rPr lang="en-US" sz="95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куда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95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пошёл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! Перепутать героев!»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489129" y="2691110"/>
            <a:ext cx="248349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Точность пересказа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3858" y="3157091"/>
            <a:ext cx="8136285" cy="5420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28724" y="3233142"/>
            <a:ext cx="118169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3. Эталон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607418" y="3233142"/>
            <a:ext cx="2023914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«Как понять, что изложение получилось?»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885530" y="3233142"/>
            <a:ext cx="2349401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«Когда интересно читать! Когда предложения дружат!»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489129" y="3233142"/>
            <a:ext cx="202629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Грамматически верные предложения, абзацы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03858" y="3699123"/>
            <a:ext cx="8136285" cy="5420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503858" y="3775174"/>
            <a:ext cx="849361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4. Грамотность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1607418" y="3775174"/>
            <a:ext cx="248111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«А </a:t>
            </a:r>
            <a:r>
              <a:rPr lang="en-US" sz="950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что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95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ещё</a:t>
            </a:r>
            <a:r>
              <a:rPr lang="en-US" sz="95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проверяет учитель?»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885530" y="3775174"/>
            <a:ext cx="2806601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«Ошибки! Исправления! Секреты слов!»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489129" y="3775174"/>
            <a:ext cx="2026295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Орфография, пунктуация, каллиграфия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99095" y="4219723"/>
            <a:ext cx="8145810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Именно такая </a:t>
            </a:r>
            <a:r>
              <a:rPr lang="en-US" sz="95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двойная </a:t>
            </a:r>
            <a:r>
              <a:rPr lang="en-US" sz="950" b="1" dirty="0" err="1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таблица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95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остаётся</a:t>
            </a:r>
            <a:r>
              <a:rPr lang="en-US" sz="95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 доске во время работы! </a:t>
            </a:r>
            <a:r>
              <a:rPr lang="en-US" sz="950" dirty="0" err="1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Ребёнок</a:t>
            </a:r>
            <a:r>
              <a:rPr lang="en-US" sz="950" dirty="0" smtClean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видит: «Ага, "чтобы предложения дружили" — это по-научному "речевая связность". Я это уже умею!»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1276" y="926557"/>
            <a:ext cx="652727" cy="204461"/>
          </a:xfrm>
          <a:prstGeom prst="roundRect">
            <a:avLst>
              <a:gd name="adj" fmla="val 7061"/>
            </a:avLst>
          </a:prstGeom>
          <a:solidFill>
            <a:srgbClr val="E2ECDF"/>
          </a:solidFill>
          <a:ln/>
        </p:spPr>
      </p:sp>
      <p:sp>
        <p:nvSpPr>
          <p:cNvPr id="3" name="Text 1"/>
          <p:cNvSpPr/>
          <p:nvPr/>
        </p:nvSpPr>
        <p:spPr>
          <a:xfrm>
            <a:off x="345042" y="964576"/>
            <a:ext cx="930101" cy="103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7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ЭТАП 6 · БЛИЦ 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728030" y="1207071"/>
            <a:ext cx="3843933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Перенос на словарный диктант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080269" y="872356"/>
            <a:ext cx="6983388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endParaRPr lang="en-US" sz="7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085" y="1068086"/>
            <a:ext cx="6739756" cy="329438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58612" y="2346341"/>
            <a:ext cx="1478697" cy="1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Зачем пишем?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131508" y="1592153"/>
            <a:ext cx="1478696" cy="1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Где хитрость?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906536" y="3142428"/>
            <a:ext cx="1478697" cy="1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помочь?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2526766" y="3910582"/>
            <a:ext cx="1478697" cy="1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Как оформить?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74003" y="4248358"/>
            <a:ext cx="7575711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Итог диалога: за две минуты дети самостоятельно сформулировали три критерия — </a:t>
            </a:r>
            <a:r>
              <a:rPr lang="en-US" sz="9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правильность</a:t>
            </a: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(знание слов), </a:t>
            </a:r>
            <a:r>
              <a:rPr lang="en-US" sz="9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доказательность</a:t>
            </a: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(выделение орфограммы) и </a:t>
            </a:r>
            <a:r>
              <a:rPr lang="en-US" sz="900" b="1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оформление</a:t>
            </a: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(аккуратность, запись в столбик).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243B025-402F-4A54-9126-EB6CFFD71496}" vid="{A09F74C0-39C3-4578-A750-0087E63BC24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281</TotalTime>
  <Words>1149</Words>
  <Application>Microsoft Office PowerPoint</Application>
  <PresentationFormat>Экран (16:9)</PresentationFormat>
  <Paragraphs>126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Segoe UI Emoji</vt:lpstr>
      <vt:lpstr>Calibri Light</vt:lpstr>
      <vt:lpstr>Arial</vt:lpstr>
      <vt:lpstr>Source Sans 3</vt:lpstr>
      <vt:lpstr>Lora</vt:lpstr>
      <vt:lpstr>Aptos</vt:lpstr>
      <vt:lpstr>Calibri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k210</dc:creator>
  <cp:lastModifiedBy>Пользователь Windows</cp:lastModifiedBy>
  <cp:revision>12</cp:revision>
  <dcterms:created xsi:type="dcterms:W3CDTF">2026-06-07T15:34:20Z</dcterms:created>
  <dcterms:modified xsi:type="dcterms:W3CDTF">2026-06-08T14:05:23Z</dcterms:modified>
</cp:coreProperties>
</file>