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7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513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731520" y="658368"/>
            <a:ext cx="2468880" cy="347472"/>
          </a:xfrm>
          <a:prstGeom prst="roundRect">
            <a:avLst>
              <a:gd name="adj" fmla="val 13158"/>
            </a:avLst>
          </a:prstGeom>
          <a:solidFill>
            <a:srgbClr val="0A66C2"/>
          </a:solidFill>
          <a:ln w="12700">
            <a:solidFill>
              <a:srgbClr val="0A66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68680" y="758952"/>
            <a:ext cx="21945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ВЕБИНАР • 21 МАЯ • 16:00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31520" y="141732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233D"/>
                </a:solidFill>
              </a:rPr>
              <a:t>Итоги и перспективы реализации проекта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31520" y="1874520"/>
            <a:ext cx="6995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0A66C2"/>
                </a:solidFill>
              </a:rPr>
              <a:t>«Использование цифрового образовательного контента»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49808" y="2880360"/>
            <a:ext cx="566928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500" dirty="0">
                <a:solidFill>
                  <a:srgbClr val="12233D"/>
                </a:solidFill>
              </a:rPr>
              <a:t>Региональный</a:t>
            </a:r>
            <a:r>
              <a:rPr lang="en-US" sz="1500" dirty="0">
                <a:solidFill>
                  <a:srgbClr val="12233D"/>
                </a:solidFill>
              </a:rPr>
              <a:t> </a:t>
            </a:r>
            <a:r>
              <a:rPr lang="en-US" sz="1500" dirty="0" err="1">
                <a:solidFill>
                  <a:srgbClr val="12233D"/>
                </a:solidFill>
              </a:rPr>
              <a:t>координатор</a:t>
            </a:r>
            <a:r>
              <a:rPr lang="ru-RU" sz="1500" dirty="0">
                <a:solidFill>
                  <a:srgbClr val="12233D"/>
                </a:solidFill>
              </a:rPr>
              <a:t> Библиотеки «Моя школа»</a:t>
            </a:r>
            <a:r>
              <a:rPr lang="en-US" sz="1500" dirty="0">
                <a:solidFill>
                  <a:srgbClr val="12233D"/>
                </a:solidFill>
              </a:rPr>
              <a:t>: Джангиров Руслан Имранович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2233D"/>
                </a:solidFill>
              </a:rPr>
              <a:t>АНО «ИЦТО»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092440" y="1051560"/>
            <a:ext cx="3246120" cy="4389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8458200" y="14173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2233D"/>
                </a:solidFill>
              </a:rPr>
              <a:t>ЦОК как рабочий инструмент школы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8366760" y="2148840"/>
            <a:ext cx="530352" cy="530352"/>
          </a:xfrm>
          <a:prstGeom prst="ellipse">
            <a:avLst/>
          </a:prstGeom>
          <a:solidFill>
            <a:srgbClr val="0A66C2">
              <a:alpha val="92000"/>
            </a:srgbClr>
          </a:solidFill>
          <a:ln w="12700">
            <a:solidFill>
              <a:srgbClr val="0A66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8412480" y="223113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🎯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052560" y="2267712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2233D"/>
                </a:solidFill>
              </a:rPr>
              <a:t>урок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366760" y="2834640"/>
            <a:ext cx="530352" cy="530352"/>
          </a:xfrm>
          <a:prstGeom prst="ellipse">
            <a:avLst/>
          </a:prstGeom>
          <a:solidFill>
            <a:srgbClr val="29C7AC">
              <a:alpha val="92000"/>
            </a:srgbClr>
          </a:solidFill>
          <a:ln w="12700">
            <a:solidFill>
              <a:srgbClr val="29C7A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8412480" y="291693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🧩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9052560" y="2953512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2233D"/>
                </a:solidFill>
              </a:rPr>
              <a:t>самостоятельная работа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366760" y="3520440"/>
            <a:ext cx="530352" cy="530352"/>
          </a:xfrm>
          <a:prstGeom prst="ellipse">
            <a:avLst/>
          </a:prstGeom>
          <a:solidFill>
            <a:srgbClr val="7C3AED">
              <a:alpha val="92000"/>
            </a:srgbClr>
          </a:solidFill>
          <a:ln w="12700">
            <a:solidFill>
              <a:srgbClr val="7C3AE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8412480" y="360273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📲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052560" y="3639312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2233D"/>
                </a:solidFill>
              </a:rPr>
              <a:t>цифровое домашнее задание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366760" y="4206240"/>
            <a:ext cx="530352" cy="530352"/>
          </a:xfrm>
          <a:prstGeom prst="ellipse">
            <a:avLst/>
          </a:prstGeom>
          <a:solidFill>
            <a:srgbClr val="F97316">
              <a:alpha val="92000"/>
            </a:srgbClr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8412480" y="428853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✅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9052560" y="4325112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2233D"/>
                </a:solidFill>
              </a:rPr>
              <a:t>экспертиза и банк материалов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5760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</a:rPr>
              <a:t>Регистрация и подключение: my.mts-link.ru/j/40947613/19426499201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Зачем мы встречаемся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Сверить итоги года и перейти от “используем ресурс” к “управляем качеством цифрового контента”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731520" y="1691640"/>
            <a:ext cx="2487168" cy="301752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914400" y="1874520"/>
            <a:ext cx="438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66C2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14400" y="239572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2233D"/>
                </a:solidFill>
              </a:rPr>
              <a:t>подвести итоги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14400" y="2999232"/>
            <a:ext cx="192024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что получилось в школах и где нужна поддержка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520440" y="1691640"/>
            <a:ext cx="2487168" cy="301752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3703320" y="1874520"/>
            <a:ext cx="438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9C7AC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703320" y="239572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2233D"/>
                </a:solidFill>
              </a:rPr>
              <a:t>сверить показатели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703320" y="2999232"/>
            <a:ext cx="192024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ЦОК, повышение квалификации, представление опыта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1691640"/>
            <a:ext cx="2487168" cy="301752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6492240" y="1874520"/>
            <a:ext cx="438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C3AED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492240" y="239572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2233D"/>
                </a:solidFill>
              </a:rPr>
              <a:t>дать практику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492240" y="2999232"/>
            <a:ext cx="192024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как встроить контент в урок, ЦДЗ и методическую работу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098280" y="1691640"/>
            <a:ext cx="2487168" cy="301752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9281160" y="1874520"/>
            <a:ext cx="4389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97316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9281160" y="239572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2233D"/>
                </a:solidFill>
              </a:rPr>
              <a:t>наметить 2026–2027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281160" y="2999232"/>
            <a:ext cx="192024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банк материалов, экспертиза, регулярная аналитика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00400" y="5349240"/>
            <a:ext cx="5806440" cy="310896"/>
          </a:xfrm>
          <a:prstGeom prst="roundRect">
            <a:avLst>
              <a:gd name="adj" fmla="val 17647"/>
            </a:avLst>
          </a:prstGeom>
          <a:solidFill>
            <a:srgbClr val="0A66C2">
              <a:alpha val="95000"/>
            </a:srgbClr>
          </a:solidFill>
          <a:ln w="12700">
            <a:solidFill>
              <a:srgbClr val="0A66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1"/>
          <p:cNvSpPr/>
          <p:nvPr/>
        </p:nvSpPr>
        <p:spPr>
          <a:xfrm>
            <a:off x="3273552" y="5422392"/>
            <a:ext cx="566013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Фокус: руководители направлений ЦОК и педагогические команды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Модель проекта: от поддержки к банку качественного ЦОК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На странице проекта определены сопровождение педагогов, разработка материалов, экспертиза и обмен практиками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68680" y="2011680"/>
            <a:ext cx="1938528" cy="1325880"/>
          </a:xfrm>
          <a:prstGeom prst="chevron">
            <a:avLst/>
          </a:prstGeom>
          <a:solidFill>
            <a:srgbClr val="DDEE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005840" y="2176272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66C2"/>
                </a:solidFill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80160" y="2130552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12233D"/>
                </a:solidFill>
              </a:rPr>
              <a:t>Методическая поддержка</a:t>
            </a:r>
            <a:endParaRPr lang="en-US" sz="1280" dirty="0"/>
          </a:p>
        </p:txBody>
      </p:sp>
      <p:sp>
        <p:nvSpPr>
          <p:cNvPr id="9" name="Text 7"/>
          <p:cNvSpPr/>
          <p:nvPr/>
        </p:nvSpPr>
        <p:spPr>
          <a:xfrm>
            <a:off x="1280160" y="2578608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4748B"/>
                </a:solidFill>
              </a:rPr>
              <a:t>адресные консультации, быстрые разборы уроков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3108960" y="2011680"/>
            <a:ext cx="1938528" cy="1325880"/>
          </a:xfrm>
          <a:prstGeom prst="chevron">
            <a:avLst/>
          </a:prstGeom>
          <a:solidFill>
            <a:srgbClr val="E0F8F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3246120" y="2176272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9C7AC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20440" y="2130552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12233D"/>
                </a:solidFill>
              </a:rPr>
              <a:t>Курсовая подготовка</a:t>
            </a:r>
            <a:endParaRPr lang="en-US" sz="1280" dirty="0"/>
          </a:p>
        </p:txBody>
      </p:sp>
      <p:sp>
        <p:nvSpPr>
          <p:cNvPr id="13" name="Text 11"/>
          <p:cNvSpPr/>
          <p:nvPr/>
        </p:nvSpPr>
        <p:spPr>
          <a:xfrm>
            <a:off x="3520440" y="2578608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4748B"/>
                </a:solidFill>
              </a:rPr>
              <a:t>ЦОК, цифровые инструменты, нейросети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349240" y="2011680"/>
            <a:ext cx="1938528" cy="1325880"/>
          </a:xfrm>
          <a:prstGeom prst="chevron">
            <a:avLst/>
          </a:prstGeom>
          <a:solidFill>
            <a:srgbClr val="EEE8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5486400" y="2176272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C3AED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760720" y="2130552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12233D"/>
                </a:solidFill>
              </a:rPr>
              <a:t>Разработка материалов</a:t>
            </a:r>
            <a:endParaRPr lang="en-US" sz="1280" dirty="0"/>
          </a:p>
        </p:txBody>
      </p:sp>
      <p:sp>
        <p:nvSpPr>
          <p:cNvPr id="17" name="Text 15"/>
          <p:cNvSpPr/>
          <p:nvPr/>
        </p:nvSpPr>
        <p:spPr>
          <a:xfrm>
            <a:off x="5760720" y="2578608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4748B"/>
                </a:solidFill>
              </a:rPr>
              <a:t>не менее 10 единиц контента от школы как ориентир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7589520" y="2011680"/>
            <a:ext cx="1938528" cy="1325880"/>
          </a:xfrm>
          <a:prstGeom prst="chevron">
            <a:avLst/>
          </a:prstGeom>
          <a:solidFill>
            <a:srgbClr val="FFF1D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7726680" y="2176272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97316"/>
                </a:solidFill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001000" y="2130552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12233D"/>
                </a:solidFill>
              </a:rPr>
              <a:t>Экспертиза</a:t>
            </a:r>
            <a:endParaRPr lang="en-US" sz="1280" dirty="0"/>
          </a:p>
        </p:txBody>
      </p:sp>
      <p:sp>
        <p:nvSpPr>
          <p:cNvPr id="21" name="Text 19"/>
          <p:cNvSpPr/>
          <p:nvPr/>
        </p:nvSpPr>
        <p:spPr>
          <a:xfrm>
            <a:off x="8001000" y="2578608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4748B"/>
                </a:solidFill>
              </a:rPr>
              <a:t>проверка методической и предметной корректности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9829800" y="2011680"/>
            <a:ext cx="1938528" cy="1325880"/>
          </a:xfrm>
          <a:prstGeom prst="chevron">
            <a:avLst/>
          </a:prstGeom>
          <a:solidFill>
            <a:srgbClr val="E8F5E9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1"/>
          <p:cNvSpPr/>
          <p:nvPr/>
        </p:nvSpPr>
        <p:spPr>
          <a:xfrm>
            <a:off x="9966960" y="2176272"/>
            <a:ext cx="228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A148"/>
                </a:solidFill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0241280" y="2130552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b="1" dirty="0">
                <a:solidFill>
                  <a:srgbClr val="12233D"/>
                </a:solidFill>
              </a:rPr>
              <a:t>Практики региона</a:t>
            </a:r>
            <a:endParaRPr lang="en-US" sz="1280" dirty="0"/>
          </a:p>
        </p:txBody>
      </p:sp>
      <p:sp>
        <p:nvSpPr>
          <p:cNvPr id="25" name="Text 23"/>
          <p:cNvSpPr/>
          <p:nvPr/>
        </p:nvSpPr>
        <p:spPr>
          <a:xfrm>
            <a:off x="10241280" y="2578608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64748B"/>
                </a:solidFill>
              </a:rPr>
              <a:t>публикации, вебинары, сборник эффективных практик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1188720" y="4160520"/>
            <a:ext cx="98755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233D"/>
                </a:solidFill>
              </a:rPr>
              <a:t>Главный результат — не отдельная “цифровая активность”, а управляемая методическая система: учитель выбирает, применяет, дорабатывает и передает проверенный контент.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Показатели 2025–2026: что измеряем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На проектной странице зафиксированы три ключевых ориентира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1600200"/>
            <a:ext cx="33375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987552" y="1801368"/>
            <a:ext cx="30083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0A66C2"/>
                </a:solidFill>
              </a:rPr>
              <a:t>13</a:t>
            </a:r>
            <a:r>
              <a:rPr lang="en-US" sz="2400" b="1" dirty="0">
                <a:solidFill>
                  <a:srgbClr val="0A66C2"/>
                </a:solidFill>
              </a:rPr>
              <a:t>%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005840" y="2313432"/>
            <a:ext cx="297180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12233D"/>
                </a:solidFill>
              </a:rPr>
              <a:t>доля организаций, разработавших ЦОК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4443984" y="1600200"/>
            <a:ext cx="33375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608576" y="1801368"/>
            <a:ext cx="30083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7C3AED"/>
                </a:solidFill>
              </a:rPr>
              <a:t>50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626864" y="2313432"/>
            <a:ext cx="297180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 err="1">
                <a:solidFill>
                  <a:srgbClr val="12233D"/>
                </a:solidFill>
              </a:rPr>
              <a:t>организаций</a:t>
            </a:r>
            <a:r>
              <a:rPr lang="en-US" sz="1020" dirty="0">
                <a:solidFill>
                  <a:srgbClr val="12233D"/>
                </a:solidFill>
              </a:rPr>
              <a:t>, представивших опыт реализации проекта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8065008" y="1600200"/>
            <a:ext cx="33375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229600" y="1801368"/>
            <a:ext cx="30083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29C7AC"/>
                </a:solidFill>
              </a:rPr>
              <a:t>&gt;400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8247888" y="2313432"/>
            <a:ext cx="2971800" cy="1234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 err="1">
                <a:solidFill>
                  <a:srgbClr val="12233D"/>
                </a:solidFill>
              </a:rPr>
              <a:t>педагогических</a:t>
            </a:r>
            <a:r>
              <a:rPr lang="en-US" sz="1020" dirty="0">
                <a:solidFill>
                  <a:srgbClr val="12233D"/>
                </a:solidFill>
              </a:rPr>
              <a:t> работников, прошедших курсы повышения квалификации</a:t>
            </a:r>
            <a:endParaRPr lang="en-US" sz="1020" dirty="0"/>
          </a:p>
        </p:txBody>
      </p:sp>
      <p:sp>
        <p:nvSpPr>
          <p:cNvPr id="16" name="Text 13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Календарь реализации: учебный год как единый цикл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От заявок и реестров — к мониторингу, экспертизе, сборнику и банку контента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1005840" y="3063240"/>
            <a:ext cx="10149840" cy="0"/>
          </a:xfrm>
          <a:prstGeom prst="line">
            <a:avLst/>
          </a:prstGeom>
          <a:noFill/>
          <a:ln w="12700">
            <a:solidFill>
              <a:srgbClr val="0A66C2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960120" y="2807208"/>
            <a:ext cx="502920" cy="502920"/>
          </a:xfrm>
          <a:prstGeom prst="ellipse">
            <a:avLst/>
          </a:prstGeom>
          <a:solidFill>
            <a:srgbClr val="0A66C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58952" y="217627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233D"/>
                </a:solidFill>
              </a:rPr>
              <a:t>Авг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160020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заявки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реестр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313432" y="2807208"/>
            <a:ext cx="502920" cy="502920"/>
          </a:xfrm>
          <a:prstGeom prst="ellipse">
            <a:avLst/>
          </a:prstGeom>
          <a:solidFill>
            <a:srgbClr val="29C7A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2112264" y="34564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233D"/>
                </a:solidFill>
              </a:rPr>
              <a:t>Сен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993392" y="3776472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установочное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совещание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666744" y="2807208"/>
            <a:ext cx="502920" cy="502920"/>
          </a:xfrm>
          <a:prstGeom prst="ellipse">
            <a:avLst/>
          </a:prstGeom>
          <a:solidFill>
            <a:srgbClr val="0A66C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3465576" y="217627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233D"/>
                </a:solidFill>
              </a:rPr>
              <a:t>Окт–Ноя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346704" y="160020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курсы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практики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020056" y="2807208"/>
            <a:ext cx="502920" cy="502920"/>
          </a:xfrm>
          <a:prstGeom prst="ellipse">
            <a:avLst/>
          </a:prstGeom>
          <a:solidFill>
            <a:srgbClr val="29C7A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4818888" y="34564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233D"/>
                </a:solidFill>
              </a:rPr>
              <a:t>Ноя → кв.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700016" y="3776472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митапы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Библиотека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6373368" y="2807208"/>
            <a:ext cx="502920" cy="502920"/>
          </a:xfrm>
          <a:prstGeom prst="ellipse">
            <a:avLst/>
          </a:prstGeom>
          <a:solidFill>
            <a:srgbClr val="0A66C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6172200" y="217627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233D"/>
                </a:solidFill>
              </a:rPr>
              <a:t>Год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053328" y="160020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вебинары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ЦОК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7726680" y="2807208"/>
            <a:ext cx="502920" cy="502920"/>
          </a:xfrm>
          <a:prstGeom prst="ellipse">
            <a:avLst/>
          </a:prstGeom>
          <a:solidFill>
            <a:srgbClr val="29C7A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1"/>
          <p:cNvSpPr/>
          <p:nvPr/>
        </p:nvSpPr>
        <p:spPr>
          <a:xfrm>
            <a:off x="7525512" y="34564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233D"/>
                </a:solidFill>
              </a:rPr>
              <a:t>Фев–Мар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406640" y="3776472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ИИ в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образовании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9079992" y="2807208"/>
            <a:ext cx="502920" cy="502920"/>
          </a:xfrm>
          <a:prstGeom prst="ellipse">
            <a:avLst/>
          </a:prstGeom>
          <a:solidFill>
            <a:srgbClr val="0A66C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8878824" y="217627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233D"/>
                </a:solidFill>
              </a:rPr>
              <a:t>Май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759952" y="1600200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мониторинг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экспертиза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10433304" y="2807208"/>
            <a:ext cx="502920" cy="502920"/>
          </a:xfrm>
          <a:prstGeom prst="ellipse">
            <a:avLst/>
          </a:prstGeom>
          <a:solidFill>
            <a:srgbClr val="29C7A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9" name="Text 27"/>
          <p:cNvSpPr/>
          <p:nvPr/>
        </p:nvSpPr>
        <p:spPr>
          <a:xfrm>
            <a:off x="10232136" y="34564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233D"/>
                </a:solidFill>
              </a:rPr>
              <a:t>Июль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0113264" y="3776472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сборник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практик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7726680" y="6437376"/>
            <a:ext cx="3611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Итоги года: что должно остаться в школе после проекта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Практический результат — не отчет ради отчета, а повторяемый контур работы с ЦОК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914400" y="1444752"/>
            <a:ext cx="530352" cy="530352"/>
          </a:xfrm>
          <a:prstGeom prst="ellipse">
            <a:avLst/>
          </a:prstGeom>
          <a:solidFill>
            <a:srgbClr val="0A66C2">
              <a:alpha val="92000"/>
            </a:srgbClr>
          </a:solidFill>
          <a:ln w="12700">
            <a:solidFill>
              <a:srgbClr val="0A66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960120" y="1527048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📚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691640" y="15087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2233D"/>
                </a:solidFill>
              </a:rPr>
              <a:t>Контент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3703320" y="149047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школа формирует собственный набор материалов, понятный педагогам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914400" y="2267712"/>
            <a:ext cx="530352" cy="530352"/>
          </a:xfrm>
          <a:prstGeom prst="ellipse">
            <a:avLst/>
          </a:prstGeom>
          <a:solidFill>
            <a:srgbClr val="29C7AC">
              <a:alpha val="92000"/>
            </a:srgbClr>
          </a:solidFill>
          <a:ln w="12700">
            <a:solidFill>
              <a:srgbClr val="29C7A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960120" y="2350008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🧑‍🏫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691640" y="233172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2233D"/>
                </a:solidFill>
              </a:rPr>
              <a:t>Компетенции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3703320" y="231343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педагоги осваивают поиск, отбор, разработку и корректировку ЦОК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14400" y="3090672"/>
            <a:ext cx="530352" cy="530352"/>
          </a:xfrm>
          <a:prstGeom prst="ellipse">
            <a:avLst/>
          </a:prstGeom>
          <a:solidFill>
            <a:srgbClr val="7C3AED">
              <a:alpha val="92000"/>
            </a:srgbClr>
          </a:solidFill>
          <a:ln w="12700">
            <a:solidFill>
              <a:srgbClr val="7C3AE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960120" y="3172968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🧭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691640" y="31546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2233D"/>
                </a:solidFill>
              </a:rPr>
              <a:t>Методика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3703320" y="31363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цифровые задания привязаны к уроку, теме, результатам и домашней работе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14400" y="3913632"/>
            <a:ext cx="530352" cy="530352"/>
          </a:xfrm>
          <a:prstGeom prst="ellipse">
            <a:avLst/>
          </a:prstGeom>
          <a:solidFill>
            <a:srgbClr val="F97316">
              <a:alpha val="92000"/>
            </a:srgbClr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960120" y="3995928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📊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691640" y="397764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2233D"/>
                </a:solidFill>
              </a:rPr>
              <a:t>Управление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3703320" y="39593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руководитель видит динамику: кто использует, что создано, что требует экспертизы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14400" y="4736592"/>
            <a:ext cx="530352" cy="530352"/>
          </a:xfrm>
          <a:prstGeom prst="ellipse">
            <a:avLst/>
          </a:prstGeom>
          <a:solidFill>
            <a:srgbClr val="24A148">
              <a:alpha val="92000"/>
            </a:srgbClr>
          </a:solidFill>
          <a:ln w="12700">
            <a:solidFill>
              <a:srgbClr val="24A14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1"/>
          <p:cNvSpPr/>
          <p:nvPr/>
        </p:nvSpPr>
        <p:spPr>
          <a:xfrm>
            <a:off x="960120" y="4818888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🌐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1691640" y="48006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2233D"/>
                </a:solidFill>
              </a:rPr>
              <a:t>Тиражирование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3703320" y="478231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64748B"/>
                </a:solidFill>
              </a:rPr>
              <a:t>лучшие практики уходят в региональный обмен и банк материалов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772400" y="1463040"/>
            <a:ext cx="3291840" cy="3337560"/>
          </a:xfrm>
          <a:prstGeom prst="roundRect">
            <a:avLst>
              <a:gd name="adj" fmla="val 2222"/>
            </a:avLst>
          </a:prstGeom>
          <a:solidFill>
            <a:srgbClr val="F1F8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8138160" y="178308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A66C2"/>
                </a:solidFill>
              </a:rPr>
              <a:t>Формула результата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8092440" y="2423160"/>
            <a:ext cx="265176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233D"/>
                </a:solidFill>
              </a:rPr>
              <a:t>ЦОК = педагогическая цель + проверенный материал + сценарий применения + обратная связь по результату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считать качественным цифровым материалом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Минимальный чек-лист перед размещением, использованием или передачей на экспертизу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777240" y="150876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941832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A66C2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1600" y="167335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233D"/>
                </a:solidFill>
              </a:rPr>
              <a:t>цель и результат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2075688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64748B"/>
                </a:solidFill>
              </a:rPr>
              <a:t>задание связано с планируемыми результатами</a:t>
            </a:r>
            <a:endParaRPr lang="en-US" sz="1060" dirty="0"/>
          </a:p>
        </p:txBody>
      </p:sp>
      <p:sp>
        <p:nvSpPr>
          <p:cNvPr id="10" name="Shape 8"/>
          <p:cNvSpPr/>
          <p:nvPr/>
        </p:nvSpPr>
        <p:spPr>
          <a:xfrm>
            <a:off x="4526280" y="150876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4690872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9C7AC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120640" y="167335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233D"/>
                </a:solidFill>
              </a:rPr>
              <a:t>возраст и сложность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120640" y="2075688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64748B"/>
                </a:solidFill>
              </a:rPr>
              <a:t>нет перегруза, понятные инструкции</a:t>
            </a:r>
            <a:endParaRPr lang="en-US" sz="1060" dirty="0"/>
          </a:p>
        </p:txBody>
      </p:sp>
      <p:sp>
        <p:nvSpPr>
          <p:cNvPr id="14" name="Shape 12"/>
          <p:cNvSpPr/>
          <p:nvPr/>
        </p:nvSpPr>
        <p:spPr>
          <a:xfrm>
            <a:off x="8275320" y="150876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8439912" y="167335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C3AED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869680" y="167335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233D"/>
                </a:solidFill>
              </a:rPr>
              <a:t>методическая логика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869680" y="2075688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64748B"/>
                </a:solidFill>
              </a:rPr>
              <a:t>есть место в уроке: мотивация, закрепление, контроль</a:t>
            </a:r>
            <a:endParaRPr lang="en-US" sz="1060" dirty="0"/>
          </a:p>
        </p:txBody>
      </p:sp>
      <p:sp>
        <p:nvSpPr>
          <p:cNvPr id="18" name="Shape 16"/>
          <p:cNvSpPr/>
          <p:nvPr/>
        </p:nvSpPr>
        <p:spPr>
          <a:xfrm>
            <a:off x="777240" y="338328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941832" y="35478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97316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71600" y="354787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233D"/>
                </a:solidFill>
              </a:rPr>
              <a:t>обратная связь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71600" y="3950208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64748B"/>
                </a:solidFill>
              </a:rPr>
              <a:t>учитель видит ошибку и может дать адресную помощь</a:t>
            </a:r>
            <a:endParaRPr lang="en-US" sz="1060" dirty="0"/>
          </a:p>
        </p:txBody>
      </p:sp>
      <p:sp>
        <p:nvSpPr>
          <p:cNvPr id="22" name="Shape 20"/>
          <p:cNvSpPr/>
          <p:nvPr/>
        </p:nvSpPr>
        <p:spPr>
          <a:xfrm>
            <a:off x="4526280" y="338328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1"/>
          <p:cNvSpPr/>
          <p:nvPr/>
        </p:nvSpPr>
        <p:spPr>
          <a:xfrm>
            <a:off x="4690872" y="354787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4A148"/>
                </a:solidFill>
              </a:rPr>
              <a:t>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120640" y="354787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233D"/>
                </a:solidFill>
              </a:rPr>
              <a:t>доступность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120640" y="3950208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dirty="0">
                <a:solidFill>
                  <a:srgbClr val="64748B"/>
                </a:solidFill>
              </a:rPr>
              <a:t>материал открывается, читается, не требует лишних действий</a:t>
            </a:r>
            <a:endParaRPr lang="en-US" sz="1060" dirty="0"/>
          </a:p>
        </p:txBody>
      </p:sp>
      <p:sp>
        <p:nvSpPr>
          <p:cNvPr id="26" name="Shape 24"/>
          <p:cNvSpPr/>
          <p:nvPr/>
        </p:nvSpPr>
        <p:spPr>
          <a:xfrm>
            <a:off x="2880360" y="5532120"/>
            <a:ext cx="6446520" cy="310896"/>
          </a:xfrm>
          <a:prstGeom prst="roundRect">
            <a:avLst>
              <a:gd name="adj" fmla="val 17647"/>
            </a:avLst>
          </a:prstGeom>
          <a:solidFill>
            <a:srgbClr val="7C3AED">
              <a:alpha val="95000"/>
            </a:srgbClr>
          </a:solidFill>
          <a:ln w="12700">
            <a:solidFill>
              <a:srgbClr val="7C3AE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2953512" y="5605272"/>
            <a:ext cx="630021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Практический совет: сначала сценарий урока — потом выбор цифрового элемента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Вебинары и митапы: что важно вынести в школьную практику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Регулярные встречи должны закрывать реальные вопросы педагога, а не только демонстрировать интерфейс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1828800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1F8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1490472" y="2057400"/>
            <a:ext cx="530352" cy="530352"/>
          </a:xfrm>
          <a:prstGeom prst="ellipse">
            <a:avLst/>
          </a:prstGeom>
          <a:solidFill>
            <a:srgbClr val="0A66C2">
              <a:alpha val="92000"/>
            </a:srgbClr>
          </a:solidFill>
          <a:ln w="12700">
            <a:solidFill>
              <a:srgbClr val="0A66C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1536192" y="213969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🔍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51560" y="278892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233D"/>
                </a:solidFill>
              </a:rPr>
              <a:t>Поиск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60704" y="318211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64748B"/>
                </a:solidFill>
              </a:rPr>
              <a:t>как быстро найти подходящий материал</a:t>
            </a:r>
            <a:endParaRPr lang="en-US" sz="980" dirty="0"/>
          </a:p>
        </p:txBody>
      </p:sp>
      <p:sp>
        <p:nvSpPr>
          <p:cNvPr id="11" name="Shape 9"/>
          <p:cNvSpPr/>
          <p:nvPr/>
        </p:nvSpPr>
        <p:spPr>
          <a:xfrm>
            <a:off x="3063240" y="1828800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0FEF9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3730752" y="2057400"/>
            <a:ext cx="530352" cy="530352"/>
          </a:xfrm>
          <a:prstGeom prst="ellipse">
            <a:avLst/>
          </a:prstGeom>
          <a:solidFill>
            <a:srgbClr val="29C7AC">
              <a:alpha val="92000"/>
            </a:srgbClr>
          </a:solidFill>
          <a:ln w="12700">
            <a:solidFill>
              <a:srgbClr val="29C7A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3776472" y="213969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🧠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291840" y="278892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233D"/>
                </a:solidFill>
              </a:rPr>
              <a:t>Отбор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300984" y="318211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64748B"/>
                </a:solidFill>
              </a:rPr>
              <a:t>как понять, что материал действительно работает</a:t>
            </a:r>
            <a:endParaRPr lang="en-US" sz="980" dirty="0"/>
          </a:p>
        </p:txBody>
      </p:sp>
      <p:sp>
        <p:nvSpPr>
          <p:cNvPr id="16" name="Shape 14"/>
          <p:cNvSpPr/>
          <p:nvPr/>
        </p:nvSpPr>
        <p:spPr>
          <a:xfrm>
            <a:off x="5303520" y="1828800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6F0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5971032" y="2057400"/>
            <a:ext cx="530352" cy="530352"/>
          </a:xfrm>
          <a:prstGeom prst="ellipse">
            <a:avLst/>
          </a:prstGeom>
          <a:solidFill>
            <a:srgbClr val="7C3AED">
              <a:alpha val="92000"/>
            </a:srgbClr>
          </a:solidFill>
          <a:ln w="12700">
            <a:solidFill>
              <a:srgbClr val="7C3AE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6016752" y="213969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📝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5532120" y="278892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233D"/>
                </a:solidFill>
              </a:rPr>
              <a:t>Сценарий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541264" y="318211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64748B"/>
                </a:solidFill>
              </a:rPr>
              <a:t>как встроить ЦОК в тему и домашнюю работу</a:t>
            </a:r>
            <a:endParaRPr lang="en-US" sz="980" dirty="0"/>
          </a:p>
        </p:txBody>
      </p:sp>
      <p:sp>
        <p:nvSpPr>
          <p:cNvPr id="21" name="Shape 19"/>
          <p:cNvSpPr/>
          <p:nvPr/>
        </p:nvSpPr>
        <p:spPr>
          <a:xfrm>
            <a:off x="7543800" y="1828800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FF7ED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Shape 20"/>
          <p:cNvSpPr/>
          <p:nvPr/>
        </p:nvSpPr>
        <p:spPr>
          <a:xfrm>
            <a:off x="8211312" y="2057400"/>
            <a:ext cx="530352" cy="530352"/>
          </a:xfrm>
          <a:prstGeom prst="ellipse">
            <a:avLst/>
          </a:prstGeom>
          <a:solidFill>
            <a:srgbClr val="F97316">
              <a:alpha val="92000"/>
            </a:srgbClr>
          </a:solidFill>
          <a:ln w="12700">
            <a:solidFill>
              <a:srgbClr val="F9731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1"/>
          <p:cNvSpPr/>
          <p:nvPr/>
        </p:nvSpPr>
        <p:spPr>
          <a:xfrm>
            <a:off x="8257032" y="213969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📈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772400" y="278892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233D"/>
                </a:solidFill>
              </a:rPr>
              <a:t>Аналитика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781544" y="318211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64748B"/>
                </a:solidFill>
              </a:rPr>
              <a:t>как увидеть пробелы и скорректировать обучение</a:t>
            </a:r>
            <a:endParaRPr lang="en-US" sz="980" dirty="0"/>
          </a:p>
        </p:txBody>
      </p:sp>
      <p:sp>
        <p:nvSpPr>
          <p:cNvPr id="26" name="Shape 24"/>
          <p:cNvSpPr/>
          <p:nvPr/>
        </p:nvSpPr>
        <p:spPr>
          <a:xfrm>
            <a:off x="9784080" y="1828800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0FDF4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Shape 25"/>
          <p:cNvSpPr/>
          <p:nvPr/>
        </p:nvSpPr>
        <p:spPr>
          <a:xfrm>
            <a:off x="10451592" y="2057400"/>
            <a:ext cx="530352" cy="530352"/>
          </a:xfrm>
          <a:prstGeom prst="ellipse">
            <a:avLst/>
          </a:prstGeom>
          <a:solidFill>
            <a:srgbClr val="24A148">
              <a:alpha val="92000"/>
            </a:srgbClr>
          </a:solidFill>
          <a:ln w="12700">
            <a:solidFill>
              <a:srgbClr val="24A14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8" name="Text 26"/>
          <p:cNvSpPr/>
          <p:nvPr/>
        </p:nvSpPr>
        <p:spPr>
          <a:xfrm>
            <a:off x="10497312" y="2139696"/>
            <a:ext cx="438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000000"/>
                </a:solidFill>
              </a:rPr>
              <a:t>🚀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10012680" y="278892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233D"/>
                </a:solidFill>
              </a:rPr>
              <a:t>Публикация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10021824" y="318211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64748B"/>
                </a:solidFill>
              </a:rPr>
              <a:t>как оформить школьный опыт для региона</a:t>
            </a:r>
            <a:endParaRPr lang="en-US" sz="980" dirty="0"/>
          </a:p>
        </p:txBody>
      </p:sp>
      <p:sp>
        <p:nvSpPr>
          <p:cNvPr id="31" name="Text 29"/>
          <p:cNvSpPr/>
          <p:nvPr/>
        </p:nvSpPr>
        <p:spPr>
          <a:xfrm>
            <a:off x="1234440" y="498348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A66C2"/>
                </a:solidFill>
              </a:rPr>
              <a:t>Лучший формат: 20 минут демонстрации + 20 минут разбора кейсов школ + 10 минут чек-лист действий.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Рабочий набор школьного координатора ЦОК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Чтобы проект был управляемым, нужна простая система учета и сопровождения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1417320"/>
            <a:ext cx="48006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143000" y="15544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D"/>
                </a:solidFill>
              </a:rPr>
              <a:t>Реестр участников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154680" y="1545336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10" dirty="0">
                <a:solidFill>
                  <a:srgbClr val="64748B"/>
                </a:solidFill>
              </a:rPr>
              <a:t>педагоги, предметы, классы, статус курсов</a:t>
            </a:r>
            <a:endParaRPr lang="en-US" sz="1010" dirty="0"/>
          </a:p>
        </p:txBody>
      </p:sp>
      <p:sp>
        <p:nvSpPr>
          <p:cNvPr id="9" name="Shape 7"/>
          <p:cNvSpPr/>
          <p:nvPr/>
        </p:nvSpPr>
        <p:spPr>
          <a:xfrm>
            <a:off x="6126480" y="1417320"/>
            <a:ext cx="48006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6446520" y="155448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D"/>
                </a:solidFill>
              </a:rPr>
              <a:t>Матрица контента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58200" y="1545336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10" dirty="0">
                <a:solidFill>
                  <a:srgbClr val="64748B"/>
                </a:solidFill>
              </a:rPr>
              <a:t>создано / применено / отправлено на экспертизу</a:t>
            </a:r>
            <a:endParaRPr lang="en-US" sz="1010" dirty="0"/>
          </a:p>
        </p:txBody>
      </p:sp>
      <p:sp>
        <p:nvSpPr>
          <p:cNvPr id="12" name="Shape 10"/>
          <p:cNvSpPr/>
          <p:nvPr/>
        </p:nvSpPr>
        <p:spPr>
          <a:xfrm>
            <a:off x="822960" y="2651760"/>
            <a:ext cx="48006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1143000" y="27889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D"/>
                </a:solidFill>
              </a:rPr>
              <a:t>Календарь активностей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154680" y="2779776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10" dirty="0">
                <a:solidFill>
                  <a:srgbClr val="64748B"/>
                </a:solidFill>
              </a:rPr>
              <a:t>вебинары, митапы, школьные мини-семинары</a:t>
            </a:r>
            <a:endParaRPr lang="en-US" sz="1010" dirty="0"/>
          </a:p>
        </p:txBody>
      </p:sp>
      <p:sp>
        <p:nvSpPr>
          <p:cNvPr id="15" name="Shape 13"/>
          <p:cNvSpPr/>
          <p:nvPr/>
        </p:nvSpPr>
        <p:spPr>
          <a:xfrm>
            <a:off x="6126480" y="2651760"/>
            <a:ext cx="48006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6446520" y="27889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D"/>
                </a:solidFill>
              </a:rPr>
              <a:t>Папка лучших практик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458200" y="2779776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10" dirty="0">
                <a:solidFill>
                  <a:srgbClr val="64748B"/>
                </a:solidFill>
              </a:rPr>
              <a:t>сценарии уроков, ссылки, скриншоты, результаты</a:t>
            </a:r>
            <a:endParaRPr lang="en-US" sz="1010" dirty="0"/>
          </a:p>
        </p:txBody>
      </p:sp>
      <p:sp>
        <p:nvSpPr>
          <p:cNvPr id="18" name="Shape 16"/>
          <p:cNvSpPr/>
          <p:nvPr/>
        </p:nvSpPr>
        <p:spPr>
          <a:xfrm>
            <a:off x="822960" y="3886200"/>
            <a:ext cx="48006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1143000" y="4023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D"/>
                </a:solidFill>
              </a:rPr>
              <a:t>Ежемесячный дайджест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154680" y="4014216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10" dirty="0">
                <a:solidFill>
                  <a:srgbClr val="64748B"/>
                </a:solidFill>
              </a:rPr>
              <a:t>что сделано, какие трудности, кому нужна помощь</a:t>
            </a:r>
            <a:endParaRPr lang="en-US" sz="1010" dirty="0"/>
          </a:p>
        </p:txBody>
      </p:sp>
      <p:sp>
        <p:nvSpPr>
          <p:cNvPr id="21" name="Shape 19"/>
          <p:cNvSpPr/>
          <p:nvPr/>
        </p:nvSpPr>
        <p:spPr>
          <a:xfrm>
            <a:off x="6126480" y="3886200"/>
            <a:ext cx="48006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6446520" y="40233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D"/>
                </a:solidFill>
              </a:rPr>
              <a:t>Дорожная карта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458200" y="4014216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10" dirty="0">
                <a:solidFill>
                  <a:srgbClr val="64748B"/>
                </a:solidFill>
              </a:rPr>
              <a:t>план до конца года и на следующий год</a:t>
            </a:r>
            <a:endParaRPr lang="en-US" sz="1010" dirty="0"/>
          </a:p>
        </p:txBody>
      </p:sp>
      <p:sp>
        <p:nvSpPr>
          <p:cNvPr id="24" name="Text 22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Пять сценариев применения ЦОК на уроке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Не “вставить цифровой элемент”, а усилить конкретный педагогический шаг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68680" y="1389888"/>
            <a:ext cx="10424160" cy="576072"/>
          </a:xfrm>
          <a:prstGeom prst="roundRect">
            <a:avLst>
              <a:gd name="adj" fmla="val 12698"/>
            </a:avLst>
          </a:prstGeom>
          <a:solidFill>
            <a:srgbClr val="F1F8FF"/>
          </a:solidFill>
          <a:ln w="12700">
            <a:solidFill>
              <a:srgbClr val="DDEAF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051560" y="1517904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66C2"/>
                </a:solidFill>
              </a:rPr>
              <a:t>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481328" y="150876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2233D"/>
                </a:solidFill>
              </a:rPr>
              <a:t>Старт урока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657600" y="1508760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быстрый вход в тему, проблемный вопрос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68680" y="2240280"/>
            <a:ext cx="10424160" cy="576072"/>
          </a:xfrm>
          <a:prstGeom prst="round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DDEAF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1051560" y="236829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9C7AC"/>
                </a:solidFill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81328" y="235915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2233D"/>
                </a:solidFill>
              </a:rPr>
              <a:t>Объяснение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657600" y="2359152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визуализация сложного фрагмента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68680" y="3090672"/>
            <a:ext cx="10424160" cy="576072"/>
          </a:xfrm>
          <a:prstGeom prst="roundRect">
            <a:avLst>
              <a:gd name="adj" fmla="val 12698"/>
            </a:avLst>
          </a:prstGeom>
          <a:solidFill>
            <a:srgbClr val="F1F8FF"/>
          </a:solidFill>
          <a:ln w="12700">
            <a:solidFill>
              <a:srgbClr val="DDEAF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1051560" y="3218688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C3AED"/>
                </a:solidFill>
              </a:rPr>
              <a:t>3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481328" y="3209544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2233D"/>
                </a:solidFill>
              </a:rPr>
              <a:t>Тренировка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657600" y="320954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индивидуальный темп, автоматическая проверка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868680" y="3941064"/>
            <a:ext cx="10424160" cy="576072"/>
          </a:xfrm>
          <a:prstGeom prst="roundRect">
            <a:avLst>
              <a:gd name="adj" fmla="val 12698"/>
            </a:avLst>
          </a:prstGeom>
          <a:solidFill>
            <a:srgbClr val="FFFFFF"/>
          </a:solidFill>
          <a:ln w="12700">
            <a:solidFill>
              <a:srgbClr val="DDEAF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1051560" y="4069080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97316"/>
                </a:solidFill>
              </a:rPr>
              <a:t>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481328" y="4059936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2233D"/>
                </a:solidFill>
              </a:rPr>
              <a:t>Контроль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3657600" y="4059936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короткий диагностический срез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68680" y="4791456"/>
            <a:ext cx="10424160" cy="576072"/>
          </a:xfrm>
          <a:prstGeom prst="roundRect">
            <a:avLst>
              <a:gd name="adj" fmla="val 12698"/>
            </a:avLst>
          </a:prstGeom>
          <a:solidFill>
            <a:srgbClr val="F1F8FF"/>
          </a:solidFill>
          <a:ln w="12700">
            <a:solidFill>
              <a:srgbClr val="DDEAF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1"/>
          <p:cNvSpPr/>
          <p:nvPr/>
        </p:nvSpPr>
        <p:spPr>
          <a:xfrm>
            <a:off x="1051560" y="4919472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4A148"/>
                </a:solidFill>
              </a:rPr>
              <a:t>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81328" y="4910328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2233D"/>
                </a:solidFill>
              </a:rPr>
              <a:t>Домашняя работа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3657600" y="49103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64748B"/>
                </a:solidFill>
              </a:rPr>
              <a:t>ЦДЗ с понятными критериями и сроком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2971800" y="5806440"/>
            <a:ext cx="6172200" cy="310896"/>
          </a:xfrm>
          <a:prstGeom prst="roundRect">
            <a:avLst>
              <a:gd name="adj" fmla="val 17647"/>
            </a:avLst>
          </a:prstGeom>
          <a:solidFill>
            <a:srgbClr val="29C7AC">
              <a:alpha val="95000"/>
            </a:srgbClr>
          </a:solidFill>
          <a:ln w="12700">
            <a:solidFill>
              <a:srgbClr val="29C7A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3044952" y="5879592"/>
            <a:ext cx="60258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Совет: один урок = один сильный цифровой акцент, а не перегруз сервисами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Типовые риски и решения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Как избежать формального внедрения и сохранить управляемость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68680" y="1298448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7ED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6217920" y="1298448"/>
            <a:ext cx="5074920" cy="749808"/>
          </a:xfrm>
          <a:prstGeom prst="roundRect">
            <a:avLst>
              <a:gd name="adj" fmla="val 9756"/>
            </a:avLst>
          </a:prstGeom>
          <a:solidFill>
            <a:srgbClr val="F0FEF9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1097280" y="1408176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97316"/>
                </a:solidFill>
              </a:rPr>
              <a:t>Риск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783080" y="1399032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2233D"/>
                </a:solidFill>
              </a:rPr>
              <a:t>Материал найден, но не встроен в урок</a:t>
            </a:r>
            <a:endParaRPr lang="en-US" sz="1080" dirty="0"/>
          </a:p>
        </p:txBody>
      </p:sp>
      <p:sp>
        <p:nvSpPr>
          <p:cNvPr id="10" name="Text 8"/>
          <p:cNvSpPr/>
          <p:nvPr/>
        </p:nvSpPr>
        <p:spPr>
          <a:xfrm>
            <a:off x="6446520" y="1408176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4A148"/>
                </a:solidFill>
              </a:rPr>
              <a:t>Решение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269480" y="1399032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2233D"/>
                </a:solidFill>
              </a:rPr>
              <a:t>требовать короткий сценарий применения: цель, этап, время, результат</a:t>
            </a:r>
            <a:endParaRPr lang="en-US" sz="1040" dirty="0"/>
          </a:p>
        </p:txBody>
      </p:sp>
      <p:sp>
        <p:nvSpPr>
          <p:cNvPr id="12" name="Shape 10"/>
          <p:cNvSpPr/>
          <p:nvPr/>
        </p:nvSpPr>
        <p:spPr>
          <a:xfrm>
            <a:off x="868680" y="2322576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7ED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6217920" y="2322576"/>
            <a:ext cx="5074920" cy="749808"/>
          </a:xfrm>
          <a:prstGeom prst="roundRect">
            <a:avLst>
              <a:gd name="adj" fmla="val 9756"/>
            </a:avLst>
          </a:prstGeom>
          <a:solidFill>
            <a:srgbClr val="F0FEF9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097280" y="2432304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97316"/>
                </a:solidFill>
              </a:rPr>
              <a:t>Риск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783080" y="242316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2233D"/>
                </a:solidFill>
              </a:rPr>
              <a:t>Педагог перегружен отчетностью</a:t>
            </a:r>
            <a:endParaRPr lang="en-US" sz="1080" dirty="0"/>
          </a:p>
        </p:txBody>
      </p:sp>
      <p:sp>
        <p:nvSpPr>
          <p:cNvPr id="16" name="Text 14"/>
          <p:cNvSpPr/>
          <p:nvPr/>
        </p:nvSpPr>
        <p:spPr>
          <a:xfrm>
            <a:off x="6446520" y="2432304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4A148"/>
                </a:solidFill>
              </a:rPr>
              <a:t>Решение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269480" y="2423160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2233D"/>
                </a:solidFill>
              </a:rPr>
              <a:t>использовать один реестр и автоподсчет показателей</a:t>
            </a:r>
            <a:endParaRPr lang="en-US" sz="1040" dirty="0"/>
          </a:p>
        </p:txBody>
      </p:sp>
      <p:sp>
        <p:nvSpPr>
          <p:cNvPr id="18" name="Shape 16"/>
          <p:cNvSpPr/>
          <p:nvPr/>
        </p:nvSpPr>
        <p:spPr>
          <a:xfrm>
            <a:off x="868680" y="3346704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7ED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Shape 17"/>
          <p:cNvSpPr/>
          <p:nvPr/>
        </p:nvSpPr>
        <p:spPr>
          <a:xfrm>
            <a:off x="6217920" y="3346704"/>
            <a:ext cx="5074920" cy="749808"/>
          </a:xfrm>
          <a:prstGeom prst="roundRect">
            <a:avLst>
              <a:gd name="adj" fmla="val 9756"/>
            </a:avLst>
          </a:prstGeom>
          <a:solidFill>
            <a:srgbClr val="F0FEF9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Text 18"/>
          <p:cNvSpPr/>
          <p:nvPr/>
        </p:nvSpPr>
        <p:spPr>
          <a:xfrm>
            <a:off x="1097280" y="345643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97316"/>
                </a:solidFill>
              </a:rPr>
              <a:t>Риск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783080" y="3447288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2233D"/>
                </a:solidFill>
              </a:rPr>
              <a:t>ЦДЗ выдается без анализа ошибок</a:t>
            </a:r>
            <a:endParaRPr lang="en-US" sz="1080" dirty="0"/>
          </a:p>
        </p:txBody>
      </p:sp>
      <p:sp>
        <p:nvSpPr>
          <p:cNvPr id="22" name="Text 20"/>
          <p:cNvSpPr/>
          <p:nvPr/>
        </p:nvSpPr>
        <p:spPr>
          <a:xfrm>
            <a:off x="6446520" y="3456432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4A148"/>
                </a:solidFill>
              </a:rPr>
              <a:t>Решение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269480" y="3447288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2233D"/>
                </a:solidFill>
              </a:rPr>
              <a:t>после выполнения фиксировать 2–3 типичных дефицита и корректирующее действие</a:t>
            </a:r>
            <a:endParaRPr lang="en-US" sz="1040" dirty="0"/>
          </a:p>
        </p:txBody>
      </p:sp>
      <p:sp>
        <p:nvSpPr>
          <p:cNvPr id="24" name="Shape 22"/>
          <p:cNvSpPr/>
          <p:nvPr/>
        </p:nvSpPr>
        <p:spPr>
          <a:xfrm>
            <a:off x="868680" y="4370832"/>
            <a:ext cx="5029200" cy="749808"/>
          </a:xfrm>
          <a:prstGeom prst="roundRect">
            <a:avLst>
              <a:gd name="adj" fmla="val 9756"/>
            </a:avLst>
          </a:prstGeom>
          <a:solidFill>
            <a:srgbClr val="FFF7ED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5" name="Shape 23"/>
          <p:cNvSpPr/>
          <p:nvPr/>
        </p:nvSpPr>
        <p:spPr>
          <a:xfrm>
            <a:off x="6217920" y="4370832"/>
            <a:ext cx="5074920" cy="749808"/>
          </a:xfrm>
          <a:prstGeom prst="roundRect">
            <a:avLst>
              <a:gd name="adj" fmla="val 9756"/>
            </a:avLst>
          </a:prstGeom>
          <a:solidFill>
            <a:srgbClr val="F0FEF9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1097280" y="4480560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97316"/>
                </a:solidFill>
              </a:rPr>
              <a:t>Риск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783080" y="4471416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2233D"/>
                </a:solidFill>
              </a:rPr>
              <a:t>Нет единых критериев качества</a:t>
            </a:r>
            <a:endParaRPr lang="en-US" sz="1080" dirty="0"/>
          </a:p>
        </p:txBody>
      </p:sp>
      <p:sp>
        <p:nvSpPr>
          <p:cNvPr id="28" name="Text 26"/>
          <p:cNvSpPr/>
          <p:nvPr/>
        </p:nvSpPr>
        <p:spPr>
          <a:xfrm>
            <a:off x="6446520" y="4480560"/>
            <a:ext cx="685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4A148"/>
                </a:solidFill>
              </a:rPr>
              <a:t>Решение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269480" y="4471416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40" dirty="0">
                <a:solidFill>
                  <a:srgbClr val="12233D"/>
                </a:solidFill>
              </a:rPr>
              <a:t>школьный чек-лист экспертизы до региональной передачи</a:t>
            </a:r>
            <a:endParaRPr lang="en-US" sz="1040" dirty="0"/>
          </a:p>
        </p:txBody>
      </p:sp>
      <p:sp>
        <p:nvSpPr>
          <p:cNvPr id="30" name="Text 28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Перспективы 2026–2027: куда двигаться дальше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Фокус следующего этапа — качество, аналитика и тиражирование лучших практик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1417320"/>
            <a:ext cx="324612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097280" y="164592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66C2"/>
                </a:solidFill>
              </a:rPr>
              <a:t>Банк ЦОК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97280" y="207568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4748B"/>
                </a:solidFill>
              </a:rPr>
              <a:t>структурировать материалы по предметам, классам, темам и сценариям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4526280" y="1417320"/>
            <a:ext cx="324612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4800600" y="164592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9C7AC"/>
                </a:solidFill>
              </a:rPr>
              <a:t>Экспертиза 2.0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800600" y="207568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4748B"/>
                </a:solidFill>
              </a:rPr>
              <a:t>единые критерии + быстрый цикл доработки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8229600" y="1417320"/>
            <a:ext cx="324612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8503920" y="164592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ED"/>
                </a:solidFill>
              </a:rPr>
              <a:t>Наставничество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503920" y="207568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4748B"/>
                </a:solidFill>
              </a:rPr>
              <a:t>сильные школы помогают новым участникам проекта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822960" y="3291840"/>
            <a:ext cx="324612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1097280" y="352044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97316"/>
                </a:solidFill>
              </a:rPr>
              <a:t>Аналитика результатов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1097280" y="395020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4748B"/>
                </a:solidFill>
              </a:rPr>
              <a:t>связать применение ЦОК с учебными дефицитами и динамикой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4526280" y="3291840"/>
            <a:ext cx="3246120" cy="1353312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4800600" y="352044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4A148"/>
                </a:solidFill>
              </a:rPr>
              <a:t>ИИ-помощник педагога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800600" y="3950208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4748B"/>
                </a:solidFill>
              </a:rPr>
              <a:t>генерация черновиков, адаптация заданий, проверка инструкций</a:t>
            </a:r>
            <a:endParaRPr lang="en-US" sz="1020" dirty="0"/>
          </a:p>
        </p:txBody>
      </p:sp>
      <p:sp>
        <p:nvSpPr>
          <p:cNvPr id="21" name="Text 19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После вебинара: 10 действий школы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Короткий управленческий маршрут на май–июнь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77240" y="124358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1.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88720" y="1243584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Обновить реестр педагогов и материалов</a:t>
            </a:r>
            <a:endParaRPr lang="en-US" sz="1180" dirty="0"/>
          </a:p>
        </p:txBody>
      </p:sp>
      <p:sp>
        <p:nvSpPr>
          <p:cNvPr id="8" name="Text 6"/>
          <p:cNvSpPr/>
          <p:nvPr/>
        </p:nvSpPr>
        <p:spPr>
          <a:xfrm>
            <a:off x="6355080" y="1243584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2.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766560" y="1243584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Проверить выполнение целевых показателей</a:t>
            </a:r>
            <a:endParaRPr lang="en-US" sz="1180" dirty="0"/>
          </a:p>
        </p:txBody>
      </p:sp>
      <p:sp>
        <p:nvSpPr>
          <p:cNvPr id="10" name="Text 8"/>
          <p:cNvSpPr/>
          <p:nvPr/>
        </p:nvSpPr>
        <p:spPr>
          <a:xfrm>
            <a:off x="777240" y="199339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3.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88720" y="1993392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Собрать 5–7 лучших сценариев уроков</a:t>
            </a:r>
            <a:endParaRPr lang="en-US" sz="1180" dirty="0"/>
          </a:p>
        </p:txBody>
      </p:sp>
      <p:sp>
        <p:nvSpPr>
          <p:cNvPr id="12" name="Text 10"/>
          <p:cNvSpPr/>
          <p:nvPr/>
        </p:nvSpPr>
        <p:spPr>
          <a:xfrm>
            <a:off x="6355080" y="199339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4.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766560" y="1993392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Отобрать материалы на экспертизу</a:t>
            </a:r>
            <a:endParaRPr lang="en-US" sz="1180" dirty="0"/>
          </a:p>
        </p:txBody>
      </p:sp>
      <p:sp>
        <p:nvSpPr>
          <p:cNvPr id="14" name="Text 12"/>
          <p:cNvSpPr/>
          <p:nvPr/>
        </p:nvSpPr>
        <p:spPr>
          <a:xfrm>
            <a:off x="777240" y="2743200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5.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88720" y="2743200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Назначить ответственных по предметам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6355080" y="2743200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6.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766560" y="2743200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Провести школьный мини-митап</a:t>
            </a:r>
            <a:endParaRPr lang="en-US" sz="1180" dirty="0"/>
          </a:p>
        </p:txBody>
      </p:sp>
      <p:sp>
        <p:nvSpPr>
          <p:cNvPr id="18" name="Text 16"/>
          <p:cNvSpPr/>
          <p:nvPr/>
        </p:nvSpPr>
        <p:spPr>
          <a:xfrm>
            <a:off x="777240" y="3493008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7.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88720" y="3493008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Описать один успешный кейс</a:t>
            </a:r>
            <a:endParaRPr lang="en-US" sz="1180" dirty="0"/>
          </a:p>
        </p:txBody>
      </p:sp>
      <p:sp>
        <p:nvSpPr>
          <p:cNvPr id="20" name="Text 18"/>
          <p:cNvSpPr/>
          <p:nvPr/>
        </p:nvSpPr>
        <p:spPr>
          <a:xfrm>
            <a:off x="6355080" y="3493008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8.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766560" y="3493008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Сформировать план повышения квалификации</a:t>
            </a:r>
            <a:endParaRPr lang="en-US" sz="1180" dirty="0"/>
          </a:p>
        </p:txBody>
      </p:sp>
      <p:sp>
        <p:nvSpPr>
          <p:cNvPr id="22" name="Text 20"/>
          <p:cNvSpPr/>
          <p:nvPr/>
        </p:nvSpPr>
        <p:spPr>
          <a:xfrm>
            <a:off x="777240" y="4242816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9.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88720" y="4242816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Подготовить предложения в банк ЦОК</a:t>
            </a:r>
            <a:endParaRPr lang="en-US" sz="1180" dirty="0"/>
          </a:p>
        </p:txBody>
      </p:sp>
      <p:sp>
        <p:nvSpPr>
          <p:cNvPr id="24" name="Text 22"/>
          <p:cNvSpPr/>
          <p:nvPr/>
        </p:nvSpPr>
        <p:spPr>
          <a:xfrm>
            <a:off x="6355080" y="4242816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66C2"/>
                </a:solidFill>
              </a:rPr>
              <a:t>10.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766560" y="4242816"/>
            <a:ext cx="4663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2233D"/>
                </a:solidFill>
              </a:rPr>
              <a:t>Запланировать старт 2026–2027</a:t>
            </a:r>
            <a:endParaRPr lang="en-US" sz="1180" dirty="0"/>
          </a:p>
        </p:txBody>
      </p:sp>
      <p:sp>
        <p:nvSpPr>
          <p:cNvPr id="26" name="Shape 24"/>
          <p:cNvSpPr/>
          <p:nvPr/>
        </p:nvSpPr>
        <p:spPr>
          <a:xfrm>
            <a:off x="1280160" y="5504688"/>
            <a:ext cx="9601200" cy="502920"/>
          </a:xfrm>
          <a:prstGeom prst="roundRect">
            <a:avLst>
              <a:gd name="adj" fmla="val 14545"/>
            </a:avLst>
          </a:prstGeom>
          <a:solidFill>
            <a:srgbClr val="E7F3FF"/>
          </a:solidFill>
          <a:ln w="12700">
            <a:solidFill>
              <a:srgbClr val="E7F3FF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1508760" y="5660136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A66C2"/>
                </a:solidFill>
              </a:rPr>
              <a:t>Итог: школа выходит на следующий год с понятным набором материалов, командой и календарем действий.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64240" cy="0"/>
          </a:xfrm>
          <a:prstGeom prst="line">
            <a:avLst/>
          </a:prstGeom>
          <a:noFill/>
          <a:ln w="12700">
            <a:solidFill>
              <a:srgbClr val="D7E4F5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685800" y="6446520"/>
            <a:ext cx="4389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890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АНО «ИЦТО» • Проект ЦОК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5836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23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Спасибо за участие!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76656" y="896112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Вопросы, предложения, обмен практиками — фиксируем и переводим в рабочие действия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822960" y="1508760"/>
            <a:ext cx="658368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143000" y="18288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233D"/>
                </a:solidFill>
              </a:rPr>
              <a:t>Контактная точка проекта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143000" y="2331720"/>
            <a:ext cx="5394960" cy="10332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2233D"/>
                </a:solidFill>
              </a:rPr>
              <a:t>Джангиров Руслан Имранович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2233D"/>
                </a:solidFill>
              </a:rPr>
              <a:t>АНО «ИЦТО»</a:t>
            </a:r>
            <a:endParaRPr lang="en-US" sz="1500" dirty="0"/>
          </a:p>
          <a:p>
            <a:pPr marL="0" indent="0">
              <a:buNone/>
            </a:pPr>
            <a:r>
              <a:rPr lang="ru-RU" sz="1500" dirty="0">
                <a:solidFill>
                  <a:srgbClr val="12233D"/>
                </a:solidFill>
              </a:rPr>
              <a:t>Региональный</a:t>
            </a:r>
            <a:r>
              <a:rPr lang="en-US" sz="1500" dirty="0">
                <a:solidFill>
                  <a:srgbClr val="12233D"/>
                </a:solidFill>
              </a:rPr>
              <a:t> </a:t>
            </a:r>
            <a:r>
              <a:rPr lang="en-US" sz="1500" dirty="0" err="1">
                <a:solidFill>
                  <a:srgbClr val="12233D"/>
                </a:solidFill>
              </a:rPr>
              <a:t>координатор</a:t>
            </a:r>
            <a:r>
              <a:rPr lang="ru-RU" sz="1500" dirty="0">
                <a:solidFill>
                  <a:srgbClr val="12233D"/>
                </a:solidFill>
              </a:rPr>
              <a:t> Библиотеки «Моя школа» в Московской области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43000" y="3657600"/>
            <a:ext cx="56692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A66C2"/>
                </a:solidFill>
              </a:rPr>
              <a:t>Фокус на 2026–2027: качественный контент, понятная экспертиза, регулярная аналитика и живой обмен практиками между школами.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508760"/>
            <a:ext cx="3017520" cy="3291840"/>
          </a:xfrm>
          <a:prstGeom prst="roundRect">
            <a:avLst>
              <a:gd name="adj" fmla="val 2424"/>
            </a:avLst>
          </a:prstGeom>
          <a:solidFill>
            <a:srgbClr val="F1F8FF"/>
          </a:solidFill>
          <a:ln w="12700">
            <a:solidFill>
              <a:srgbClr val="DCEAF8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11" name="Image 0" descr="/mnt/data/cok_webinar_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0" y="1938528"/>
            <a:ext cx="1920240" cy="192024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366760" y="40690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233D"/>
                </a:solidFill>
              </a:rPr>
              <a:t>Подключиться к вебинару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229600" y="4370832"/>
            <a:ext cx="2724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80" dirty="0">
                <a:solidFill>
                  <a:srgbClr val="64748B"/>
                </a:solidFill>
              </a:rPr>
              <a:t>my.mts-link.ru/j/40947613/19426499201</a:t>
            </a:r>
            <a:endParaRPr lang="en-US" sz="780" dirty="0"/>
          </a:p>
        </p:txBody>
      </p:sp>
      <p:sp>
        <p:nvSpPr>
          <p:cNvPr id="14" name="Text 11"/>
          <p:cNvSpPr/>
          <p:nvPr/>
        </p:nvSpPr>
        <p:spPr>
          <a:xfrm>
            <a:off x="8138160" y="6437376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EA2B8"/>
                </a:solidFill>
              </a:rPr>
              <a:t>Источник проектных ориентиров: страница ЦНППМ КУРО по проекту ЦОК, 2025–2026 уч. год</a:t>
            </a:r>
            <a:endParaRPr lang="en-US" sz="6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1344</Words>
  <Application>Microsoft Office PowerPoint</Application>
  <PresentationFormat>Широкоэкранный</PresentationFormat>
  <Paragraphs>273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АНО «ИЦТО»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и перспективы реализации проекта ЦОК</dc:title>
  <dc:subject>Итоги и перспективы реализации проекта «Использование цифрового образовательного контента»</dc:subject>
  <dc:creator>Джангиров Руслан Имранович, АНО «ИЦТО»</dc:creator>
  <cp:lastModifiedBy>Руслан Джангиров</cp:lastModifiedBy>
  <cp:revision>3</cp:revision>
  <dcterms:created xsi:type="dcterms:W3CDTF">2026-05-21T12:23:22Z</dcterms:created>
  <dcterms:modified xsi:type="dcterms:W3CDTF">2026-05-21T12:55:32Z</dcterms:modified>
</cp:coreProperties>
</file>