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4" r:id="rId3"/>
  </p:sldMasterIdLst>
  <p:notesMasterIdLst>
    <p:notesMasterId r:id="rId21"/>
  </p:notesMasterIdLst>
  <p:sldIdLst>
    <p:sldId id="336" r:id="rId4"/>
    <p:sldId id="261" r:id="rId5"/>
    <p:sldId id="262" r:id="rId6"/>
    <p:sldId id="320" r:id="rId7"/>
    <p:sldId id="272" r:id="rId8"/>
    <p:sldId id="258" r:id="rId9"/>
    <p:sldId id="270" r:id="rId10"/>
    <p:sldId id="271" r:id="rId11"/>
    <p:sldId id="274" r:id="rId12"/>
    <p:sldId id="321" r:id="rId13"/>
    <p:sldId id="328" r:id="rId14"/>
    <p:sldId id="329" r:id="rId15"/>
    <p:sldId id="330" r:id="rId16"/>
    <p:sldId id="331" r:id="rId17"/>
    <p:sldId id="332" r:id="rId18"/>
    <p:sldId id="333" r:id="rId19"/>
    <p:sldId id="327" r:id="rId20"/>
  </p:sldIdLst>
  <p:sldSz cx="12192000" cy="68580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0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60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04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868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23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16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36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449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33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66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119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11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517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519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376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397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877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49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938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9591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426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815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13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5651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53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3991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87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59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795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61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1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00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10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74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7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54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1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DE275-DADB-645C-D830-A8023B3FA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>
            <a:extLst>
              <a:ext uri="{FF2B5EF4-FFF2-40B4-BE49-F238E27FC236}">
                <a16:creationId xmlns:a16="http://schemas.microsoft.com/office/drawing/2014/main" id="{FEECDC30-1E0E-CF21-C969-F8114EAFE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6334" y="1734808"/>
            <a:ext cx="8005666" cy="2552609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lnSpc>
                <a:spcPct val="70000"/>
              </a:lnSpc>
              <a:defRPr sz="1800"/>
            </a:pPr>
            <a:r>
              <a:rPr lang="ru-RU" sz="4900" b="1" dirty="0">
                <a:solidFill>
                  <a:srgbClr val="1D3152"/>
                </a:solidFill>
              </a:rPr>
              <a:t>«Эффективная начальная школа - первые итоги и новые задачи»</a:t>
            </a:r>
            <a:endParaRPr sz="4900" b="1" dirty="0">
              <a:solidFill>
                <a:srgbClr val="1D3152"/>
              </a:solidFill>
            </a:endParaRPr>
          </a:p>
        </p:txBody>
      </p:sp>
      <p:sp>
        <p:nvSpPr>
          <p:cNvPr id="50" name="Shape 50">
            <a:extLst>
              <a:ext uri="{FF2B5EF4-FFF2-40B4-BE49-F238E27FC236}">
                <a16:creationId xmlns:a16="http://schemas.microsoft.com/office/drawing/2014/main" id="{DFDF79EC-2A54-0921-2622-F4554B6708D7}"/>
              </a:ext>
            </a:extLst>
          </p:cNvPr>
          <p:cNvSpPr/>
          <p:nvPr/>
        </p:nvSpPr>
        <p:spPr>
          <a:xfrm>
            <a:off x="5027468" y="5348141"/>
            <a:ext cx="4291503" cy="747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Мошнина Рауза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Шамилевна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заведующий кафедрой естественно-математических дисциплин,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канд.пед.наук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профессор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983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73143" y="1754459"/>
            <a:ext cx="1078550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defRPr sz="1800"/>
            </a:pPr>
            <a:endParaRPr lang="ru-RU" sz="2000" dirty="0"/>
          </a:p>
        </p:txBody>
      </p:sp>
      <p:sp>
        <p:nvSpPr>
          <p:cNvPr id="8" name="Shape 55">
            <a:extLst>
              <a:ext uri="{FF2B5EF4-FFF2-40B4-BE49-F238E27FC236}">
                <a16:creationId xmlns:a16="http://schemas.microsoft.com/office/drawing/2014/main" id="{4369872C-1E74-4413-A922-AD25889389F6}"/>
              </a:ext>
            </a:extLst>
          </p:cNvPr>
          <p:cNvSpPr/>
          <p:nvPr/>
        </p:nvSpPr>
        <p:spPr>
          <a:xfrm>
            <a:off x="679382" y="515293"/>
            <a:ext cx="9957241" cy="590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endParaRPr sz="3600" b="1" dirty="0">
              <a:solidFill>
                <a:srgbClr val="1D3152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80F59-3DEE-0C3C-AF72-3912E37FA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450" y="515293"/>
            <a:ext cx="8793103" cy="90643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Результаты проекта</a:t>
            </a:r>
            <a:br>
              <a:rPr lang="ru-RU" sz="3600" b="1" dirty="0"/>
            </a:br>
            <a:r>
              <a:rPr lang="ru-RU" sz="3600" b="1" dirty="0"/>
              <a:t>«Эффективная начальная школа»</a:t>
            </a:r>
            <a:endParaRPr lang="ru-RU" sz="3600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8CAC50-EEE8-C477-98BB-95899ECD7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546" y="1737360"/>
            <a:ext cx="11094908" cy="3383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16.2. Целями реализации ФОП ООО являются:</a:t>
            </a:r>
          </a:p>
          <a:p>
            <a:r>
              <a:rPr lang="ru-RU" sz="2400" dirty="0"/>
              <a:t>организация учебного процесса с учётом целей, содержания и планируемых результатов основного общего образования, отражённых в ФГОС ООО;</a:t>
            </a:r>
          </a:p>
          <a:p>
            <a:r>
              <a:rPr lang="ru-RU" sz="2400" dirty="0"/>
              <a:t>создание условий для становления и формирования личности обучающегося…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b="1" dirty="0"/>
              <a:t>В 2024-25 учебном году 213 выпускников ЭНШ обучалось в 5 классах 10-ти образовательных организаций Московской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795224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5ADC5-001C-4969-AC40-37749764D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571" y="9553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+mn-lt"/>
              </a:rPr>
              <a:t>Доля обучающихся в 5 классах в ОО,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 успевающих на «отлично» и «хорошо»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00CE95-66BD-45EE-A2F7-7E721F548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84763"/>
            <a:ext cx="10515600" cy="3392199"/>
          </a:xfrm>
        </p:spPr>
        <p:txBody>
          <a:bodyPr/>
          <a:lstStyle/>
          <a:p>
            <a:r>
              <a:rPr lang="ru-RU" dirty="0"/>
              <a:t>В 9 из 10 образовательных организаций доля обучающихся, успевающих </a:t>
            </a:r>
            <a:r>
              <a:rPr lang="ru-RU" b="1" dirty="0"/>
              <a:t>на «отлично» и «хорошо», </a:t>
            </a:r>
            <a:r>
              <a:rPr lang="ru-RU" dirty="0"/>
              <a:t>составляет </a:t>
            </a:r>
            <a:r>
              <a:rPr lang="ru-RU" b="1" dirty="0"/>
              <a:t>80%</a:t>
            </a:r>
            <a:r>
              <a:rPr lang="ru-RU" dirty="0"/>
              <a:t> и выше. </a:t>
            </a:r>
          </a:p>
          <a:p>
            <a:r>
              <a:rPr lang="ru-RU" b="1" dirty="0"/>
              <a:t>В одной </a:t>
            </a:r>
            <a:r>
              <a:rPr lang="ru-RU" dirty="0"/>
              <a:t>из 10 образовательных организации средний уровень успеваемости – </a:t>
            </a:r>
            <a:r>
              <a:rPr lang="ru-RU" b="1" dirty="0"/>
              <a:t>66,7%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2325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FD436-543E-4AE9-8813-E63E0E172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+mn-lt"/>
              </a:rPr>
              <a:t>Доля обучающихся 5 классов, 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успевающих на «отлично» и «хорошо»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2D6BA6-8B80-4CCA-9A0E-C58EFA643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В среднем по итогам I триместра 2024-2025 учебного года: </a:t>
            </a:r>
          </a:p>
          <a:p>
            <a:pPr marL="0" indent="0" algn="just">
              <a:buNone/>
            </a:pPr>
            <a:r>
              <a:rPr lang="ru-RU" dirty="0"/>
              <a:t>- успевают </a:t>
            </a:r>
            <a:r>
              <a:rPr lang="ru-RU" b="1" dirty="0"/>
              <a:t>на «5», «4» - 87,4%</a:t>
            </a:r>
          </a:p>
          <a:p>
            <a:pPr marL="0" indent="0" algn="just">
              <a:buNone/>
            </a:pPr>
            <a:r>
              <a:rPr lang="ru-RU" dirty="0"/>
              <a:t>- успевают </a:t>
            </a:r>
            <a:r>
              <a:rPr lang="ru-RU" b="1" dirty="0"/>
              <a:t>на «5», «4», «3» - 12,6%</a:t>
            </a:r>
          </a:p>
          <a:p>
            <a:pPr marL="0" indent="0" algn="just">
              <a:buNone/>
            </a:pPr>
            <a:r>
              <a:rPr lang="ru-RU" dirty="0"/>
              <a:t>образовательную программу усваивают в полном объеме, </a:t>
            </a:r>
            <a:r>
              <a:rPr lang="ru-RU" b="1" dirty="0"/>
              <a:t>неуспевающих нет.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664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2AC8D-1252-4DD3-A010-F366A034B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+mn-lt"/>
              </a:rPr>
              <a:t>Индекс лояльности родителей 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выпускников ЭНШ к проекту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EDA5D1-3B13-4E0C-924D-F90CEAF5B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среднем индекс лояльности </a:t>
            </a:r>
            <a:r>
              <a:rPr lang="ru-RU" b="1" dirty="0"/>
              <a:t>родителей</a:t>
            </a:r>
            <a:r>
              <a:rPr lang="ru-RU" dirty="0"/>
              <a:t> к проекту составил </a:t>
            </a:r>
            <a:r>
              <a:rPr lang="ru-RU" b="1" dirty="0"/>
              <a:t>90%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/>
              <a:t>В трех </a:t>
            </a:r>
            <a:r>
              <a:rPr lang="ru-RU" dirty="0"/>
              <a:t>образовательных организациях – </a:t>
            </a:r>
            <a:r>
              <a:rPr lang="ru-RU" b="1" dirty="0"/>
              <a:t>100%;</a:t>
            </a:r>
          </a:p>
          <a:p>
            <a:pPr marL="0" indent="0">
              <a:buNone/>
            </a:pPr>
            <a:r>
              <a:rPr lang="ru-RU" b="1" dirty="0"/>
              <a:t>В шести </a:t>
            </a:r>
            <a:r>
              <a:rPr lang="ru-RU" dirty="0"/>
              <a:t>– </a:t>
            </a:r>
            <a:r>
              <a:rPr lang="ru-RU" b="1" dirty="0"/>
              <a:t>от 80% до 95%;</a:t>
            </a:r>
          </a:p>
          <a:p>
            <a:pPr marL="0" indent="0">
              <a:buNone/>
            </a:pPr>
            <a:r>
              <a:rPr lang="ru-RU" b="1" dirty="0"/>
              <a:t>В одной </a:t>
            </a:r>
            <a:r>
              <a:rPr lang="ru-RU" dirty="0"/>
              <a:t>образовательной организации - </a:t>
            </a:r>
            <a:r>
              <a:rPr lang="ru-RU" b="1" dirty="0"/>
              <a:t>ниже 75%. </a:t>
            </a:r>
          </a:p>
        </p:txBody>
      </p:sp>
    </p:spTree>
    <p:extLst>
      <p:ext uri="{BB962C8B-B14F-4D97-AF65-F5344CB8AC3E}">
        <p14:creationId xmlns:p14="http://schemas.microsoft.com/office/powerpoint/2010/main" val="3654624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C3763-455F-4F07-AD20-A5E653EA4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+mn-lt"/>
              </a:rPr>
              <a:t>Индекс лояльности 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учителей-предметников к проекту ЭНШ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87ABBB-FE68-4A62-9F30-8275466D7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47" y="1825625"/>
            <a:ext cx="11380124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среднем индекс лояльности </a:t>
            </a:r>
            <a:r>
              <a:rPr lang="ru-RU" b="1" dirty="0"/>
              <a:t>учителей-предметников</a:t>
            </a:r>
            <a:r>
              <a:rPr lang="ru-RU" dirty="0"/>
              <a:t> к проекту составил </a:t>
            </a:r>
            <a:r>
              <a:rPr lang="ru-RU" b="1" dirty="0"/>
              <a:t>90%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/>
              <a:t>В шести </a:t>
            </a:r>
            <a:r>
              <a:rPr lang="ru-RU" dirty="0"/>
              <a:t>образовательных организациях – </a:t>
            </a:r>
            <a:r>
              <a:rPr lang="ru-RU" b="1" dirty="0"/>
              <a:t>100%;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В двух </a:t>
            </a:r>
            <a:r>
              <a:rPr lang="ru-RU" dirty="0"/>
              <a:t>– </a:t>
            </a:r>
            <a:r>
              <a:rPr lang="ru-RU" b="1" dirty="0"/>
              <a:t>от 80% до 95%;</a:t>
            </a:r>
          </a:p>
          <a:p>
            <a:pPr marL="0" indent="0">
              <a:buNone/>
            </a:pPr>
            <a:r>
              <a:rPr lang="ru-RU" b="1" dirty="0"/>
              <a:t>В двух </a:t>
            </a:r>
            <a:r>
              <a:rPr lang="ru-RU" dirty="0"/>
              <a:t>образовательных организациях удовлетворенность </a:t>
            </a:r>
            <a:r>
              <a:rPr lang="ru-RU" b="1" dirty="0"/>
              <a:t>ниже 75%.</a:t>
            </a:r>
          </a:p>
        </p:txBody>
      </p:sp>
    </p:spTree>
    <p:extLst>
      <p:ext uri="{BB962C8B-B14F-4D97-AF65-F5344CB8AC3E}">
        <p14:creationId xmlns:p14="http://schemas.microsoft.com/office/powerpoint/2010/main" val="974496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68DDF7-229C-45E0-B753-EEFBBBE88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+mn-lt"/>
              </a:rPr>
              <a:t>Новые задачи</a:t>
            </a:r>
            <a:br>
              <a:rPr lang="ru-RU" sz="3200" b="1" dirty="0">
                <a:latin typeface="+mn-lt"/>
              </a:rPr>
            </a:br>
            <a:r>
              <a:rPr lang="ru-RU" sz="3200" b="1" dirty="0">
                <a:latin typeface="+mn-lt"/>
              </a:rPr>
              <a:t>ПОКАЗАТЕЛИ РЕАЛИЗАЦИИ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52850A-3C46-4A8C-8261-A993AA211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432964" cy="4351338"/>
          </a:xfrm>
        </p:spPr>
        <p:txBody>
          <a:bodyPr>
            <a:normAutofit/>
          </a:bodyPr>
          <a:lstStyle/>
          <a:p>
            <a:r>
              <a:rPr lang="ru-RU" sz="2000" dirty="0"/>
              <a:t>Доля образовательных организаций (участников проекта), разработавших </a:t>
            </a:r>
            <a:r>
              <a:rPr lang="ru-RU" sz="2000" b="1" dirty="0"/>
              <a:t>ОП в соответствии ФГОС НОО, ФОП НОО</a:t>
            </a:r>
          </a:p>
          <a:p>
            <a:r>
              <a:rPr lang="ru-RU" sz="2000" dirty="0"/>
              <a:t>Доля обучающихся, переведенных </a:t>
            </a:r>
            <a:r>
              <a:rPr lang="ru-RU" sz="2000" b="1" dirty="0"/>
              <a:t>на традиционную модель </a:t>
            </a:r>
            <a:r>
              <a:rPr lang="ru-RU" sz="2000" dirty="0"/>
              <a:t>обучения по итогам промежуточной аттестации </a:t>
            </a:r>
          </a:p>
          <a:p>
            <a:r>
              <a:rPr lang="ru-RU" sz="2000" dirty="0"/>
              <a:t>Доля обучающихся, успевающих на «отлично» и «хорошо» по итогам промежуточной аттестации </a:t>
            </a:r>
            <a:r>
              <a:rPr lang="ru-RU" sz="2000" b="1" dirty="0"/>
              <a:t>на основе единых оценочных материалов</a:t>
            </a:r>
          </a:p>
          <a:p>
            <a:r>
              <a:rPr lang="ru-RU" sz="2000" dirty="0"/>
              <a:t>Доля образовательных организаций (участников проекта), реализовавших </a:t>
            </a:r>
            <a:r>
              <a:rPr lang="ru-RU" sz="2000" b="1" dirty="0"/>
              <a:t>мероприятия</a:t>
            </a:r>
            <a:r>
              <a:rPr lang="ru-RU" sz="2000" dirty="0"/>
              <a:t> в рамках тематических недель и ключевых событий проекта</a:t>
            </a:r>
          </a:p>
          <a:p>
            <a:r>
              <a:rPr lang="ru-RU" sz="2000" dirty="0"/>
              <a:t>Доля образовательных организаций, представивших опыт реализации проекта, </a:t>
            </a:r>
            <a:r>
              <a:rPr lang="ru-RU" sz="2000" b="1" dirty="0"/>
              <a:t>методический продукт</a:t>
            </a:r>
          </a:p>
          <a:p>
            <a:r>
              <a:rPr lang="ru-RU" sz="2000" b="1" dirty="0"/>
              <a:t>…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42F8F4-581B-4457-8033-54172D068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44494" y="1825625"/>
            <a:ext cx="2409305" cy="4351338"/>
          </a:xfrm>
        </p:spPr>
        <p:txBody>
          <a:bodyPr>
            <a:normAutofit/>
          </a:bodyPr>
          <a:lstStyle/>
          <a:p>
            <a:r>
              <a:rPr lang="ru-RU" sz="2000" dirty="0"/>
              <a:t>100%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/>
              <a:t>1%</a:t>
            </a:r>
          </a:p>
          <a:p>
            <a:endParaRPr lang="ru-RU" sz="2000" dirty="0"/>
          </a:p>
          <a:p>
            <a:r>
              <a:rPr lang="ru-RU" sz="2000" dirty="0"/>
              <a:t>80%</a:t>
            </a:r>
          </a:p>
          <a:p>
            <a:endParaRPr lang="ru-RU" sz="2000" dirty="0"/>
          </a:p>
          <a:p>
            <a:r>
              <a:rPr lang="ru-RU" sz="2000" dirty="0"/>
              <a:t>90%</a:t>
            </a:r>
          </a:p>
          <a:p>
            <a:endParaRPr lang="ru-RU" sz="2000" dirty="0"/>
          </a:p>
          <a:p>
            <a:r>
              <a:rPr lang="ru-RU" sz="2000" dirty="0"/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419946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2A075AB-145B-4CD1-8E51-B6E420436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407" y="381000"/>
            <a:ext cx="4364182" cy="1325563"/>
          </a:xfrm>
        </p:spPr>
        <p:txBody>
          <a:bodyPr/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Новые задачи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9C22509-19AF-4C9C-9E86-DD136AE67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0407" y="1964690"/>
            <a:ext cx="3941618" cy="412178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Банк лучших практик проекта, в том числе в рамках реализации внеурочной деятельности.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1FCC9B-495F-441A-AFDB-C31E699C8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971" y="133908"/>
            <a:ext cx="4364182" cy="630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95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73143" y="1754459"/>
            <a:ext cx="1078550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defRPr sz="1800"/>
            </a:pPr>
            <a:endParaRPr lang="ru-RU" sz="2000" dirty="0"/>
          </a:p>
        </p:txBody>
      </p:sp>
      <p:sp>
        <p:nvSpPr>
          <p:cNvPr id="8" name="Shape 55">
            <a:extLst>
              <a:ext uri="{FF2B5EF4-FFF2-40B4-BE49-F238E27FC236}">
                <a16:creationId xmlns:a16="http://schemas.microsoft.com/office/drawing/2014/main" id="{4369872C-1E74-4413-A922-AD25889389F6}"/>
              </a:ext>
            </a:extLst>
          </p:cNvPr>
          <p:cNvSpPr/>
          <p:nvPr/>
        </p:nvSpPr>
        <p:spPr>
          <a:xfrm>
            <a:off x="679382" y="515293"/>
            <a:ext cx="9957241" cy="590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endParaRPr sz="3600" b="1" dirty="0">
              <a:solidFill>
                <a:srgbClr val="1D3152"/>
              </a:solidFill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C73F8A-775E-2797-9CBC-D2B929653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15837"/>
            <a:ext cx="9144000" cy="238760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96195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673143" y="1754459"/>
            <a:ext cx="10785508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lnSpc>
                <a:spcPct val="100000"/>
              </a:lnSpc>
              <a:defRPr sz="1800"/>
            </a:pPr>
            <a:endParaRPr lang="ru-RU" sz="2000" dirty="0"/>
          </a:p>
        </p:txBody>
      </p:sp>
      <p:sp>
        <p:nvSpPr>
          <p:cNvPr id="8" name="Shape 55">
            <a:extLst>
              <a:ext uri="{FF2B5EF4-FFF2-40B4-BE49-F238E27FC236}">
                <a16:creationId xmlns:a16="http://schemas.microsoft.com/office/drawing/2014/main" id="{4369872C-1E74-4413-A922-AD25889389F6}"/>
              </a:ext>
            </a:extLst>
          </p:cNvPr>
          <p:cNvSpPr/>
          <p:nvPr/>
        </p:nvSpPr>
        <p:spPr>
          <a:xfrm>
            <a:off x="679382" y="515293"/>
            <a:ext cx="9957241" cy="590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endParaRPr sz="3600" b="1" dirty="0">
              <a:solidFill>
                <a:srgbClr val="1D3152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80F59-3DEE-0C3C-AF72-3912E37FA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latin typeface="+mn-lt"/>
              </a:rPr>
              <a:t>ПРОЕКТ 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«ЭФФЕКТИВНАЯ НАЧАЛЬНАЯ ШКОЛА»</a:t>
            </a:r>
            <a:br>
              <a:rPr lang="ru-RU" sz="3200" dirty="0"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C3281E-4A9B-9716-2E7B-C856C4725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95" y="1754459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3800" dirty="0"/>
              <a:t>Цель: обеспечение условий для развития и обучения детей С ВЫСОКИМ УРОВНЕМ РАЗВИТИЯ ПАРАМЕТРОВ ДОШКОЛЬНОЙ ЗРЕЛОСТИ</a:t>
            </a:r>
          </a:p>
          <a:p>
            <a:pPr>
              <a:lnSpc>
                <a:spcPct val="120000"/>
              </a:lnSpc>
            </a:pPr>
            <a:r>
              <a:rPr lang="ru-RU" sz="3800" dirty="0"/>
              <a:t>Альтернативный способ достижения высоких результатов начального общего образования за 3 года</a:t>
            </a:r>
          </a:p>
          <a:p>
            <a:pPr>
              <a:lnSpc>
                <a:spcPct val="120000"/>
              </a:lnSpc>
            </a:pPr>
            <a:r>
              <a:rPr lang="ru-RU" sz="3800" dirty="0"/>
              <a:t>Эффективный инструмент дифференциации обучения, выявления, поддержки и развития талантливых детей и молодежи</a:t>
            </a:r>
          </a:p>
          <a:p>
            <a:pPr>
              <a:lnSpc>
                <a:spcPct val="120000"/>
              </a:lnSpc>
            </a:pPr>
            <a:r>
              <a:rPr lang="ru-RU" sz="3800" dirty="0"/>
              <a:t>Создание дополнительных условий для мотивации детей к обучению.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1A3A24-B6AA-4E60-AC37-11702448C2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2887" y="1840856"/>
            <a:ext cx="2599113" cy="234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0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D6000-2572-4E21-915E-59235710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727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+mn-lt"/>
              </a:rPr>
              <a:t>УСЛОВИЯ РЕАЛИЗАЦИИ ПРОЕКТА </a:t>
            </a:r>
            <a:br>
              <a:rPr lang="ru-RU" sz="3600" b="1" dirty="0">
                <a:latin typeface="+mn-lt"/>
              </a:rPr>
            </a:br>
            <a:r>
              <a:rPr lang="ru-RU" sz="3600" b="1" dirty="0">
                <a:latin typeface="+mn-lt"/>
              </a:rPr>
              <a:t>«ЭФФЕКТИВНАЯ НАЧАЛЬНАЯ ШКОЛА»</a:t>
            </a:r>
            <a:br>
              <a:rPr lang="ru-RU" dirty="0">
                <a:solidFill>
                  <a:srgbClr val="15326C"/>
                </a:solidFill>
              </a:rPr>
            </a:br>
            <a:endParaRPr lang="ru-RU" dirty="0">
              <a:solidFill>
                <a:srgbClr val="15326C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44179-F522-4B5C-B85E-76727AC7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829" y="1487978"/>
            <a:ext cx="10746971" cy="46889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1. Количество учащихся в классе не более 25 человек;</a:t>
            </a:r>
          </a:p>
          <a:p>
            <a:pPr marL="0" indent="0">
              <a:buNone/>
            </a:pPr>
            <a:r>
              <a:rPr lang="ru-RU" dirty="0"/>
              <a:t>2. Прием учащихся по достижению 7 лет;</a:t>
            </a:r>
          </a:p>
          <a:p>
            <a:pPr marL="0" indent="0">
              <a:buNone/>
            </a:pPr>
            <a:r>
              <a:rPr lang="ru-RU" dirty="0"/>
              <a:t>3. Обучение сопровождается независимой диагностикой (мониторингом) образовательных результатов, личностного благополучия и показателей здоровья;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b="1" dirty="0"/>
              <a:t>Мониторинг успешности </a:t>
            </a:r>
            <a:r>
              <a:rPr lang="ru-RU" dirty="0"/>
              <a:t>обучения по образовательной программе начального общего образования за 3 года проводится </a:t>
            </a:r>
            <a:r>
              <a:rPr lang="ru-RU" b="1" dirty="0"/>
              <a:t>с учетом полного объема результатов </a:t>
            </a:r>
            <a:r>
              <a:rPr lang="ru-RU" dirty="0"/>
              <a:t>на основании Федерального государственного образовательного стандарта начального общего образования;</a:t>
            </a:r>
          </a:p>
          <a:p>
            <a:pPr marL="0" indent="0">
              <a:buNone/>
            </a:pPr>
            <a:r>
              <a:rPr lang="ru-RU" dirty="0"/>
              <a:t>5. В случае </a:t>
            </a:r>
            <a:r>
              <a:rPr lang="ru-RU" b="1" dirty="0"/>
              <a:t>неудовлетворительных результатов </a:t>
            </a:r>
            <a:r>
              <a:rPr lang="ru-RU" dirty="0"/>
              <a:t>независимой диагностики или психолого-педагогического и медицинского заключения на любом этапе обучения </a:t>
            </a:r>
            <a:r>
              <a:rPr lang="ru-RU" b="1" dirty="0"/>
              <a:t>количество лет </a:t>
            </a:r>
            <a:r>
              <a:rPr lang="ru-RU" dirty="0"/>
              <a:t>на освоение образовательной программы может быть </a:t>
            </a:r>
            <a:r>
              <a:rPr lang="ru-RU" b="1" dirty="0"/>
              <a:t>увеличено</a:t>
            </a:r>
            <a:r>
              <a:rPr lang="ru-RU" dirty="0"/>
              <a:t> до показателя, утвержденного в Федеральном государственном образовательном стандарте начального общего образования (</a:t>
            </a:r>
            <a:r>
              <a:rPr lang="ru-RU" b="1" dirty="0"/>
              <a:t>4 лет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38821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D6000-2572-4E21-915E-59235710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rgbClr val="15326C"/>
                </a:solidFill>
              </a:rPr>
            </a:br>
            <a:r>
              <a:rPr lang="ru-RU" dirty="0">
                <a:solidFill>
                  <a:srgbClr val="15326C"/>
                </a:solidFill>
                <a:latin typeface="+mn-lt"/>
              </a:rPr>
              <a:t>Модели ускоренного обучения </a:t>
            </a:r>
            <a:br>
              <a:rPr lang="ru-RU" dirty="0">
                <a:solidFill>
                  <a:srgbClr val="15326C"/>
                </a:solidFill>
                <a:latin typeface="+mn-lt"/>
              </a:rPr>
            </a:br>
            <a:r>
              <a:rPr lang="ru-RU" dirty="0">
                <a:solidFill>
                  <a:srgbClr val="15326C"/>
                </a:solidFill>
                <a:latin typeface="+mn-lt"/>
              </a:rPr>
              <a:t>в начальной школе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FFEB3B7-EBEC-7E96-F904-DF2C87CF6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79742" y="2254638"/>
            <a:ext cx="9632515" cy="349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2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D6000-2572-4E21-915E-59235710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ru-RU" dirty="0">
                <a:solidFill>
                  <a:srgbClr val="15326C"/>
                </a:solidFill>
              </a:rPr>
            </a:br>
            <a:endParaRPr lang="ru-RU" dirty="0">
              <a:solidFill>
                <a:srgbClr val="15326C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44179-F522-4B5C-B85E-76727AC7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7479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17.6.	«</a:t>
            </a:r>
            <a:r>
              <a:rPr lang="ru-RU" sz="2400" dirty="0"/>
              <a:t>При формировании индивидуальных учебных планов, в том числе для </a:t>
            </a:r>
            <a:r>
              <a:rPr lang="ru-RU" sz="2400" b="1" dirty="0"/>
              <a:t>ускоренного обучения</a:t>
            </a:r>
            <a:r>
              <a:rPr lang="ru-RU" sz="2400" dirty="0"/>
              <a:t>, </a:t>
            </a:r>
            <a:r>
              <a:rPr lang="ru-RU" sz="2400" b="1" dirty="0"/>
              <a:t>объём</a:t>
            </a:r>
            <a:r>
              <a:rPr lang="ru-RU" sz="2400" dirty="0"/>
              <a:t> дневной и недельной учебной нагрузки, </a:t>
            </a:r>
            <a:r>
              <a:rPr lang="ru-RU" sz="2400" b="1" dirty="0"/>
              <a:t>организация</a:t>
            </a:r>
            <a:r>
              <a:rPr lang="ru-RU" sz="2400" dirty="0"/>
              <a:t> учебных и внеурочных мероприятий, </a:t>
            </a:r>
            <a:r>
              <a:rPr lang="ru-RU" sz="2400" b="1" dirty="0"/>
              <a:t>расписание занятий</a:t>
            </a:r>
            <a:r>
              <a:rPr lang="ru-RU" sz="2400" dirty="0"/>
              <a:t>, объём </a:t>
            </a:r>
            <a:r>
              <a:rPr lang="ru-RU" sz="2400" b="1" dirty="0"/>
              <a:t>домашних заданий </a:t>
            </a:r>
            <a:r>
              <a:rPr lang="ru-RU" sz="2400" dirty="0"/>
              <a:t>должны соответствовать требованиям, предусмотренным </a:t>
            </a:r>
            <a:r>
              <a:rPr lang="ru-RU" sz="2400" b="1" dirty="0"/>
              <a:t>Гигиеническими нормативами и Санитарно-эпидемиологическими требованиями</a:t>
            </a:r>
            <a:r>
              <a:rPr lang="ru-RU" sz="2400" dirty="0"/>
              <a:t>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2269A8-7E70-8E4D-EE14-06290FA32FD9}"/>
              </a:ext>
            </a:extLst>
          </p:cNvPr>
          <p:cNvSpPr txBox="1"/>
          <p:nvPr/>
        </p:nvSpPr>
        <p:spPr>
          <a:xfrm>
            <a:off x="2111433" y="576318"/>
            <a:ext cx="71323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+mn-lt"/>
              </a:rPr>
              <a:t>17.1.</a:t>
            </a:r>
            <a:r>
              <a:rPr lang="ru-RU" sz="2400" b="1" dirty="0">
                <a:latin typeface="+mn-lt"/>
              </a:rPr>
              <a:t> ФОП НОО </a:t>
            </a:r>
            <a:r>
              <a:rPr lang="ru-RU" sz="2400" dirty="0">
                <a:latin typeface="+mn-lt"/>
              </a:rPr>
              <a:t>является </a:t>
            </a:r>
            <a:r>
              <a:rPr lang="ru-RU" sz="2400" b="1" dirty="0">
                <a:latin typeface="+mn-lt"/>
              </a:rPr>
              <a:t>основным</a:t>
            </a:r>
            <a:r>
              <a:rPr lang="ru-RU" sz="2400" dirty="0">
                <a:latin typeface="+mn-lt"/>
              </a:rPr>
              <a:t> документом, определяющим </a:t>
            </a:r>
            <a:r>
              <a:rPr lang="ru-RU" sz="2400" b="1" dirty="0">
                <a:latin typeface="+mn-lt"/>
              </a:rPr>
              <a:t>содержание</a:t>
            </a:r>
            <a:r>
              <a:rPr lang="ru-RU" sz="2400" dirty="0">
                <a:latin typeface="+mn-lt"/>
              </a:rPr>
              <a:t> общего образования, а также регламентирующим образовательную </a:t>
            </a:r>
            <a:r>
              <a:rPr lang="ru-RU" sz="2400" b="1" dirty="0">
                <a:latin typeface="+mn-lt"/>
              </a:rPr>
              <a:t>деятельность организации </a:t>
            </a:r>
            <a:r>
              <a:rPr lang="ru-RU" sz="2400" dirty="0">
                <a:latin typeface="+mn-lt"/>
              </a:rPr>
              <a:t>в единстве урочной и внеурочной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906305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D6000-2572-4E21-915E-59235710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ru-RU" dirty="0">
                <a:solidFill>
                  <a:srgbClr val="15326C"/>
                </a:solidFill>
              </a:rPr>
            </a:br>
            <a:endParaRPr lang="ru-RU" dirty="0">
              <a:solidFill>
                <a:srgbClr val="15326C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44179-F522-4B5C-B85E-76727AC7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0531"/>
            <a:ext cx="10515600" cy="50464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dirty="0"/>
              <a:t>	Требования ФГОС НОО к личностным результатам по направлениям </a:t>
            </a:r>
            <a:r>
              <a:rPr lang="ru-RU" sz="3000" b="1" dirty="0"/>
              <a:t>воспитательной работы</a:t>
            </a:r>
            <a:r>
              <a:rPr lang="ru-RU" sz="3000" dirty="0"/>
              <a:t>: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dirty="0"/>
              <a:t>1. Патриотическое воспитание (4)</a:t>
            </a:r>
          </a:p>
          <a:p>
            <a:pPr marL="0" indent="0">
              <a:buNone/>
            </a:pPr>
            <a:r>
              <a:rPr lang="ru-RU" dirty="0"/>
              <a:t>2. Гражданское воспитание (8)</a:t>
            </a:r>
          </a:p>
          <a:p>
            <a:pPr marL="0" indent="0">
              <a:buNone/>
            </a:pPr>
            <a:r>
              <a:rPr lang="ru-RU" dirty="0"/>
              <a:t>3. Духовно-нравственное воспитание (3)</a:t>
            </a:r>
          </a:p>
          <a:p>
            <a:pPr marL="0" indent="0">
              <a:buNone/>
            </a:pPr>
            <a:r>
              <a:rPr lang="ru-RU" dirty="0"/>
              <a:t>4. Эстетическое воспитание (3)</a:t>
            </a:r>
          </a:p>
          <a:p>
            <a:pPr marL="0" indent="0">
              <a:buNone/>
            </a:pPr>
            <a:r>
              <a:rPr lang="ru-RU" dirty="0"/>
              <a:t>5. Воспитание ценности научного познания (3)</a:t>
            </a:r>
          </a:p>
          <a:p>
            <a:pPr marL="0" indent="0">
              <a:buNone/>
            </a:pPr>
            <a:r>
              <a:rPr lang="ru-RU" dirty="0"/>
              <a:t>6. Физическое воспитание. Формирование культуры здоровья и эмоционального благополучия (5)</a:t>
            </a:r>
          </a:p>
          <a:p>
            <a:pPr marL="0" indent="0">
              <a:buNone/>
            </a:pPr>
            <a:r>
              <a:rPr lang="ru-RU" dirty="0"/>
              <a:t>7. Трудовое воспитание (5)</a:t>
            </a:r>
          </a:p>
          <a:p>
            <a:pPr marL="0" indent="0">
              <a:buNone/>
            </a:pPr>
            <a:r>
              <a:rPr lang="ru-RU" dirty="0"/>
              <a:t>8. Экологическое воспитание (5)</a:t>
            </a:r>
          </a:p>
        </p:txBody>
      </p:sp>
    </p:spTree>
    <p:extLst>
      <p:ext uri="{BB962C8B-B14F-4D97-AF65-F5344CB8AC3E}">
        <p14:creationId xmlns:p14="http://schemas.microsoft.com/office/powerpoint/2010/main" val="37024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E44179-F522-4B5C-B85E-76727AC7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3905"/>
            <a:ext cx="10515600" cy="506305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300" dirty="0"/>
              <a:t>	Требования ФГОС НОО к </a:t>
            </a:r>
            <a:r>
              <a:rPr lang="ru-RU" sz="3300" b="1" dirty="0"/>
              <a:t>метапредметным</a:t>
            </a:r>
            <a:r>
              <a:rPr lang="ru-RU" sz="3300" dirty="0"/>
              <a:t> результатам </a:t>
            </a:r>
          </a:p>
          <a:p>
            <a:pPr marL="0" indent="0" algn="ctr">
              <a:buNone/>
            </a:pPr>
            <a:r>
              <a:rPr lang="ru-RU" sz="3300" b="1" dirty="0"/>
              <a:t>по годам обучения (классам)</a:t>
            </a:r>
            <a:r>
              <a:rPr lang="ru-RU" sz="3300" dirty="0"/>
              <a:t>:</a:t>
            </a:r>
          </a:p>
          <a:p>
            <a:pPr marL="0" indent="0" algn="ctr">
              <a:buNone/>
            </a:pPr>
            <a:endParaRPr lang="ru-RU" sz="3300" dirty="0"/>
          </a:p>
          <a:p>
            <a:pPr marL="0" indent="0">
              <a:buNone/>
            </a:pPr>
            <a:r>
              <a:rPr lang="ru-RU" b="1" dirty="0"/>
              <a:t>1. Овладение универсальными учебными познавательными действиями</a:t>
            </a:r>
          </a:p>
          <a:p>
            <a:pPr marL="0" indent="0">
              <a:buNone/>
            </a:pPr>
            <a:r>
              <a:rPr lang="ru-RU" dirty="0"/>
              <a:t>1.1. Базовые логические действия (НОО – 5)</a:t>
            </a:r>
          </a:p>
          <a:p>
            <a:pPr marL="0" indent="0">
              <a:buNone/>
            </a:pPr>
            <a:r>
              <a:rPr lang="ru-RU" dirty="0"/>
              <a:t>1.2. Базовые исследовательские действия (НОО – 6)</a:t>
            </a:r>
          </a:p>
          <a:p>
            <a:pPr marL="0" indent="0">
              <a:buNone/>
            </a:pPr>
            <a:r>
              <a:rPr lang="ru-RU" dirty="0"/>
              <a:t>1.3. Работа с информацией (НОО – 6)</a:t>
            </a:r>
          </a:p>
          <a:p>
            <a:pPr marL="0" indent="0">
              <a:buNone/>
            </a:pPr>
            <a:r>
              <a:rPr lang="ru-RU" b="1" dirty="0"/>
              <a:t>2. Овладение универсальными учебными коммуникативными действиями</a:t>
            </a:r>
          </a:p>
          <a:p>
            <a:pPr marL="0" indent="0">
              <a:buNone/>
            </a:pPr>
            <a:r>
              <a:rPr lang="ru-RU" dirty="0"/>
              <a:t>2.1. Общение (НОО – 8)</a:t>
            </a:r>
          </a:p>
          <a:p>
            <a:pPr marL="0" indent="0">
              <a:buNone/>
            </a:pPr>
            <a:r>
              <a:rPr lang="ru-RU" dirty="0"/>
              <a:t>2.2. Совместная деятельность (НОО – 4)</a:t>
            </a:r>
          </a:p>
          <a:p>
            <a:pPr marL="0" indent="0">
              <a:buNone/>
            </a:pPr>
            <a:r>
              <a:rPr lang="ru-RU" b="1" dirty="0"/>
              <a:t>3. Овладение универсальными регулятивными действиями</a:t>
            </a:r>
          </a:p>
          <a:p>
            <a:pPr marL="0" indent="0">
              <a:buNone/>
            </a:pPr>
            <a:r>
              <a:rPr lang="ru-RU" dirty="0"/>
              <a:t>3.1. Самоорганизация (НОО – 2)</a:t>
            </a:r>
          </a:p>
          <a:p>
            <a:pPr marL="0" indent="0">
              <a:buNone/>
            </a:pPr>
            <a:r>
              <a:rPr lang="ru-RU" dirty="0"/>
              <a:t>3.2. Самоконтроль (НОО – 2)</a:t>
            </a:r>
          </a:p>
        </p:txBody>
      </p:sp>
    </p:spTree>
    <p:extLst>
      <p:ext uri="{BB962C8B-B14F-4D97-AF65-F5344CB8AC3E}">
        <p14:creationId xmlns:p14="http://schemas.microsoft.com/office/powerpoint/2010/main" val="2224778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E44179-F522-4B5C-B85E-76727AC7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898" y="1765983"/>
            <a:ext cx="10062838" cy="452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Русский язык </a:t>
            </a:r>
          </a:p>
          <a:p>
            <a:pPr marL="0" indent="0">
              <a:buNone/>
            </a:pPr>
            <a:r>
              <a:rPr lang="ru-RU" sz="2400" dirty="0"/>
              <a:t>Литературное чтение </a:t>
            </a:r>
          </a:p>
          <a:p>
            <a:pPr marL="0" indent="0">
              <a:buNone/>
            </a:pPr>
            <a:r>
              <a:rPr lang="ru-RU" sz="2400" dirty="0"/>
              <a:t>Иностранный язык </a:t>
            </a:r>
          </a:p>
          <a:p>
            <a:pPr marL="0" indent="0">
              <a:buNone/>
            </a:pPr>
            <a:r>
              <a:rPr lang="ru-RU" sz="2400" dirty="0"/>
              <a:t>Математика </a:t>
            </a:r>
          </a:p>
          <a:p>
            <a:pPr marL="0" indent="0">
              <a:buNone/>
            </a:pPr>
            <a:r>
              <a:rPr lang="ru-RU" sz="2400" dirty="0"/>
              <a:t>Окружающий мир </a:t>
            </a:r>
          </a:p>
          <a:p>
            <a:pPr marL="0" indent="0">
              <a:buNone/>
            </a:pPr>
            <a:r>
              <a:rPr lang="ru-RU" sz="2400" dirty="0"/>
              <a:t>Основы религиозных культур и светской этики </a:t>
            </a:r>
          </a:p>
          <a:p>
            <a:pPr marL="0" indent="0">
              <a:buNone/>
            </a:pPr>
            <a:r>
              <a:rPr lang="ru-RU" sz="2400" dirty="0"/>
              <a:t>Изобразительное искусство </a:t>
            </a:r>
          </a:p>
          <a:p>
            <a:pPr marL="0" indent="0">
              <a:buNone/>
            </a:pPr>
            <a:r>
              <a:rPr lang="ru-RU" sz="2400" dirty="0"/>
              <a:t>Музыка </a:t>
            </a:r>
          </a:p>
          <a:p>
            <a:pPr marL="0" indent="0">
              <a:buNone/>
            </a:pPr>
            <a:r>
              <a:rPr lang="ru-RU" sz="2400" dirty="0"/>
              <a:t>Труд</a:t>
            </a:r>
          </a:p>
          <a:p>
            <a:pPr marL="0" indent="0">
              <a:buNone/>
            </a:pPr>
            <a:r>
              <a:rPr lang="ru-RU" sz="2400" dirty="0"/>
              <a:t>Физическая культура</a:t>
            </a:r>
            <a:endParaRPr lang="ru-RU" sz="1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1D2DC6-9E8E-1115-4E64-AC9886A309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77379" y="1691532"/>
            <a:ext cx="3848377" cy="38483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8D686A-9F1F-D16D-9A95-5D13BA0A1ECB}"/>
              </a:ext>
            </a:extLst>
          </p:cNvPr>
          <p:cNvSpPr txBox="1"/>
          <p:nvPr/>
        </p:nvSpPr>
        <p:spPr>
          <a:xfrm>
            <a:off x="1222898" y="716581"/>
            <a:ext cx="9746204" cy="99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Требования ФГОС НОО к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предметным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результатам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годам обучения (классам)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97082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D6000-2572-4E21-915E-59235710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630" y="1377993"/>
            <a:ext cx="11061577" cy="602552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solidFill>
                  <a:srgbClr val="15326C"/>
                </a:solidFill>
              </a:rPr>
            </a:br>
            <a:endParaRPr lang="ru-RU" dirty="0">
              <a:solidFill>
                <a:srgbClr val="15326C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44179-F522-4B5C-B85E-76727AC7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630" y="2101389"/>
            <a:ext cx="11136579" cy="4186746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РДР - на выявление и оценку предметных результатов по математике, русскому языку, окружающему миру – 2 раза в год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КДР - на выявление и оценку метапредметных результатов по всем предметам учебного плана</a:t>
            </a:r>
          </a:p>
          <a:p>
            <a:pPr marL="0" indent="0">
              <a:spcBef>
                <a:spcPts val="0"/>
              </a:spcBef>
              <a:buNone/>
            </a:pPr>
            <a:endParaRPr lang="ru-RU" sz="1200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Модель 1:  РДР №1 – 1 класс    Модель 2: РДР №1 – ½ 1-го класса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                     РДР №2 – 2 класс                        РДР №2 – ½ 2-го класса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                     КДР – 1 класс                                КДР – 1 класс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Не менее 80% обучающихся по «программе 1-3» успевающих на </a:t>
            </a:r>
            <a:r>
              <a:rPr lang="ru-RU" b="1" dirty="0"/>
              <a:t>«отлично» и «хорошо»</a:t>
            </a:r>
            <a:r>
              <a:rPr lang="ru-RU" dirty="0"/>
              <a:t> по итогам учебного года, от общего количества обучающихся по «программе 1-3»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B493BE-2CB0-6A69-7B9D-BF9214798501}"/>
              </a:ext>
            </a:extLst>
          </p:cNvPr>
          <p:cNvSpPr txBox="1"/>
          <p:nvPr/>
        </p:nvSpPr>
        <p:spPr>
          <a:xfrm>
            <a:off x="643630" y="478940"/>
            <a:ext cx="95118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Мониторинг успешности обучения по образовательной программе начального общего образования за 3 года с учетом </a:t>
            </a:r>
            <a:r>
              <a:rPr lang="ru-RU" sz="2400" b="1" dirty="0"/>
              <a:t>полного объема </a:t>
            </a:r>
            <a:r>
              <a:rPr lang="ru-RU" sz="2400" dirty="0"/>
              <a:t>результатов на основании ФГОС НОО.</a:t>
            </a:r>
          </a:p>
        </p:txBody>
      </p:sp>
    </p:spTree>
    <p:extLst>
      <p:ext uri="{BB962C8B-B14F-4D97-AF65-F5344CB8AC3E}">
        <p14:creationId xmlns:p14="http://schemas.microsoft.com/office/powerpoint/2010/main" val="153553612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4D7C3B8C-775E-4EB3-8D3B-1D34F3F3796D}" vid="{61B32FF0-CDF8-4591-B866-1BED02E74407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1001</Words>
  <Application>Microsoft Office PowerPoint</Application>
  <PresentationFormat>Широкоэкранный</PresentationFormat>
  <Paragraphs>107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Helvetica Neue</vt:lpstr>
      <vt:lpstr>1_Тема Office</vt:lpstr>
      <vt:lpstr>Тема1</vt:lpstr>
      <vt:lpstr>2_Тема Office</vt:lpstr>
      <vt:lpstr>Презентация PowerPoint</vt:lpstr>
      <vt:lpstr>ПРОЕКТ  «ЭФФЕКТИВНАЯ НАЧАЛЬНАЯ ШКОЛА» </vt:lpstr>
      <vt:lpstr>УСЛОВИЯ РЕАЛИЗАЦИИ ПРОЕКТА  «ЭФФЕКТИВНАЯ НАЧАЛЬНАЯ ШКОЛА» </vt:lpstr>
      <vt:lpstr> Модели ускоренного обучения  в начальной школе</vt:lpstr>
      <vt:lpstr> </vt:lpstr>
      <vt:lpstr> </vt:lpstr>
      <vt:lpstr>Презентация PowerPoint</vt:lpstr>
      <vt:lpstr>Презентация PowerPoint</vt:lpstr>
      <vt:lpstr> </vt:lpstr>
      <vt:lpstr>Результаты проекта «Эффективная начальная школа»</vt:lpstr>
      <vt:lpstr>Доля обучающихся в 5 классах в ОО,  успевающих на «отлично» и «хорошо»</vt:lpstr>
      <vt:lpstr>Доля обучающихся 5 классов,  успевающих на «отлично» и «хорошо»</vt:lpstr>
      <vt:lpstr>Индекс лояльности родителей  выпускников ЭНШ к проекту</vt:lpstr>
      <vt:lpstr>Индекс лояльности  учителей-предметников к проекту ЭНШ</vt:lpstr>
      <vt:lpstr>Новые задачи ПОКАЗАТЕЛИ РЕАЛИЗАЦИИ ПРОЕКТА</vt:lpstr>
      <vt:lpstr>Новые задачи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User</cp:lastModifiedBy>
  <cp:revision>46</cp:revision>
  <dcterms:modified xsi:type="dcterms:W3CDTF">2025-06-16T19:26:11Z</dcterms:modified>
</cp:coreProperties>
</file>