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4" r:id="rId9"/>
    <p:sldId id="265" r:id="rId10"/>
    <p:sldId id="267" r:id="rId11"/>
    <p:sldId id="263" r:id="rId12"/>
    <p:sldId id="266" r:id="rId13"/>
    <p:sldId id="268" r:id="rId14"/>
    <p:sldId id="271" r:id="rId15"/>
    <p:sldId id="269" r:id="rId16"/>
    <p:sldId id="270" r:id="rId17"/>
    <p:sldId id="272" r:id="rId18"/>
    <p:sldId id="273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A6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94660"/>
  </p:normalViewPr>
  <p:slideViewPr>
    <p:cSldViewPr snapToGrid="0">
      <p:cViewPr varScale="1">
        <p:scale>
          <a:sx n="53" d="100"/>
          <a:sy n="53" d="100"/>
        </p:scale>
        <p:origin x="91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500FFF-85A2-481A-AB03-EB1329999744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96DB4B-8812-44E2-A064-6FF48A3FBD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27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00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037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185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276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4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785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903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263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191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541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888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285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on-07@mail.r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mailto:mon-07@mail.r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70857" y="1472184"/>
            <a:ext cx="10616697" cy="2404872"/>
          </a:xfrm>
        </p:spPr>
        <p:txBody>
          <a:bodyPr>
            <a:noAutofit/>
          </a:bodyPr>
          <a:lstStyle/>
          <a:p>
            <a:pPr>
              <a:defRPr/>
            </a:pPr>
            <a:br>
              <a:rPr lang="ru-RU" sz="4000" b="1" dirty="0"/>
            </a:b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0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сделать интересным урок литературного чтения?</a:t>
            </a: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br>
              <a:rPr lang="ru-RU" sz="4000" b="1" dirty="0">
                <a:ln>
                  <a:solidFill>
                    <a:sysClr val="windowText" lastClr="000000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A7529D-8046-A22A-4536-17C83BCBE035}"/>
              </a:ext>
            </a:extLst>
          </p:cNvPr>
          <p:cNvSpPr txBox="1"/>
          <p:nvPr/>
        </p:nvSpPr>
        <p:spPr>
          <a:xfrm>
            <a:off x="6910111" y="3816156"/>
            <a:ext cx="457744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 err="1"/>
              <a:t>Мукина</a:t>
            </a:r>
            <a:r>
              <a:rPr lang="ru-RU" sz="2400" dirty="0"/>
              <a:t> Ольга Николаевна,	</a:t>
            </a:r>
          </a:p>
          <a:p>
            <a:r>
              <a:rPr lang="ru-RU" sz="2400" dirty="0"/>
              <a:t>учитель начальных классов	</a:t>
            </a:r>
          </a:p>
          <a:p>
            <a:r>
              <a:rPr lang="ru-RU" sz="2400" dirty="0"/>
              <a:t>МБОУ СОШ № 3 </a:t>
            </a:r>
            <a:r>
              <a:rPr lang="ru-RU" sz="2400" dirty="0" err="1"/>
              <a:t>м.о</a:t>
            </a:r>
            <a:r>
              <a:rPr lang="ru-RU" sz="2400" dirty="0"/>
              <a:t>. Чехов 	</a:t>
            </a:r>
          </a:p>
          <a:p>
            <a:r>
              <a:rPr lang="ru-RU" sz="2400" dirty="0">
                <a:hlinkClick r:id="rId2"/>
              </a:rPr>
              <a:t>mon-07@mail.ru</a:t>
            </a:r>
            <a:r>
              <a:rPr lang="ru-RU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109910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40466366-9820-4631-A5EA-E0F5BB928B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06425"/>
            <a:ext cx="10515600" cy="4937760"/>
          </a:xfrm>
        </p:spPr>
        <p:txBody>
          <a:bodyPr/>
          <a:lstStyle/>
          <a:p>
            <a:pPr>
              <a:buNone/>
            </a:pPr>
            <a:r>
              <a:rPr lang="ru-RU" dirty="0"/>
              <a:t> 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14400" y="1042416"/>
            <a:ext cx="8229600" cy="4975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7030A0"/>
                </a:solidFill>
                <a:latin typeface="Comic Sans MS" pitchFamily="66" charset="0"/>
                <a:cs typeface="Times New Roman" pitchFamily="18" charset="0"/>
              </a:rPr>
              <a:t>План: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цитатный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-вопросный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-тезисный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-назывной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-комбинированный</a:t>
            </a:r>
          </a:p>
          <a:p>
            <a:pPr>
              <a:buFontTx/>
              <a:buChar char="-"/>
            </a:pP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b="1" dirty="0">
                <a:solidFill>
                  <a:srgbClr val="7030A0"/>
                </a:solidFill>
                <a:latin typeface="Comic Sans MS" pitchFamily="66" charset="0"/>
                <a:cs typeface="Times New Roman" pitchFamily="18" charset="0"/>
              </a:rPr>
              <a:t>Пересказ</a:t>
            </a:r>
          </a:p>
          <a:p>
            <a:pPr>
              <a:buFontTx/>
              <a:buChar char="-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подробный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-краткий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выборочный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от лица героя (от 1 лица)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-от  3 лица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6510100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40466366-9820-4631-A5EA-E0F5BB928B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744" y="1078992"/>
            <a:ext cx="10893552" cy="5116259"/>
          </a:xfrm>
        </p:spPr>
        <p:txBody>
          <a:bodyPr/>
          <a:lstStyle/>
          <a:p>
            <a:pPr>
              <a:buNone/>
            </a:pPr>
            <a:r>
              <a:rPr lang="ru-RU" dirty="0"/>
              <a:t> </a:t>
            </a:r>
            <a:r>
              <a:rPr lang="ru-RU" sz="4000" b="1" dirty="0">
                <a:solidFill>
                  <a:srgbClr val="7030A0"/>
                </a:solidFill>
                <a:latin typeface="Comic Sans MS" pitchFamily="66" charset="0"/>
                <a:cs typeface="Times New Roman" pitchFamily="18" charset="0"/>
              </a:rPr>
              <a:t>Составление схемы – опоры(кластер)</a:t>
            </a:r>
            <a:endParaRPr lang="ru-RU" sz="4000" dirty="0">
              <a:solidFill>
                <a:srgbClr val="7030A0"/>
              </a:solidFill>
            </a:endParaRPr>
          </a:p>
          <a:p>
            <a:endParaRPr lang="ru-RU" sz="4000" b="1" dirty="0">
              <a:solidFill>
                <a:srgbClr val="FFC000"/>
              </a:solidFill>
              <a:latin typeface="Comic Sans MS" pitchFamily="66" charset="0"/>
              <a:cs typeface="Times New Roman" pitchFamily="18" charset="0"/>
            </a:endParaRPr>
          </a:p>
          <a:p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dirty="0"/>
          </a:p>
        </p:txBody>
      </p:sp>
      <p:pic>
        <p:nvPicPr>
          <p:cNvPr id="4" name="Picture 3" descr="C:\Users\Incognitus\Downloads\5204371671572672819.jpg"/>
          <p:cNvPicPr>
            <a:picLocks noChangeAspect="1" noChangeArrowheads="1"/>
          </p:cNvPicPr>
          <p:nvPr/>
        </p:nvPicPr>
        <p:blipFill>
          <a:blip r:embed="rId2"/>
          <a:srcRect t="15820" r="6638" b="27051"/>
          <a:stretch>
            <a:fillRect/>
          </a:stretch>
        </p:blipFill>
        <p:spPr bwMode="auto">
          <a:xfrm>
            <a:off x="1553904" y="1639622"/>
            <a:ext cx="3571277" cy="4395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C:\Users\Incognitus\Downloads\5204371671572672818.jpg"/>
          <p:cNvPicPr>
            <a:picLocks noChangeAspect="1" noChangeArrowheads="1"/>
          </p:cNvPicPr>
          <p:nvPr/>
        </p:nvPicPr>
        <p:blipFill>
          <a:blip r:embed="rId3"/>
          <a:srcRect t="5939" r="-2187" b="17102"/>
          <a:stretch>
            <a:fillRect/>
          </a:stretch>
        </p:blipFill>
        <p:spPr bwMode="auto">
          <a:xfrm>
            <a:off x="5910462" y="1656207"/>
            <a:ext cx="3635874" cy="4405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510100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40466366-9820-4631-A5EA-E0F5BB928B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78992"/>
            <a:ext cx="10515600" cy="5097971"/>
          </a:xfrm>
        </p:spPr>
        <p:txBody>
          <a:bodyPr/>
          <a:lstStyle/>
          <a:p>
            <a:pPr>
              <a:buNone/>
            </a:pPr>
            <a:r>
              <a:rPr lang="ru-RU" sz="4000" b="1" dirty="0">
                <a:solidFill>
                  <a:srgbClr val="FFC000"/>
                </a:solidFill>
                <a:latin typeface="Comic Sans MS" pitchFamily="66" charset="0"/>
                <a:cs typeface="Times New Roman" pitchFamily="18" charset="0"/>
              </a:rPr>
              <a:t>Метод 6 шляп мышления</a:t>
            </a:r>
          </a:p>
          <a:p>
            <a:endParaRPr lang="ru-RU" sz="4000" dirty="0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/>
          <a:srcRect l="23280" t="31511" r="48013" b="32959"/>
          <a:stretch>
            <a:fillRect/>
          </a:stretch>
        </p:blipFill>
        <p:spPr bwMode="auto">
          <a:xfrm>
            <a:off x="4496808" y="2551176"/>
            <a:ext cx="3761586" cy="2569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E:\скорочтение\Фото\5192660876304450708.jpg"/>
          <p:cNvPicPr>
            <a:picLocks noChangeAspect="1" noChangeArrowheads="1"/>
          </p:cNvPicPr>
          <p:nvPr/>
        </p:nvPicPr>
        <p:blipFill>
          <a:blip r:embed="rId3"/>
          <a:srcRect l="14505" t="32219" r="6703" b="2817"/>
          <a:stretch>
            <a:fillRect/>
          </a:stretch>
        </p:blipFill>
        <p:spPr bwMode="auto">
          <a:xfrm>
            <a:off x="475488" y="1837944"/>
            <a:ext cx="3858768" cy="239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E:\скорочтение\Фото\5192660876304450707.jpg"/>
          <p:cNvPicPr>
            <a:picLocks noChangeAspect="1" noChangeArrowheads="1"/>
          </p:cNvPicPr>
          <p:nvPr/>
        </p:nvPicPr>
        <p:blipFill>
          <a:blip r:embed="rId4"/>
          <a:srcRect l="17931" t="18457" r="4751"/>
          <a:stretch>
            <a:fillRect/>
          </a:stretch>
        </p:blipFill>
        <p:spPr bwMode="auto">
          <a:xfrm>
            <a:off x="8403336" y="3209544"/>
            <a:ext cx="3666744" cy="2912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510100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40466366-9820-4631-A5EA-E0F5BB928B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78992"/>
            <a:ext cx="10515600" cy="5097971"/>
          </a:xfrm>
        </p:spPr>
        <p:txBody>
          <a:bodyPr/>
          <a:lstStyle/>
          <a:p>
            <a:pPr>
              <a:buNone/>
            </a:pPr>
            <a:r>
              <a:rPr lang="ru-RU" dirty="0"/>
              <a:t> </a:t>
            </a:r>
            <a:r>
              <a:rPr lang="ru-RU" sz="4000" b="1" dirty="0" err="1">
                <a:solidFill>
                  <a:srgbClr val="FFC000"/>
                </a:solidFill>
                <a:latin typeface="Comic Sans MS" pitchFamily="66" charset="0"/>
                <a:cs typeface="Times New Roman" pitchFamily="18" charset="0"/>
              </a:rPr>
              <a:t>Инфографика</a:t>
            </a:r>
            <a:r>
              <a:rPr lang="ru-RU" sz="4000" b="1" dirty="0">
                <a:solidFill>
                  <a:srgbClr val="FFC000"/>
                </a:solidFill>
                <a:latin typeface="Comic Sans MS" pitchFamily="66" charset="0"/>
                <a:cs typeface="Times New Roman" pitchFamily="18" charset="0"/>
              </a:rPr>
              <a:t> (рисунки)</a:t>
            </a:r>
            <a:endParaRPr lang="ru-RU" sz="4000" dirty="0">
              <a:latin typeface="Comic Sans MS" pitchFamily="66" charset="0"/>
            </a:endParaRPr>
          </a:p>
          <a:p>
            <a:endParaRPr lang="ru-RU" sz="4000" dirty="0"/>
          </a:p>
        </p:txBody>
      </p:sp>
      <p:pic>
        <p:nvPicPr>
          <p:cNvPr id="3" name="Picture 3" descr="E:\скорочтение\Фото\б4.jpg"/>
          <p:cNvPicPr>
            <a:picLocks noChangeAspect="1" noChangeArrowheads="1"/>
          </p:cNvPicPr>
          <p:nvPr/>
        </p:nvPicPr>
        <p:blipFill>
          <a:blip r:embed="rId2"/>
          <a:srcRect l="4486" t="20117" r="5653"/>
          <a:stretch>
            <a:fillRect/>
          </a:stretch>
        </p:blipFill>
        <p:spPr bwMode="auto">
          <a:xfrm>
            <a:off x="6647688" y="1796268"/>
            <a:ext cx="3606864" cy="4257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 descr="E:\скорочтение\Фото\5192660876304450613.jpg"/>
          <p:cNvPicPr>
            <a:picLocks noChangeAspect="1" noChangeArrowheads="1"/>
          </p:cNvPicPr>
          <p:nvPr/>
        </p:nvPicPr>
        <p:blipFill>
          <a:blip r:embed="rId3"/>
          <a:srcRect l="5653" t="21875" r="9154" b="-98"/>
          <a:stretch>
            <a:fillRect/>
          </a:stretch>
        </p:blipFill>
        <p:spPr bwMode="auto">
          <a:xfrm>
            <a:off x="2231135" y="1777598"/>
            <a:ext cx="3484055" cy="4248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510100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40466366-9820-4631-A5EA-E0F5BB928B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78992"/>
            <a:ext cx="10515600" cy="5097971"/>
          </a:xfrm>
        </p:spPr>
        <p:txBody>
          <a:bodyPr/>
          <a:lstStyle/>
          <a:p>
            <a:pPr>
              <a:buNone/>
            </a:pPr>
            <a:r>
              <a:rPr lang="ru-RU" dirty="0"/>
              <a:t> </a:t>
            </a:r>
            <a:endParaRPr lang="ru-RU" sz="4000" dirty="0"/>
          </a:p>
        </p:txBody>
      </p:sp>
      <p:pic>
        <p:nvPicPr>
          <p:cNvPr id="3" name="Picture 3" descr="E:\скорочтение\Фото\з 6.jpg"/>
          <p:cNvPicPr>
            <a:picLocks noChangeAspect="1" noChangeArrowheads="1"/>
          </p:cNvPicPr>
          <p:nvPr/>
        </p:nvPicPr>
        <p:blipFill>
          <a:blip r:embed="rId2"/>
          <a:srcRect l="2151" t="781" r="-182" b="6934"/>
          <a:stretch>
            <a:fillRect/>
          </a:stretch>
        </p:blipFill>
        <p:spPr bwMode="auto">
          <a:xfrm>
            <a:off x="512064" y="1618487"/>
            <a:ext cx="3517583" cy="4396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 descr="E:\скорочтение\Фото\з2.jpg"/>
          <p:cNvPicPr>
            <a:picLocks noChangeAspect="1" noChangeArrowheads="1"/>
          </p:cNvPicPr>
          <p:nvPr/>
        </p:nvPicPr>
        <p:blipFill>
          <a:blip r:embed="rId3"/>
          <a:srcRect t="3418" r="4486" b="3418"/>
          <a:stretch>
            <a:fillRect/>
          </a:stretch>
        </p:blipFill>
        <p:spPr bwMode="auto">
          <a:xfrm>
            <a:off x="4258817" y="212250"/>
            <a:ext cx="3520970" cy="4560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E:\скорочтение\Фото\з 4.jpg"/>
          <p:cNvPicPr>
            <a:picLocks noChangeAspect="1" noChangeArrowheads="1"/>
          </p:cNvPicPr>
          <p:nvPr/>
        </p:nvPicPr>
        <p:blipFill>
          <a:blip r:embed="rId4"/>
          <a:srcRect l="10321" t="19238" r="986" b="781"/>
          <a:stretch>
            <a:fillRect/>
          </a:stretch>
        </p:blipFill>
        <p:spPr bwMode="auto">
          <a:xfrm>
            <a:off x="7968424" y="1673352"/>
            <a:ext cx="3626168" cy="4342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510100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40466366-9820-4631-A5EA-E0F5BB928B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78992"/>
            <a:ext cx="10515600" cy="5097971"/>
          </a:xfrm>
        </p:spPr>
        <p:txBody>
          <a:bodyPr/>
          <a:lstStyle/>
          <a:p>
            <a:r>
              <a:rPr lang="ru-RU" dirty="0"/>
              <a:t> </a:t>
            </a:r>
            <a:endParaRPr lang="ru-RU" sz="4000" dirty="0"/>
          </a:p>
        </p:txBody>
      </p:sp>
      <p:pic>
        <p:nvPicPr>
          <p:cNvPr id="3" name="Picture 3" descr="E:\скорочтение\Фото\ф 2.jpg"/>
          <p:cNvPicPr>
            <a:picLocks noChangeAspect="1" noChangeArrowheads="1"/>
          </p:cNvPicPr>
          <p:nvPr/>
        </p:nvPicPr>
        <p:blipFill>
          <a:blip r:embed="rId2"/>
          <a:srcRect l="3418" t="25493" r="4297" b="12656"/>
          <a:stretch>
            <a:fillRect/>
          </a:stretch>
        </p:blipFill>
        <p:spPr bwMode="auto">
          <a:xfrm>
            <a:off x="918401" y="1265873"/>
            <a:ext cx="4387850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E:\скорочтение\Фото\ф4.jpg"/>
          <p:cNvPicPr>
            <a:picLocks noChangeAspect="1" noChangeArrowheads="1"/>
          </p:cNvPicPr>
          <p:nvPr/>
        </p:nvPicPr>
        <p:blipFill>
          <a:blip r:embed="rId3"/>
          <a:srcRect l="7813" t="19656" r="7813" b="24326"/>
          <a:stretch>
            <a:fillRect/>
          </a:stretch>
        </p:blipFill>
        <p:spPr bwMode="auto">
          <a:xfrm>
            <a:off x="950976" y="3744468"/>
            <a:ext cx="428625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E:\скорочтение\Фото\об все.jpg"/>
          <p:cNvPicPr>
            <a:picLocks noChangeAspect="1" noChangeArrowheads="1"/>
          </p:cNvPicPr>
          <p:nvPr/>
        </p:nvPicPr>
        <p:blipFill>
          <a:blip r:embed="rId4"/>
          <a:srcRect t="24326" r="1660" b="6821"/>
          <a:stretch>
            <a:fillRect/>
          </a:stretch>
        </p:blipFill>
        <p:spPr bwMode="auto">
          <a:xfrm>
            <a:off x="6851142" y="1145286"/>
            <a:ext cx="4198938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 descr="E:\скорочтение\Фото\об 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03720" y="3474768"/>
            <a:ext cx="1901952" cy="2596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E:\скорочтение\Фото\Об 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964549" y="3529584"/>
            <a:ext cx="3004947" cy="2487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510100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40466366-9820-4631-A5EA-E0F5BB928B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78992"/>
            <a:ext cx="10515600" cy="5097971"/>
          </a:xfrm>
        </p:spPr>
        <p:txBody>
          <a:bodyPr/>
          <a:lstStyle/>
          <a:p>
            <a:r>
              <a:rPr lang="ru-RU" dirty="0"/>
              <a:t> </a:t>
            </a:r>
            <a:endParaRPr lang="ru-RU" sz="4000" dirty="0"/>
          </a:p>
        </p:txBody>
      </p:sp>
      <p:pic>
        <p:nvPicPr>
          <p:cNvPr id="5" name="Picture 2" descr="https://avatars.mds.yandex.net/get-entity_search/2273637/1058258073/S600xU_2x"/>
          <p:cNvPicPr>
            <a:picLocks noChangeAspect="1" noChangeArrowheads="1"/>
          </p:cNvPicPr>
          <p:nvPr/>
        </p:nvPicPr>
        <p:blipFill>
          <a:blip r:embed="rId2"/>
          <a:srcRect l="4771" t="6371" r="2963" b="8678"/>
          <a:stretch>
            <a:fillRect/>
          </a:stretch>
        </p:blipFill>
        <p:spPr bwMode="auto">
          <a:xfrm>
            <a:off x="421167" y="1039538"/>
            <a:ext cx="5065234" cy="421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AutoShape 2" descr="blob:https://web.telegram.org/587e777a-749e-49b3-b256-c486bc5a82ab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 descr="C:\Users\Incognitus\Downloads\5339241019125921176.jpg"/>
          <p:cNvPicPr>
            <a:picLocks noChangeAspect="1" noChangeArrowheads="1"/>
          </p:cNvPicPr>
          <p:nvPr/>
        </p:nvPicPr>
        <p:blipFill>
          <a:blip r:embed="rId3"/>
          <a:srcRect l="9419" t="43813" r="58" b="6237"/>
          <a:stretch>
            <a:fillRect/>
          </a:stretch>
        </p:blipFill>
        <p:spPr bwMode="auto">
          <a:xfrm>
            <a:off x="6007608" y="1664208"/>
            <a:ext cx="5541264" cy="40599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10100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40466366-9820-4631-A5EA-E0F5BB928B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78992"/>
            <a:ext cx="10515600" cy="5097971"/>
          </a:xfrm>
        </p:spPr>
        <p:txBody>
          <a:bodyPr/>
          <a:lstStyle/>
          <a:p>
            <a:pPr>
              <a:buNone/>
            </a:pPr>
            <a:r>
              <a:rPr lang="ru-RU" dirty="0"/>
              <a:t> 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02920" y="1252728"/>
            <a:ext cx="466344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Диаманта – стихотворная форма из семи строк, первая и последняя из которых — понятия с противоположным значением.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1, 7 строчки – существительные-антонимы;</a:t>
            </a:r>
            <a:br>
              <a:rPr lang="ru-RU" dirty="0"/>
            </a:br>
            <a:r>
              <a:rPr lang="ru-RU" dirty="0"/>
              <a:t>2 – два прилагательных, характеризующих первое существительное;</a:t>
            </a:r>
            <a:br>
              <a:rPr lang="ru-RU" dirty="0"/>
            </a:br>
            <a:r>
              <a:rPr lang="ru-RU" dirty="0"/>
              <a:t>3 – три глагола, описывающих действия первого существительного;</a:t>
            </a:r>
            <a:br>
              <a:rPr lang="ru-RU" dirty="0"/>
            </a:br>
            <a:r>
              <a:rPr lang="ru-RU" dirty="0"/>
              <a:t>4 – ассоциации к теме через четыре существительных;</a:t>
            </a:r>
            <a:br>
              <a:rPr lang="ru-RU" dirty="0"/>
            </a:br>
            <a:r>
              <a:rPr lang="ru-RU" dirty="0"/>
              <a:t>5 – три глагола, описывающих действия второго существительного;</a:t>
            </a:r>
            <a:br>
              <a:rPr lang="ru-RU" dirty="0"/>
            </a:br>
            <a:r>
              <a:rPr lang="ru-RU" dirty="0"/>
              <a:t>6 – два прилагательных, характеризующих второе существительное;</a:t>
            </a:r>
          </a:p>
        </p:txBody>
      </p:sp>
      <p:pic>
        <p:nvPicPr>
          <p:cNvPr id="4" name="Picture 4" descr="Picture background"/>
          <p:cNvPicPr>
            <a:picLocks noChangeAspect="1" noChangeArrowheads="1"/>
          </p:cNvPicPr>
          <p:nvPr/>
        </p:nvPicPr>
        <p:blipFill>
          <a:blip r:embed="rId2"/>
          <a:srcRect l="19145" t="30695" r="28786" b="24318"/>
          <a:stretch>
            <a:fillRect/>
          </a:stretch>
        </p:blipFill>
        <p:spPr bwMode="auto">
          <a:xfrm>
            <a:off x="6886004" y="1860804"/>
            <a:ext cx="4071937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510100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40466366-9820-4631-A5EA-E0F5BB928B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6232" y="1581912"/>
            <a:ext cx="8942832" cy="459505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dirty="0"/>
              <a:t> </a:t>
            </a:r>
            <a:endParaRPr lang="ru-RU" sz="2400" dirty="0">
              <a:latin typeface="Comic Sans MS" pitchFamily="66" charset="0"/>
            </a:endParaRPr>
          </a:p>
          <a:p>
            <a:pPr algn="ctr">
              <a:buNone/>
            </a:pPr>
            <a:r>
              <a:rPr lang="ru-RU" sz="6600" b="1" dirty="0">
                <a:solidFill>
                  <a:srgbClr val="C00000"/>
                </a:solidFill>
                <a:latin typeface="Comic Sans MS" pitchFamily="66" charset="0"/>
              </a:rPr>
              <a:t>Спасибо за внимание!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FB4FAD3-10B1-48CA-1C5B-D837531B7837}"/>
              </a:ext>
            </a:extLst>
          </p:cNvPr>
          <p:cNvSpPr txBox="1"/>
          <p:nvPr/>
        </p:nvSpPr>
        <p:spPr>
          <a:xfrm>
            <a:off x="1856232" y="4218492"/>
            <a:ext cx="457744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 err="1"/>
              <a:t>Мукина</a:t>
            </a:r>
            <a:r>
              <a:rPr lang="ru-RU" sz="2400" dirty="0"/>
              <a:t> Ольга Николаевна,	</a:t>
            </a:r>
          </a:p>
          <a:p>
            <a:r>
              <a:rPr lang="ru-RU" sz="2400" dirty="0"/>
              <a:t>учитель начальных классов	</a:t>
            </a:r>
          </a:p>
          <a:p>
            <a:r>
              <a:rPr lang="ru-RU" sz="2400" dirty="0"/>
              <a:t>МБОУ СОШ № 3 </a:t>
            </a:r>
            <a:r>
              <a:rPr lang="ru-RU" sz="2400" dirty="0" err="1"/>
              <a:t>м.о</a:t>
            </a:r>
            <a:r>
              <a:rPr lang="ru-RU" sz="2400" dirty="0"/>
              <a:t>. Чехов 	</a:t>
            </a:r>
          </a:p>
          <a:p>
            <a:r>
              <a:rPr lang="ru-RU" sz="2400" dirty="0">
                <a:hlinkClick r:id="rId2"/>
              </a:rPr>
              <a:t>mon-07@mail.ru</a:t>
            </a:r>
            <a:r>
              <a:rPr lang="ru-RU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51010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40466366-9820-4631-A5EA-E0F5BB928B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776" y="1078992"/>
            <a:ext cx="11073384" cy="5097971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4400" dirty="0"/>
              <a:t>   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Учитель математики из Санкт –Петербурга А. А. Окунев в своей книге: «Спасибо за урок, дети» говорит о том, что даже у опытного учителя урок «не пойдет», если он не будет начинаться каждый раз по-новому: середина и конец урока могут быть традиционными, но начало должно быть оригинальным.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651010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40466366-9820-4631-A5EA-E0F5BB928B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9848"/>
            <a:ext cx="10515600" cy="5239512"/>
          </a:xfrm>
        </p:spPr>
        <p:txBody>
          <a:bodyPr>
            <a:normAutofit fontScale="25000" lnSpcReduction="20000"/>
          </a:bodyPr>
          <a:lstStyle/>
          <a:p>
            <a:pPr marL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0" b="1" dirty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1. Дыхательная гимнастика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- задуть свечи на торте; сдуть снежинки; </a:t>
            </a:r>
            <a:br>
              <a:rPr lang="ru-RU" sz="8000" dirty="0">
                <a:latin typeface="Times New Roman" pitchFamily="18" charset="0"/>
                <a:cs typeface="Times New Roman" pitchFamily="18" charset="0"/>
              </a:rPr>
            </a:b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- Как на горке  на пригорке стоят 33 Егорки…..)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0" b="1" dirty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2. Скороговорки </a:t>
            </a:r>
            <a:br>
              <a:rPr lang="ru-RU" sz="4800" dirty="0">
                <a:latin typeface="Times New Roman" pitchFamily="18" charset="0"/>
                <a:cs typeface="Times New Roman" pitchFamily="18" charset="0"/>
              </a:rPr>
            </a:br>
            <a:r>
              <a:rPr lang="ru-RU" sz="6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-  Тощий немощный Кощей тащит ящик овощей.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-  Течет речка, печет печка,</a:t>
            </a:r>
            <a:br>
              <a:rPr lang="ru-RU" sz="8000" dirty="0">
                <a:latin typeface="Times New Roman" pitchFamily="18" charset="0"/>
                <a:cs typeface="Times New Roman" pitchFamily="18" charset="0"/>
              </a:rPr>
            </a:b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    Печет печка, течет речка.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-  У Влада — брат, Влад брату рад.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0" b="1" dirty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3. </a:t>
            </a:r>
            <a:r>
              <a:rPr lang="ru-RU" sz="16000" b="1" dirty="0" err="1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Чистоговорки</a:t>
            </a:r>
            <a:br>
              <a:rPr lang="ru-RU" sz="4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Са-са-са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- очень длинная …</a:t>
            </a:r>
            <a:br>
              <a:rPr lang="ru-RU" sz="8000" dirty="0">
                <a:latin typeface="Times New Roman" pitchFamily="18" charset="0"/>
                <a:cs typeface="Times New Roman" pitchFamily="18" charset="0"/>
              </a:rPr>
            </a:b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Се-се-се - травы вымокли в …</a:t>
            </a:r>
            <a:br>
              <a:rPr lang="ru-RU" sz="8000" dirty="0">
                <a:latin typeface="Times New Roman" pitchFamily="18" charset="0"/>
                <a:cs typeface="Times New Roman" pitchFamily="18" charset="0"/>
              </a:rPr>
            </a:b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Су-су-су - я конфету …</a:t>
            </a:r>
            <a:br>
              <a:rPr lang="ru-RU" sz="8000" dirty="0"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Со-со-со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- покатилось …</a:t>
            </a:r>
            <a:endParaRPr lang="ru-RU" sz="8000" dirty="0"/>
          </a:p>
        </p:txBody>
      </p:sp>
    </p:spTree>
    <p:extLst>
      <p:ext uri="{BB962C8B-B14F-4D97-AF65-F5344CB8AC3E}">
        <p14:creationId xmlns:p14="http://schemas.microsoft.com/office/powerpoint/2010/main" val="3651010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40466366-9820-4631-A5EA-E0F5BB928B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14984"/>
            <a:ext cx="10515600" cy="5431536"/>
          </a:xfrm>
        </p:spPr>
        <p:txBody>
          <a:bodyPr>
            <a:normAutofit fontScale="25000" lnSpcReduction="20000"/>
          </a:bodyPr>
          <a:lstStyle/>
          <a:p>
            <a:pPr marL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0" b="1" dirty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4. Пословицы (стихи)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(прочитать с разной интонацией; тихо  - громко)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Нет, напрасно мы решили</a:t>
            </a:r>
            <a:br>
              <a:rPr lang="ru-RU" sz="8000" dirty="0">
                <a:latin typeface="Times New Roman" pitchFamily="18" charset="0"/>
                <a:cs typeface="Times New Roman" pitchFamily="18" charset="0"/>
              </a:rPr>
            </a:b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   Прокатить кота в машине:</a:t>
            </a:r>
            <a:br>
              <a:rPr lang="ru-RU" sz="8000" dirty="0">
                <a:latin typeface="Times New Roman" pitchFamily="18" charset="0"/>
                <a:cs typeface="Times New Roman" pitchFamily="18" charset="0"/>
              </a:rPr>
            </a:b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   Кот кататься не привык —</a:t>
            </a:r>
            <a:br>
              <a:rPr lang="ru-RU" sz="8000" dirty="0">
                <a:latin typeface="Times New Roman" pitchFamily="18" charset="0"/>
                <a:cs typeface="Times New Roman" pitchFamily="18" charset="0"/>
              </a:rPr>
            </a:b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   Опрокинул грузовик.</a:t>
            </a:r>
          </a:p>
          <a:p>
            <a:pPr marL="0">
              <a:lnSpc>
                <a:spcPct val="120000"/>
              </a:lnSpc>
              <a:spcBef>
                <a:spcPts val="0"/>
              </a:spcBef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0" b="1" dirty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5. Пальчиковая гимнастика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0" b="1" dirty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6. Упражнения для </a:t>
            </a:r>
            <a:r>
              <a:rPr lang="ru-RU" sz="16000" b="1" dirty="0" err="1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скорочтения</a:t>
            </a:r>
            <a:endParaRPr lang="ru-RU" sz="16000" b="1" dirty="0">
              <a:solidFill>
                <a:srgbClr val="FF0000"/>
              </a:solidFill>
              <a:latin typeface="Comic Sans MS" pitchFamily="66" charset="0"/>
              <a:cs typeface="Times New Roman" pitchFamily="18" charset="0"/>
            </a:endParaRPr>
          </a:p>
          <a:p>
            <a:pPr marL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- перевернутые тексты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- текст без верхней части или нижней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- зеркальные тексты 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-  с перепутанными буквами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- тексты с пропусками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-текст с выделенными буквами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1010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4">
            <a:extLst>
              <a:ext uri="{FF2B5EF4-FFF2-40B4-BE49-F238E27FC236}">
                <a16:creationId xmlns:a16="http://schemas.microsoft.com/office/drawing/2014/main" id="{FB4CFD2E-C806-467C-B8B5-254F483B06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336" y="1123950"/>
            <a:ext cx="11301984" cy="5053013"/>
          </a:xfrm>
        </p:spPr>
        <p:txBody>
          <a:bodyPr/>
          <a:lstStyle/>
          <a:p>
            <a:pPr>
              <a:buNone/>
            </a:pPr>
            <a:r>
              <a:rPr lang="ru-RU" sz="4400" b="1" dirty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7. Тест Струпа  </a:t>
            </a:r>
            <a:r>
              <a:rPr lang="ru-RU" b="1" dirty="0">
                <a:latin typeface="Comic Sans MS" pitchFamily="66" charset="0"/>
                <a:cs typeface="Times New Roman" pitchFamily="18" charset="0"/>
              </a:rPr>
              <a:t>(назвать цвет слова, НЕ читать)</a:t>
            </a:r>
          </a:p>
          <a:p>
            <a:endParaRPr lang="ru-RU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/>
          <a:srcRect l="25368" t="25490" r="25000" b="15686"/>
          <a:stretch>
            <a:fillRect/>
          </a:stretch>
        </p:blipFill>
        <p:spPr bwMode="auto">
          <a:xfrm>
            <a:off x="2715768" y="1755648"/>
            <a:ext cx="7114032" cy="437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51010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40466366-9820-4631-A5EA-E0F5BB928B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78992"/>
            <a:ext cx="10515600" cy="5097971"/>
          </a:xfrm>
        </p:spPr>
        <p:txBody>
          <a:bodyPr/>
          <a:lstStyle/>
          <a:p>
            <a:pPr>
              <a:buNone/>
            </a:pPr>
            <a:r>
              <a:rPr lang="ru-RU" sz="4400" b="1" dirty="0">
                <a:solidFill>
                  <a:srgbClr val="7030A0"/>
                </a:solidFill>
                <a:latin typeface="Comic Sans MS" pitchFamily="66" charset="0"/>
                <a:cs typeface="Times New Roman" pitchFamily="18" charset="0"/>
              </a:rPr>
              <a:t>Биография писателя</a:t>
            </a:r>
          </a:p>
          <a:p>
            <a:pPr>
              <a:buNone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игра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Правда или ложь?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>
              <a:buFontTx/>
              <a:buChar char="-"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игра «Ковбой и лошадь»</a:t>
            </a:r>
          </a:p>
          <a:p>
            <a:pPr>
              <a:buFontTx/>
              <a:buChar char="-"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игра «Пятёрочка»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- найти 10 интересных фактов</a:t>
            </a:r>
          </a:p>
          <a:p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651010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40466366-9820-4631-A5EA-E0F5BB928B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43000"/>
            <a:ext cx="10515600" cy="5033963"/>
          </a:xfrm>
        </p:spPr>
        <p:txBody>
          <a:bodyPr/>
          <a:lstStyle/>
          <a:p>
            <a:pPr>
              <a:buNone/>
            </a:pPr>
            <a:r>
              <a:rPr lang="ru-RU" sz="4400" b="1" dirty="0">
                <a:ln w="11430"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Приём  </a:t>
            </a:r>
            <a:r>
              <a:rPr lang="ru-RU" sz="4400" b="1" dirty="0" err="1">
                <a:ln w="11430"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инсерт</a:t>
            </a:r>
            <a:r>
              <a:rPr lang="ru-RU" sz="4400" b="1" dirty="0">
                <a:ln w="11430"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 (пометки на полях)</a:t>
            </a:r>
          </a:p>
          <a:p>
            <a:pPr>
              <a:buNone/>
            </a:pPr>
            <a:endParaRPr lang="ru-RU" sz="4000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 l="31853" t="30289" r="31111" b="36790"/>
          <a:stretch>
            <a:fillRect/>
          </a:stretch>
        </p:blipFill>
        <p:spPr bwMode="auto">
          <a:xfrm>
            <a:off x="1508760" y="2212848"/>
            <a:ext cx="6135053" cy="3236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510100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40466366-9820-4631-A5EA-E0F5BB928B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088" y="1143000"/>
            <a:ext cx="10917936" cy="5033963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/>
              <a:t> </a:t>
            </a:r>
            <a:r>
              <a:rPr lang="ru-RU" sz="4800" b="1" dirty="0">
                <a:solidFill>
                  <a:srgbClr val="7030A0"/>
                </a:solidFill>
                <a:latin typeface="Comic Sans MS" pitchFamily="66" charset="0"/>
                <a:cs typeface="Times New Roman" pitchFamily="18" charset="0"/>
              </a:rPr>
              <a:t>Виды чтения:</a:t>
            </a:r>
          </a:p>
          <a:p>
            <a:pPr marL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чтение по цепочке</a:t>
            </a:r>
          </a:p>
          <a:p>
            <a:pPr marL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хоровое чтение</a:t>
            </a:r>
          </a:p>
          <a:p>
            <a:pPr marL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жужжащее чтение</a:t>
            </a:r>
          </a:p>
          <a:p>
            <a:pPr marL="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чтение по ролям</a:t>
            </a:r>
          </a:p>
          <a:p>
            <a:pPr marL="0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чтение через слово</a:t>
            </a:r>
          </a:p>
          <a:p>
            <a:pPr marL="0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синхронное чтение</a:t>
            </a:r>
          </a:p>
          <a:p>
            <a:pPr>
              <a:buNone/>
            </a:pPr>
            <a:endParaRPr lang="ru-RU" sz="11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700" b="1" dirty="0">
                <a:solidFill>
                  <a:srgbClr val="00B050"/>
                </a:solidFill>
                <a:latin typeface="Comic Sans MS" pitchFamily="66" charset="0"/>
                <a:cs typeface="Times New Roman" pitchFamily="18" charset="0"/>
              </a:rPr>
              <a:t>Приём </a:t>
            </a:r>
            <a:r>
              <a:rPr lang="ru-RU" sz="4700" b="1" dirty="0">
                <a:solidFill>
                  <a:srgbClr val="92D05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ru-RU" sz="4700" b="1" dirty="0">
                <a:solidFill>
                  <a:srgbClr val="00B050"/>
                </a:solidFill>
                <a:latin typeface="Comic Sans MS" pitchFamily="66" charset="0"/>
                <a:cs typeface="Times New Roman" pitchFamily="18" charset="0"/>
              </a:rPr>
              <a:t>«Тонкие  и толстые вопросы»        </a:t>
            </a:r>
          </a:p>
          <a:p>
            <a:pPr>
              <a:buNone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(Ромашка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Блума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или Кубик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Блума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None/>
            </a:pP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651010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40466366-9820-4631-A5EA-E0F5BB928B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78992"/>
            <a:ext cx="10515600" cy="5097971"/>
          </a:xfrm>
        </p:spPr>
        <p:txBody>
          <a:bodyPr/>
          <a:lstStyle/>
          <a:p>
            <a:pPr>
              <a:buNone/>
            </a:pPr>
            <a:r>
              <a:rPr lang="ru-RU" sz="4400" dirty="0"/>
              <a:t> </a:t>
            </a:r>
            <a:r>
              <a:rPr lang="ru-RU" sz="4400" b="1" dirty="0">
                <a:solidFill>
                  <a:srgbClr val="7030A0"/>
                </a:solidFill>
                <a:latin typeface="Comic Sans MS" pitchFamily="66" charset="0"/>
                <a:cs typeface="Times New Roman" pitchFamily="18" charset="0"/>
              </a:rPr>
              <a:t>Физкультминутка</a:t>
            </a:r>
          </a:p>
          <a:p>
            <a:pPr>
              <a:buNone/>
            </a:pPr>
            <a:endParaRPr lang="ru-RU" sz="4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38397" t="16724" r="20135" b="6825"/>
          <a:stretch>
            <a:fillRect/>
          </a:stretch>
        </p:blipFill>
        <p:spPr bwMode="auto">
          <a:xfrm>
            <a:off x="1600200" y="1719072"/>
            <a:ext cx="5047488" cy="4385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51010033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1017</TotalTime>
  <Words>509</Words>
  <Application>Microsoft Office PowerPoint</Application>
  <PresentationFormat>Широкоэкранный</PresentationFormat>
  <Paragraphs>68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Comic Sans MS</vt:lpstr>
      <vt:lpstr>Times New Roman</vt:lpstr>
      <vt:lpstr>1_Тема Office</vt:lpstr>
      <vt:lpstr> «Как сделать интересным урок литературного чтения?»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«Повышение интереса к учебному процессу путем предоставления оригинального учебного материала»</dc:title>
  <dc:creator>сканирование</dc:creator>
  <cp:lastModifiedBy>User</cp:lastModifiedBy>
  <cp:revision>66</cp:revision>
  <dcterms:created xsi:type="dcterms:W3CDTF">2024-05-27T10:13:25Z</dcterms:created>
  <dcterms:modified xsi:type="dcterms:W3CDTF">2025-06-16T08:04:56Z</dcterms:modified>
</cp:coreProperties>
</file>