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571" r:id="rId2"/>
    <p:sldId id="1590" r:id="rId3"/>
    <p:sldId id="1565" r:id="rId4"/>
    <p:sldId id="1622" r:id="rId5"/>
    <p:sldId id="1623" r:id="rId6"/>
    <p:sldId id="1626" r:id="rId7"/>
    <p:sldId id="1624" r:id="rId8"/>
    <p:sldId id="1627" r:id="rId9"/>
    <p:sldId id="1628" r:id="rId10"/>
    <p:sldId id="1629" r:id="rId11"/>
    <p:sldId id="1632" r:id="rId12"/>
    <p:sldId id="163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99FFCC"/>
    <a:srgbClr val="009999"/>
    <a:srgbClr val="FF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3" autoAdjust="0"/>
    <p:restoredTop sz="89424" autoAdjust="0"/>
  </p:normalViewPr>
  <p:slideViewPr>
    <p:cSldViewPr snapToGrid="0">
      <p:cViewPr varScale="1">
        <p:scale>
          <a:sx n="111" d="100"/>
          <a:sy n="111" d="100"/>
        </p:scale>
        <p:origin x="34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A43BA3-D082-47BB-8984-AF2B303B89B4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AED325F-C956-4D47-8DF4-E2CEF6B0CC98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расширяются профессиональные знания и развиваются лидерские качества;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увеличивается </a:t>
          </a:r>
          <a:r>
            <a:rPr lang="ru-RU" dirty="0" err="1" smtClean="0"/>
            <a:t>межпоколенческое</a:t>
          </a:r>
          <a:r>
            <a:rPr lang="ru-RU" dirty="0" smtClean="0"/>
            <a:t> взаимодействие и молодые сотрудники более эффективно интегрируются в рабочие отношения</a:t>
          </a:r>
          <a:endParaRPr lang="ru-RU" dirty="0"/>
        </a:p>
      </dgm:t>
    </dgm:pt>
    <dgm:pt modelId="{AB5A9417-2810-40BC-BD73-56595F7E98D7}" type="parTrans" cxnId="{C2898D1B-6C42-463A-8577-3BD455C119C6}">
      <dgm:prSet/>
      <dgm:spPr/>
      <dgm:t>
        <a:bodyPr/>
        <a:lstStyle/>
        <a:p>
          <a:endParaRPr lang="ru-RU"/>
        </a:p>
      </dgm:t>
    </dgm:pt>
    <dgm:pt modelId="{A4323C56-EF63-4B7D-99F3-3A24A7B866AB}" type="sibTrans" cxnId="{C2898D1B-6C42-463A-8577-3BD455C119C6}">
      <dgm:prSet/>
      <dgm:spPr/>
      <dgm:t>
        <a:bodyPr/>
        <a:lstStyle/>
        <a:p>
          <a:endParaRPr lang="ru-RU"/>
        </a:p>
      </dgm:t>
    </dgm:pt>
    <dgm:pt modelId="{47FD32BD-B208-4378-8827-4348F57A5615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формируются </a:t>
          </a:r>
          <a:r>
            <a:rPr lang="ru-RU" dirty="0" err="1" smtClean="0"/>
            <a:t>надпрофессиональные</a:t>
          </a:r>
          <a:r>
            <a:rPr lang="ru-RU" dirty="0" smtClean="0"/>
            <a:t> навыки; актуализируются профессиональные знания в соответствии с изменяющимися реалиями; появляется возможность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взглянуть за пределы сформированных взглядов и имеющегося опыта, понять, что мир и люди в нем меняются </a:t>
          </a:r>
          <a:endParaRPr lang="ru-RU" dirty="0"/>
        </a:p>
      </dgm:t>
    </dgm:pt>
    <dgm:pt modelId="{595D48CF-40AC-4B36-8FB2-5E13FE11037A}" type="parTrans" cxnId="{BC07CE2F-DD3A-4C3E-9C1F-BE0651ADC5B4}">
      <dgm:prSet/>
      <dgm:spPr/>
      <dgm:t>
        <a:bodyPr/>
        <a:lstStyle/>
        <a:p>
          <a:endParaRPr lang="ru-RU"/>
        </a:p>
      </dgm:t>
    </dgm:pt>
    <dgm:pt modelId="{EF600803-4A88-42BC-9E8E-72DBD416B3AE}" type="sibTrans" cxnId="{BC07CE2F-DD3A-4C3E-9C1F-BE0651ADC5B4}">
      <dgm:prSet/>
      <dgm:spPr/>
      <dgm:t>
        <a:bodyPr/>
        <a:lstStyle/>
        <a:p>
          <a:endParaRPr lang="ru-RU"/>
        </a:p>
      </dgm:t>
    </dgm:pt>
    <dgm:pt modelId="{8B2BC18A-4282-4B6B-A2AE-38DE1ADE96BD}" type="pres">
      <dgm:prSet presAssocID="{DAA43BA3-D082-47BB-8984-AF2B303B89B4}" presName="Name0" presStyleCnt="0">
        <dgm:presLayoutVars>
          <dgm:dir/>
          <dgm:resizeHandles val="exact"/>
        </dgm:presLayoutVars>
      </dgm:prSet>
      <dgm:spPr/>
    </dgm:pt>
    <dgm:pt modelId="{D615CBAB-25A2-40D2-A539-13CD0CA0FA1F}" type="pres">
      <dgm:prSet presAssocID="{DAA43BA3-D082-47BB-8984-AF2B303B89B4}" presName="bkgdShp" presStyleLbl="alignAccFollowNode1" presStyleIdx="0" presStyleCnt="1" custLinFactNeighborX="-3423" custLinFactNeighborY="-9509"/>
      <dgm:spPr/>
    </dgm:pt>
    <dgm:pt modelId="{1B3D0226-4F6E-4D21-8FD7-529311B81074}" type="pres">
      <dgm:prSet presAssocID="{DAA43BA3-D082-47BB-8984-AF2B303B89B4}" presName="linComp" presStyleCnt="0"/>
      <dgm:spPr/>
    </dgm:pt>
    <dgm:pt modelId="{47619BAF-B3C6-4FFD-B187-C36357D87DDD}" type="pres">
      <dgm:prSet presAssocID="{6AED325F-C956-4D47-8DF4-E2CEF6B0CC98}" presName="compNode" presStyleCnt="0"/>
      <dgm:spPr/>
    </dgm:pt>
    <dgm:pt modelId="{87B824DA-8094-4CF9-9309-5B278B80000C}" type="pres">
      <dgm:prSet presAssocID="{6AED325F-C956-4D47-8DF4-E2CEF6B0CC9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89BDA-89C0-465D-8593-2589BA6CA522}" type="pres">
      <dgm:prSet presAssocID="{6AED325F-C956-4D47-8DF4-E2CEF6B0CC98}" presName="invisiNode" presStyleLbl="node1" presStyleIdx="0" presStyleCnt="2"/>
      <dgm:spPr/>
    </dgm:pt>
    <dgm:pt modelId="{C75315ED-89AF-4A84-A0A1-9B470042FA24}" type="pres">
      <dgm:prSet presAssocID="{6AED325F-C956-4D47-8DF4-E2CEF6B0CC98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4476C87C-CEA0-4351-85F0-B8268043D3B3}" type="pres">
      <dgm:prSet presAssocID="{A4323C56-EF63-4B7D-99F3-3A24A7B866AB}" presName="sibTrans" presStyleLbl="sibTrans2D1" presStyleIdx="0" presStyleCnt="0"/>
      <dgm:spPr/>
    </dgm:pt>
    <dgm:pt modelId="{CB6F6204-86D8-4BF1-B6AF-C55EF76F74CD}" type="pres">
      <dgm:prSet presAssocID="{47FD32BD-B208-4378-8827-4348F57A5615}" presName="compNode" presStyleCnt="0"/>
      <dgm:spPr/>
    </dgm:pt>
    <dgm:pt modelId="{B9039C05-6476-4660-B709-E627FE63A674}" type="pres">
      <dgm:prSet presAssocID="{47FD32BD-B208-4378-8827-4348F57A561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F62080-6E9D-41B5-B190-9B9AAFD02549}" type="pres">
      <dgm:prSet presAssocID="{47FD32BD-B208-4378-8827-4348F57A5615}" presName="invisiNode" presStyleLbl="node1" presStyleIdx="1" presStyleCnt="2"/>
      <dgm:spPr/>
    </dgm:pt>
    <dgm:pt modelId="{E9B4FF89-13F0-42B9-A321-629C8AC54202}" type="pres">
      <dgm:prSet presAssocID="{47FD32BD-B208-4378-8827-4348F57A5615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</dgm:ptLst>
  <dgm:cxnLst>
    <dgm:cxn modelId="{54AB69CB-F4DF-4992-802A-A94EF00BEE0C}" type="presOf" srcId="{DAA43BA3-D082-47BB-8984-AF2B303B89B4}" destId="{8B2BC18A-4282-4B6B-A2AE-38DE1ADE96BD}" srcOrd="0" destOrd="0" presId="urn:microsoft.com/office/officeart/2005/8/layout/pList2"/>
    <dgm:cxn modelId="{7869DF32-49D3-4EAF-8BD9-4A2A3AD48310}" type="presOf" srcId="{A4323C56-EF63-4B7D-99F3-3A24A7B866AB}" destId="{4476C87C-CEA0-4351-85F0-B8268043D3B3}" srcOrd="0" destOrd="0" presId="urn:microsoft.com/office/officeart/2005/8/layout/pList2"/>
    <dgm:cxn modelId="{BC07CE2F-DD3A-4C3E-9C1F-BE0651ADC5B4}" srcId="{DAA43BA3-D082-47BB-8984-AF2B303B89B4}" destId="{47FD32BD-B208-4378-8827-4348F57A5615}" srcOrd="1" destOrd="0" parTransId="{595D48CF-40AC-4B36-8FB2-5E13FE11037A}" sibTransId="{EF600803-4A88-42BC-9E8E-72DBD416B3AE}"/>
    <dgm:cxn modelId="{C85D8087-267B-47FF-8319-6A88FE3CA8CB}" type="presOf" srcId="{6AED325F-C956-4D47-8DF4-E2CEF6B0CC98}" destId="{87B824DA-8094-4CF9-9309-5B278B80000C}" srcOrd="0" destOrd="0" presId="urn:microsoft.com/office/officeart/2005/8/layout/pList2"/>
    <dgm:cxn modelId="{6F0B9B9F-B730-4266-BB16-B922157F08FB}" type="presOf" srcId="{47FD32BD-B208-4378-8827-4348F57A5615}" destId="{B9039C05-6476-4660-B709-E627FE63A674}" srcOrd="0" destOrd="0" presId="urn:microsoft.com/office/officeart/2005/8/layout/pList2"/>
    <dgm:cxn modelId="{C2898D1B-6C42-463A-8577-3BD455C119C6}" srcId="{DAA43BA3-D082-47BB-8984-AF2B303B89B4}" destId="{6AED325F-C956-4D47-8DF4-E2CEF6B0CC98}" srcOrd="0" destOrd="0" parTransId="{AB5A9417-2810-40BC-BD73-56595F7E98D7}" sibTransId="{A4323C56-EF63-4B7D-99F3-3A24A7B866AB}"/>
    <dgm:cxn modelId="{BE6FD77B-9BB2-4475-BF85-5DFE6AF6C24C}" type="presParOf" srcId="{8B2BC18A-4282-4B6B-A2AE-38DE1ADE96BD}" destId="{D615CBAB-25A2-40D2-A539-13CD0CA0FA1F}" srcOrd="0" destOrd="0" presId="urn:microsoft.com/office/officeart/2005/8/layout/pList2"/>
    <dgm:cxn modelId="{B7BCE653-4A72-4502-B9C6-D7A03AED92BE}" type="presParOf" srcId="{8B2BC18A-4282-4B6B-A2AE-38DE1ADE96BD}" destId="{1B3D0226-4F6E-4D21-8FD7-529311B81074}" srcOrd="1" destOrd="0" presId="urn:microsoft.com/office/officeart/2005/8/layout/pList2"/>
    <dgm:cxn modelId="{329C056E-7377-4514-B099-D099631CC0C1}" type="presParOf" srcId="{1B3D0226-4F6E-4D21-8FD7-529311B81074}" destId="{47619BAF-B3C6-4FFD-B187-C36357D87DDD}" srcOrd="0" destOrd="0" presId="urn:microsoft.com/office/officeart/2005/8/layout/pList2"/>
    <dgm:cxn modelId="{75AAF876-9220-412B-9283-BC7B0A184301}" type="presParOf" srcId="{47619BAF-B3C6-4FFD-B187-C36357D87DDD}" destId="{87B824DA-8094-4CF9-9309-5B278B80000C}" srcOrd="0" destOrd="0" presId="urn:microsoft.com/office/officeart/2005/8/layout/pList2"/>
    <dgm:cxn modelId="{B962DEC0-4861-4BAF-9F5D-75B3CA625E94}" type="presParOf" srcId="{47619BAF-B3C6-4FFD-B187-C36357D87DDD}" destId="{31289BDA-89C0-465D-8593-2589BA6CA522}" srcOrd="1" destOrd="0" presId="urn:microsoft.com/office/officeart/2005/8/layout/pList2"/>
    <dgm:cxn modelId="{8E43C2B9-DACA-495A-91EB-B49F6C78112A}" type="presParOf" srcId="{47619BAF-B3C6-4FFD-B187-C36357D87DDD}" destId="{C75315ED-89AF-4A84-A0A1-9B470042FA24}" srcOrd="2" destOrd="0" presId="urn:microsoft.com/office/officeart/2005/8/layout/pList2"/>
    <dgm:cxn modelId="{06C2F9B4-A817-40E5-A7D9-F27F84EF759F}" type="presParOf" srcId="{1B3D0226-4F6E-4D21-8FD7-529311B81074}" destId="{4476C87C-CEA0-4351-85F0-B8268043D3B3}" srcOrd="1" destOrd="0" presId="urn:microsoft.com/office/officeart/2005/8/layout/pList2"/>
    <dgm:cxn modelId="{1801FADB-BCF6-4C33-9750-3F0707144EC9}" type="presParOf" srcId="{1B3D0226-4F6E-4D21-8FD7-529311B81074}" destId="{CB6F6204-86D8-4BF1-B6AF-C55EF76F74CD}" srcOrd="2" destOrd="0" presId="urn:microsoft.com/office/officeart/2005/8/layout/pList2"/>
    <dgm:cxn modelId="{0088898F-F08F-4AA9-B897-A06CC5BA5A9A}" type="presParOf" srcId="{CB6F6204-86D8-4BF1-B6AF-C55EF76F74CD}" destId="{B9039C05-6476-4660-B709-E627FE63A674}" srcOrd="0" destOrd="0" presId="urn:microsoft.com/office/officeart/2005/8/layout/pList2"/>
    <dgm:cxn modelId="{1A34B13B-22AA-4598-A64D-F3D8F0E891B5}" type="presParOf" srcId="{CB6F6204-86D8-4BF1-B6AF-C55EF76F74CD}" destId="{5AF62080-6E9D-41B5-B190-9B9AAFD02549}" srcOrd="1" destOrd="0" presId="urn:microsoft.com/office/officeart/2005/8/layout/pList2"/>
    <dgm:cxn modelId="{A423E9AA-8D0D-4C17-8A85-8E31F30017C1}" type="presParOf" srcId="{CB6F6204-86D8-4BF1-B6AF-C55EF76F74CD}" destId="{E9B4FF89-13F0-42B9-A321-629C8AC54202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9C847C-D924-4FF0-AB98-80496FC9253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0B80BC-7FBB-4B2B-BFC8-B1D0CC139A46}">
      <dgm:prSet phldrT="[Текст]" custT="1"/>
      <dgm:spPr/>
      <dgm:t>
        <a:bodyPr/>
        <a:lstStyle/>
        <a:p>
          <a:pPr algn="ctr"/>
          <a:endParaRPr lang="ru-RU" sz="7200" dirty="0" smtClean="0"/>
        </a:p>
        <a:p>
          <a:pPr algn="ctr"/>
          <a:endParaRPr lang="ru-RU" sz="7200" dirty="0" smtClean="0"/>
        </a:p>
        <a:p>
          <a:pPr algn="ctr"/>
          <a:endParaRPr lang="ru-RU" sz="7200" dirty="0" smtClean="0"/>
        </a:p>
        <a:p>
          <a:pPr algn="ctr"/>
          <a:r>
            <a:rPr lang="ru-RU" sz="6600" dirty="0" smtClean="0"/>
            <a:t>Реверсивное наставничество</a:t>
          </a:r>
          <a:endParaRPr lang="ru-RU" sz="6600" dirty="0"/>
        </a:p>
      </dgm:t>
    </dgm:pt>
    <dgm:pt modelId="{935B7AD9-EF1B-470D-8DC8-266B4C174E75}" type="parTrans" cxnId="{5DD23511-5846-4909-A7F6-D3DF8040AC2F}">
      <dgm:prSet/>
      <dgm:spPr/>
      <dgm:t>
        <a:bodyPr/>
        <a:lstStyle/>
        <a:p>
          <a:endParaRPr lang="ru-RU"/>
        </a:p>
      </dgm:t>
    </dgm:pt>
    <dgm:pt modelId="{2853F0F7-1A78-4472-B4FB-6B0584A468D7}" type="sibTrans" cxnId="{5DD23511-5846-4909-A7F6-D3DF8040AC2F}">
      <dgm:prSet/>
      <dgm:spPr/>
      <dgm:t>
        <a:bodyPr/>
        <a:lstStyle/>
        <a:p>
          <a:endParaRPr lang="ru-RU"/>
        </a:p>
      </dgm:t>
    </dgm:pt>
    <dgm:pt modelId="{CA3DF09B-5CC8-45D7-AE55-409D41DE5213}">
      <dgm:prSet phldrT="[Текст]"/>
      <dgm:spPr/>
      <dgm:t>
        <a:bodyPr/>
        <a:lstStyle/>
        <a:p>
          <a:r>
            <a:rPr lang="ru-RU" dirty="0" smtClean="0"/>
            <a:t>предпочтения</a:t>
          </a:r>
          <a:endParaRPr lang="ru-RU" dirty="0"/>
        </a:p>
      </dgm:t>
    </dgm:pt>
    <dgm:pt modelId="{920C0795-334A-47D6-B6BD-EEDBF38F8618}" type="parTrans" cxnId="{517817D6-25EB-4D7C-87B8-9ECD4339C5ED}">
      <dgm:prSet/>
      <dgm:spPr/>
      <dgm:t>
        <a:bodyPr/>
        <a:lstStyle/>
        <a:p>
          <a:endParaRPr lang="ru-RU"/>
        </a:p>
      </dgm:t>
    </dgm:pt>
    <dgm:pt modelId="{2DD4BDCB-84B5-4D83-984B-0A79D48942D2}" type="sibTrans" cxnId="{517817D6-25EB-4D7C-87B8-9ECD4339C5ED}">
      <dgm:prSet/>
      <dgm:spPr/>
      <dgm:t>
        <a:bodyPr/>
        <a:lstStyle/>
        <a:p>
          <a:endParaRPr lang="ru-RU"/>
        </a:p>
      </dgm:t>
    </dgm:pt>
    <dgm:pt modelId="{0B78A0AE-E866-42D4-BF5E-439547BB0F97}">
      <dgm:prSet phldrT="[Текст]"/>
      <dgm:spPr/>
      <dgm:t>
        <a:bodyPr/>
        <a:lstStyle/>
        <a:p>
          <a:r>
            <a:rPr lang="ru-RU" dirty="0" smtClean="0"/>
            <a:t>эмоциональный интеллект, готовность к разновозрастной коммуникации и обучению, педагогический такт, готовность к сотрудничеству, способность решать нестандартные задачи, толерантность</a:t>
          </a:r>
          <a:endParaRPr lang="ru-RU" dirty="0"/>
        </a:p>
      </dgm:t>
    </dgm:pt>
    <dgm:pt modelId="{B47A35A8-1660-462F-9AB7-E1FF603F5A8C}" type="parTrans" cxnId="{3154DFC9-DB6A-4724-ACCE-8F3E6BD1E08C}">
      <dgm:prSet/>
      <dgm:spPr/>
      <dgm:t>
        <a:bodyPr/>
        <a:lstStyle/>
        <a:p>
          <a:endParaRPr lang="ru-RU"/>
        </a:p>
      </dgm:t>
    </dgm:pt>
    <dgm:pt modelId="{60D74191-440D-46C6-92A6-7FEFBB9C777C}" type="sibTrans" cxnId="{3154DFC9-DB6A-4724-ACCE-8F3E6BD1E08C}">
      <dgm:prSet/>
      <dgm:spPr/>
      <dgm:t>
        <a:bodyPr/>
        <a:lstStyle/>
        <a:p>
          <a:endParaRPr lang="ru-RU"/>
        </a:p>
      </dgm:t>
    </dgm:pt>
    <dgm:pt modelId="{6DEE97C9-B7A4-4577-80DD-9225C09D05AD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избыточная авторитарность, эгоцентризм, тревожность, </a:t>
          </a:r>
          <a:r>
            <a:rPr lang="ru-RU" dirty="0" err="1" smtClean="0"/>
            <a:t>невротизм</a:t>
          </a:r>
          <a:r>
            <a:rPr lang="ru-RU" dirty="0" smtClean="0"/>
            <a:t>, склонность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к </a:t>
          </a:r>
          <a:r>
            <a:rPr lang="ru-RU" dirty="0" err="1" smtClean="0"/>
            <a:t>гиперопеке</a:t>
          </a:r>
          <a:r>
            <a:rPr lang="ru-RU" dirty="0" smtClean="0"/>
            <a:t>, </a:t>
          </a:r>
          <a:r>
            <a:rPr lang="ru-RU" dirty="0" err="1" smtClean="0"/>
            <a:t>перфекционизм</a:t>
          </a:r>
          <a:r>
            <a:rPr lang="ru-RU" dirty="0" smtClean="0"/>
            <a:t>, выраженная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/>
            <a:t>интроверсия</a:t>
          </a:r>
          <a:endParaRPr lang="ru-RU" dirty="0"/>
        </a:p>
      </dgm:t>
    </dgm:pt>
    <dgm:pt modelId="{3D9FB38F-4799-4923-ADE8-1DE79D4CA85B}" type="parTrans" cxnId="{A6D6AEF9-AA83-4573-A187-7451BCA87162}">
      <dgm:prSet/>
      <dgm:spPr/>
      <dgm:t>
        <a:bodyPr/>
        <a:lstStyle/>
        <a:p>
          <a:endParaRPr lang="ru-RU"/>
        </a:p>
      </dgm:t>
    </dgm:pt>
    <dgm:pt modelId="{548E0D63-898B-4C11-8D3F-37248B293407}" type="sibTrans" cxnId="{A6D6AEF9-AA83-4573-A187-7451BCA87162}">
      <dgm:prSet/>
      <dgm:spPr/>
      <dgm:t>
        <a:bodyPr/>
        <a:lstStyle/>
        <a:p>
          <a:endParaRPr lang="ru-RU"/>
        </a:p>
      </dgm:t>
    </dgm:pt>
    <dgm:pt modelId="{DC6F40C3-C527-4F83-B815-23D1DA934EE6}">
      <dgm:prSet phldrT="[Текст]"/>
      <dgm:spPr/>
      <dgm:t>
        <a:bodyPr/>
        <a:lstStyle/>
        <a:p>
          <a:r>
            <a:rPr lang="ru-RU" dirty="0" smtClean="0"/>
            <a:t>препятствия</a:t>
          </a:r>
          <a:endParaRPr lang="ru-RU" dirty="0"/>
        </a:p>
      </dgm:t>
    </dgm:pt>
    <dgm:pt modelId="{1704C0DC-300C-43AD-94E0-CE420A734795}" type="sibTrans" cxnId="{D4E8DB0B-7D87-4EB5-A6E0-A3B7DB5ECE7C}">
      <dgm:prSet/>
      <dgm:spPr/>
      <dgm:t>
        <a:bodyPr/>
        <a:lstStyle/>
        <a:p>
          <a:endParaRPr lang="ru-RU"/>
        </a:p>
      </dgm:t>
    </dgm:pt>
    <dgm:pt modelId="{64B56816-7425-44A4-8707-72ADA76E38E8}" type="parTrans" cxnId="{D4E8DB0B-7D87-4EB5-A6E0-A3B7DB5ECE7C}">
      <dgm:prSet/>
      <dgm:spPr/>
      <dgm:t>
        <a:bodyPr/>
        <a:lstStyle/>
        <a:p>
          <a:endParaRPr lang="ru-RU"/>
        </a:p>
      </dgm:t>
    </dgm:pt>
    <dgm:pt modelId="{14531EAB-8447-437E-942C-874CE33397CA}" type="pres">
      <dgm:prSet presAssocID="{7B9C847C-D924-4FF0-AB98-80496FC92535}" presName="theList" presStyleCnt="0">
        <dgm:presLayoutVars>
          <dgm:dir/>
          <dgm:animLvl val="lvl"/>
          <dgm:resizeHandles val="exact"/>
        </dgm:presLayoutVars>
      </dgm:prSet>
      <dgm:spPr/>
    </dgm:pt>
    <dgm:pt modelId="{6E2DDAEA-BB40-4223-A127-362BFD0EE93D}" type="pres">
      <dgm:prSet presAssocID="{B10B80BC-7FBB-4B2B-BFC8-B1D0CC139A46}" presName="compNode" presStyleCnt="0"/>
      <dgm:spPr/>
    </dgm:pt>
    <dgm:pt modelId="{05DCFD21-F1C3-4064-91F2-DA05ED666FB9}" type="pres">
      <dgm:prSet presAssocID="{B10B80BC-7FBB-4B2B-BFC8-B1D0CC139A46}" presName="aNode" presStyleLbl="bgShp" presStyleIdx="0" presStyleCnt="3" custLinFactNeighborX="1338" custLinFactNeighborY="1114"/>
      <dgm:spPr/>
    </dgm:pt>
    <dgm:pt modelId="{A2228C30-A55E-4DD0-8951-F64CF59089F4}" type="pres">
      <dgm:prSet presAssocID="{B10B80BC-7FBB-4B2B-BFC8-B1D0CC139A46}" presName="textNode" presStyleLbl="bgShp" presStyleIdx="0" presStyleCnt="3"/>
      <dgm:spPr/>
    </dgm:pt>
    <dgm:pt modelId="{92789176-82A7-4CA7-A42D-A6AF1C40515D}" type="pres">
      <dgm:prSet presAssocID="{B10B80BC-7FBB-4B2B-BFC8-B1D0CC139A46}" presName="compChildNode" presStyleCnt="0"/>
      <dgm:spPr/>
    </dgm:pt>
    <dgm:pt modelId="{0E2B6F57-AB4A-4E00-84B6-63A334DA9410}" type="pres">
      <dgm:prSet presAssocID="{B10B80BC-7FBB-4B2B-BFC8-B1D0CC139A46}" presName="theInnerList" presStyleCnt="0"/>
      <dgm:spPr/>
    </dgm:pt>
    <dgm:pt modelId="{A069F3A8-88CB-4D7A-9D9A-CC3DAC670EBD}" type="pres">
      <dgm:prSet presAssocID="{B10B80BC-7FBB-4B2B-BFC8-B1D0CC139A46}" presName="aSpace" presStyleCnt="0"/>
      <dgm:spPr/>
    </dgm:pt>
    <dgm:pt modelId="{C844109B-DF87-4C93-AEBD-A24A5F841FED}" type="pres">
      <dgm:prSet presAssocID="{CA3DF09B-5CC8-45D7-AE55-409D41DE5213}" presName="compNode" presStyleCnt="0"/>
      <dgm:spPr/>
    </dgm:pt>
    <dgm:pt modelId="{0E13891B-9B52-4F7A-9907-2732E9C9E82E}" type="pres">
      <dgm:prSet presAssocID="{CA3DF09B-5CC8-45D7-AE55-409D41DE5213}" presName="aNode" presStyleLbl="bgShp" presStyleIdx="1" presStyleCnt="3"/>
      <dgm:spPr/>
    </dgm:pt>
    <dgm:pt modelId="{00ED9FF8-76E2-47C9-B231-A1F97C0258C4}" type="pres">
      <dgm:prSet presAssocID="{CA3DF09B-5CC8-45D7-AE55-409D41DE5213}" presName="textNode" presStyleLbl="bgShp" presStyleIdx="1" presStyleCnt="3"/>
      <dgm:spPr/>
    </dgm:pt>
    <dgm:pt modelId="{AC68616A-9323-4376-B5FF-0C4C4FDE126E}" type="pres">
      <dgm:prSet presAssocID="{CA3DF09B-5CC8-45D7-AE55-409D41DE5213}" presName="compChildNode" presStyleCnt="0"/>
      <dgm:spPr/>
    </dgm:pt>
    <dgm:pt modelId="{03ACE87F-09AB-4EBC-9AEF-1E1C7AB089D8}" type="pres">
      <dgm:prSet presAssocID="{CA3DF09B-5CC8-45D7-AE55-409D41DE5213}" presName="theInnerList" presStyleCnt="0"/>
      <dgm:spPr/>
    </dgm:pt>
    <dgm:pt modelId="{18B4CAF0-F478-48A2-949A-935F1291FA08}" type="pres">
      <dgm:prSet presAssocID="{0B78A0AE-E866-42D4-BF5E-439547BB0F97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22EE4C-2B1A-45F7-A2E7-27894A631F5A}" type="pres">
      <dgm:prSet presAssocID="{CA3DF09B-5CC8-45D7-AE55-409D41DE5213}" presName="aSpace" presStyleCnt="0"/>
      <dgm:spPr/>
    </dgm:pt>
    <dgm:pt modelId="{8441C5A6-BCE7-477D-9247-C7C4070C3F0B}" type="pres">
      <dgm:prSet presAssocID="{DC6F40C3-C527-4F83-B815-23D1DA934EE6}" presName="compNode" presStyleCnt="0"/>
      <dgm:spPr/>
    </dgm:pt>
    <dgm:pt modelId="{3C2441BB-2BEA-431D-ABFF-765F3F1EBBC9}" type="pres">
      <dgm:prSet presAssocID="{DC6F40C3-C527-4F83-B815-23D1DA934EE6}" presName="aNode" presStyleLbl="bgShp" presStyleIdx="2" presStyleCnt="3"/>
      <dgm:spPr/>
      <dgm:t>
        <a:bodyPr/>
        <a:lstStyle/>
        <a:p>
          <a:endParaRPr lang="ru-RU"/>
        </a:p>
      </dgm:t>
    </dgm:pt>
    <dgm:pt modelId="{05E22667-919F-4D8F-84F8-110643D43A8F}" type="pres">
      <dgm:prSet presAssocID="{DC6F40C3-C527-4F83-B815-23D1DA934EE6}" presName="textNode" presStyleLbl="bgShp" presStyleIdx="2" presStyleCnt="3"/>
      <dgm:spPr/>
      <dgm:t>
        <a:bodyPr/>
        <a:lstStyle/>
        <a:p>
          <a:endParaRPr lang="ru-RU"/>
        </a:p>
      </dgm:t>
    </dgm:pt>
    <dgm:pt modelId="{C7A937AF-0B75-4499-A8A3-B575010CD104}" type="pres">
      <dgm:prSet presAssocID="{DC6F40C3-C527-4F83-B815-23D1DA934EE6}" presName="compChildNode" presStyleCnt="0"/>
      <dgm:spPr/>
    </dgm:pt>
    <dgm:pt modelId="{84D3CC25-3F4A-4545-AF41-F0AC407A9057}" type="pres">
      <dgm:prSet presAssocID="{DC6F40C3-C527-4F83-B815-23D1DA934EE6}" presName="theInnerList" presStyleCnt="0"/>
      <dgm:spPr/>
    </dgm:pt>
    <dgm:pt modelId="{D48E6125-8BD1-4BA7-89A1-5E44F889ECC2}" type="pres">
      <dgm:prSet presAssocID="{6DEE97C9-B7A4-4577-80DD-9225C09D05AD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33886C-A391-4611-A711-574F056DDBF0}" type="presOf" srcId="{B10B80BC-7FBB-4B2B-BFC8-B1D0CC139A46}" destId="{A2228C30-A55E-4DD0-8951-F64CF59089F4}" srcOrd="1" destOrd="0" presId="urn:microsoft.com/office/officeart/2005/8/layout/lProcess2"/>
    <dgm:cxn modelId="{92454BF8-A3A9-4A8C-B712-6C4B7CECA05D}" type="presOf" srcId="{CA3DF09B-5CC8-45D7-AE55-409D41DE5213}" destId="{0E13891B-9B52-4F7A-9907-2732E9C9E82E}" srcOrd="0" destOrd="0" presId="urn:microsoft.com/office/officeart/2005/8/layout/lProcess2"/>
    <dgm:cxn modelId="{FFA8800F-53EC-41A4-A0C6-35B401576090}" type="presOf" srcId="{DC6F40C3-C527-4F83-B815-23D1DA934EE6}" destId="{05E22667-919F-4D8F-84F8-110643D43A8F}" srcOrd="1" destOrd="0" presId="urn:microsoft.com/office/officeart/2005/8/layout/lProcess2"/>
    <dgm:cxn modelId="{517817D6-25EB-4D7C-87B8-9ECD4339C5ED}" srcId="{7B9C847C-D924-4FF0-AB98-80496FC92535}" destId="{CA3DF09B-5CC8-45D7-AE55-409D41DE5213}" srcOrd="1" destOrd="0" parTransId="{920C0795-334A-47D6-B6BD-EEDBF38F8618}" sibTransId="{2DD4BDCB-84B5-4D83-984B-0A79D48942D2}"/>
    <dgm:cxn modelId="{5DD23511-5846-4909-A7F6-D3DF8040AC2F}" srcId="{7B9C847C-D924-4FF0-AB98-80496FC92535}" destId="{B10B80BC-7FBB-4B2B-BFC8-B1D0CC139A46}" srcOrd="0" destOrd="0" parTransId="{935B7AD9-EF1B-470D-8DC8-266B4C174E75}" sibTransId="{2853F0F7-1A78-4472-B4FB-6B0584A468D7}"/>
    <dgm:cxn modelId="{505E03DB-CA1C-4961-9726-9574A357D54B}" type="presOf" srcId="{CA3DF09B-5CC8-45D7-AE55-409D41DE5213}" destId="{00ED9FF8-76E2-47C9-B231-A1F97C0258C4}" srcOrd="1" destOrd="0" presId="urn:microsoft.com/office/officeart/2005/8/layout/lProcess2"/>
    <dgm:cxn modelId="{CD961B98-E616-4587-9FA4-03A33823A914}" type="presOf" srcId="{0B78A0AE-E866-42D4-BF5E-439547BB0F97}" destId="{18B4CAF0-F478-48A2-949A-935F1291FA08}" srcOrd="0" destOrd="0" presId="urn:microsoft.com/office/officeart/2005/8/layout/lProcess2"/>
    <dgm:cxn modelId="{E706B7B8-3FAC-4E8C-AA2D-4420AA10E105}" type="presOf" srcId="{DC6F40C3-C527-4F83-B815-23D1DA934EE6}" destId="{3C2441BB-2BEA-431D-ABFF-765F3F1EBBC9}" srcOrd="0" destOrd="0" presId="urn:microsoft.com/office/officeart/2005/8/layout/lProcess2"/>
    <dgm:cxn modelId="{3154DFC9-DB6A-4724-ACCE-8F3E6BD1E08C}" srcId="{CA3DF09B-5CC8-45D7-AE55-409D41DE5213}" destId="{0B78A0AE-E866-42D4-BF5E-439547BB0F97}" srcOrd="0" destOrd="0" parTransId="{B47A35A8-1660-462F-9AB7-E1FF603F5A8C}" sibTransId="{60D74191-440D-46C6-92A6-7FEFBB9C777C}"/>
    <dgm:cxn modelId="{A6D6AEF9-AA83-4573-A187-7451BCA87162}" srcId="{DC6F40C3-C527-4F83-B815-23D1DA934EE6}" destId="{6DEE97C9-B7A4-4577-80DD-9225C09D05AD}" srcOrd="0" destOrd="0" parTransId="{3D9FB38F-4799-4923-ADE8-1DE79D4CA85B}" sibTransId="{548E0D63-898B-4C11-8D3F-37248B293407}"/>
    <dgm:cxn modelId="{D1CC175D-D8E2-4AB4-B90A-D4B92F8DBB5F}" type="presOf" srcId="{B10B80BC-7FBB-4B2B-BFC8-B1D0CC139A46}" destId="{05DCFD21-F1C3-4064-91F2-DA05ED666FB9}" srcOrd="0" destOrd="0" presId="urn:microsoft.com/office/officeart/2005/8/layout/lProcess2"/>
    <dgm:cxn modelId="{D4E8DB0B-7D87-4EB5-A6E0-A3B7DB5ECE7C}" srcId="{7B9C847C-D924-4FF0-AB98-80496FC92535}" destId="{DC6F40C3-C527-4F83-B815-23D1DA934EE6}" srcOrd="2" destOrd="0" parTransId="{64B56816-7425-44A4-8707-72ADA76E38E8}" sibTransId="{1704C0DC-300C-43AD-94E0-CE420A734795}"/>
    <dgm:cxn modelId="{F19E9310-B826-4853-A654-7C0AF51C5389}" type="presOf" srcId="{6DEE97C9-B7A4-4577-80DD-9225C09D05AD}" destId="{D48E6125-8BD1-4BA7-89A1-5E44F889ECC2}" srcOrd="0" destOrd="0" presId="urn:microsoft.com/office/officeart/2005/8/layout/lProcess2"/>
    <dgm:cxn modelId="{38FE3C52-E99B-4609-9670-B31386AB646A}" type="presOf" srcId="{7B9C847C-D924-4FF0-AB98-80496FC92535}" destId="{14531EAB-8447-437E-942C-874CE33397CA}" srcOrd="0" destOrd="0" presId="urn:microsoft.com/office/officeart/2005/8/layout/lProcess2"/>
    <dgm:cxn modelId="{4A7B74B1-DCA6-484C-A8DE-3C4C78FA7D2A}" type="presParOf" srcId="{14531EAB-8447-437E-942C-874CE33397CA}" destId="{6E2DDAEA-BB40-4223-A127-362BFD0EE93D}" srcOrd="0" destOrd="0" presId="urn:microsoft.com/office/officeart/2005/8/layout/lProcess2"/>
    <dgm:cxn modelId="{AFE29906-89AE-430B-9A95-CD79D026B316}" type="presParOf" srcId="{6E2DDAEA-BB40-4223-A127-362BFD0EE93D}" destId="{05DCFD21-F1C3-4064-91F2-DA05ED666FB9}" srcOrd="0" destOrd="0" presId="urn:microsoft.com/office/officeart/2005/8/layout/lProcess2"/>
    <dgm:cxn modelId="{C09BD8A1-4AEB-40C1-8496-91130EB494EC}" type="presParOf" srcId="{6E2DDAEA-BB40-4223-A127-362BFD0EE93D}" destId="{A2228C30-A55E-4DD0-8951-F64CF59089F4}" srcOrd="1" destOrd="0" presId="urn:microsoft.com/office/officeart/2005/8/layout/lProcess2"/>
    <dgm:cxn modelId="{28907AB7-D05E-4242-AAEB-52F4290B4116}" type="presParOf" srcId="{6E2DDAEA-BB40-4223-A127-362BFD0EE93D}" destId="{92789176-82A7-4CA7-A42D-A6AF1C40515D}" srcOrd="2" destOrd="0" presId="urn:microsoft.com/office/officeart/2005/8/layout/lProcess2"/>
    <dgm:cxn modelId="{B26659DC-5223-423E-A4E1-2D943A1704C1}" type="presParOf" srcId="{92789176-82A7-4CA7-A42D-A6AF1C40515D}" destId="{0E2B6F57-AB4A-4E00-84B6-63A334DA9410}" srcOrd="0" destOrd="0" presId="urn:microsoft.com/office/officeart/2005/8/layout/lProcess2"/>
    <dgm:cxn modelId="{31929A49-ACF9-4EA5-B1A0-F16EBD52EFA1}" type="presParOf" srcId="{14531EAB-8447-437E-942C-874CE33397CA}" destId="{A069F3A8-88CB-4D7A-9D9A-CC3DAC670EBD}" srcOrd="1" destOrd="0" presId="urn:microsoft.com/office/officeart/2005/8/layout/lProcess2"/>
    <dgm:cxn modelId="{F57B69D8-1412-484A-AD90-B2B02D20434C}" type="presParOf" srcId="{14531EAB-8447-437E-942C-874CE33397CA}" destId="{C844109B-DF87-4C93-AEBD-A24A5F841FED}" srcOrd="2" destOrd="0" presId="urn:microsoft.com/office/officeart/2005/8/layout/lProcess2"/>
    <dgm:cxn modelId="{452241D2-D6ED-4738-AD98-434925397B54}" type="presParOf" srcId="{C844109B-DF87-4C93-AEBD-A24A5F841FED}" destId="{0E13891B-9B52-4F7A-9907-2732E9C9E82E}" srcOrd="0" destOrd="0" presId="urn:microsoft.com/office/officeart/2005/8/layout/lProcess2"/>
    <dgm:cxn modelId="{72150A51-6386-4101-B4A5-D76B12F47E54}" type="presParOf" srcId="{C844109B-DF87-4C93-AEBD-A24A5F841FED}" destId="{00ED9FF8-76E2-47C9-B231-A1F97C0258C4}" srcOrd="1" destOrd="0" presId="urn:microsoft.com/office/officeart/2005/8/layout/lProcess2"/>
    <dgm:cxn modelId="{336D5772-7167-4FF9-B95F-F9E1FBD8BBF4}" type="presParOf" srcId="{C844109B-DF87-4C93-AEBD-A24A5F841FED}" destId="{AC68616A-9323-4376-B5FF-0C4C4FDE126E}" srcOrd="2" destOrd="0" presId="urn:microsoft.com/office/officeart/2005/8/layout/lProcess2"/>
    <dgm:cxn modelId="{6C80BBAD-15EA-4AEE-B256-D08A54505D5D}" type="presParOf" srcId="{AC68616A-9323-4376-B5FF-0C4C4FDE126E}" destId="{03ACE87F-09AB-4EBC-9AEF-1E1C7AB089D8}" srcOrd="0" destOrd="0" presId="urn:microsoft.com/office/officeart/2005/8/layout/lProcess2"/>
    <dgm:cxn modelId="{B6054BBB-3B19-48DE-96AA-1FA44A49E277}" type="presParOf" srcId="{03ACE87F-09AB-4EBC-9AEF-1E1C7AB089D8}" destId="{18B4CAF0-F478-48A2-949A-935F1291FA08}" srcOrd="0" destOrd="0" presId="urn:microsoft.com/office/officeart/2005/8/layout/lProcess2"/>
    <dgm:cxn modelId="{92893434-81BB-47A9-A1B0-584305A08AA5}" type="presParOf" srcId="{14531EAB-8447-437E-942C-874CE33397CA}" destId="{4022EE4C-2B1A-45F7-A2E7-27894A631F5A}" srcOrd="3" destOrd="0" presId="urn:microsoft.com/office/officeart/2005/8/layout/lProcess2"/>
    <dgm:cxn modelId="{EBB70076-6113-464E-AFF4-C6E43505334C}" type="presParOf" srcId="{14531EAB-8447-437E-942C-874CE33397CA}" destId="{8441C5A6-BCE7-477D-9247-C7C4070C3F0B}" srcOrd="4" destOrd="0" presId="urn:microsoft.com/office/officeart/2005/8/layout/lProcess2"/>
    <dgm:cxn modelId="{96D4961C-8DA0-4EF1-A239-83AD47B31C68}" type="presParOf" srcId="{8441C5A6-BCE7-477D-9247-C7C4070C3F0B}" destId="{3C2441BB-2BEA-431D-ABFF-765F3F1EBBC9}" srcOrd="0" destOrd="0" presId="urn:microsoft.com/office/officeart/2005/8/layout/lProcess2"/>
    <dgm:cxn modelId="{B46FD5FF-9DCF-4C75-BAB9-A11B71C11311}" type="presParOf" srcId="{8441C5A6-BCE7-477D-9247-C7C4070C3F0B}" destId="{05E22667-919F-4D8F-84F8-110643D43A8F}" srcOrd="1" destOrd="0" presId="urn:microsoft.com/office/officeart/2005/8/layout/lProcess2"/>
    <dgm:cxn modelId="{6DE1E412-F88B-4216-8CD9-306A7F4FE39B}" type="presParOf" srcId="{8441C5A6-BCE7-477D-9247-C7C4070C3F0B}" destId="{C7A937AF-0B75-4499-A8A3-B575010CD104}" srcOrd="2" destOrd="0" presId="urn:microsoft.com/office/officeart/2005/8/layout/lProcess2"/>
    <dgm:cxn modelId="{5DC8AC43-A715-4083-B877-5A70F2A7F726}" type="presParOf" srcId="{C7A937AF-0B75-4499-A8A3-B575010CD104}" destId="{84D3CC25-3F4A-4545-AF41-F0AC407A9057}" srcOrd="0" destOrd="0" presId="urn:microsoft.com/office/officeart/2005/8/layout/lProcess2"/>
    <dgm:cxn modelId="{EFA790DF-E72B-4506-BC64-671AC8F1F418}" type="presParOf" srcId="{84D3CC25-3F4A-4545-AF41-F0AC407A9057}" destId="{D48E6125-8BD1-4BA7-89A1-5E44F889ECC2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5CBAB-25A2-40D2-A539-13CD0CA0FA1F}">
      <dsp:nvSpPr>
        <dsp:cNvPr id="0" name=""/>
        <dsp:cNvSpPr/>
      </dsp:nvSpPr>
      <dsp:spPr>
        <a:xfrm>
          <a:off x="0" y="0"/>
          <a:ext cx="6459268" cy="282989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5315ED-89AF-4A84-A0A1-9B470042FA24}">
      <dsp:nvSpPr>
        <dsp:cNvPr id="0" name=""/>
        <dsp:cNvSpPr/>
      </dsp:nvSpPr>
      <dsp:spPr>
        <a:xfrm>
          <a:off x="194519" y="377319"/>
          <a:ext cx="2890585" cy="207525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B824DA-8094-4CF9-9309-5B278B80000C}">
      <dsp:nvSpPr>
        <dsp:cNvPr id="0" name=""/>
        <dsp:cNvSpPr/>
      </dsp:nvSpPr>
      <dsp:spPr>
        <a:xfrm rot="10800000">
          <a:off x="194519" y="2829895"/>
          <a:ext cx="2890585" cy="345876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расширяются профессиональные знания и развиваются лидерские качества;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увеличивается </a:t>
          </a:r>
          <a:r>
            <a:rPr lang="ru-RU" sz="1600" kern="1200" dirty="0" err="1" smtClean="0"/>
            <a:t>межпоколенческое</a:t>
          </a:r>
          <a:r>
            <a:rPr lang="ru-RU" sz="1600" kern="1200" dirty="0" smtClean="0"/>
            <a:t> взаимодействие и молодые сотрудники более эффективно интегрируются в рабочие отношения</a:t>
          </a:r>
          <a:endParaRPr lang="ru-RU" sz="1600" kern="1200" dirty="0"/>
        </a:p>
      </dsp:txBody>
      <dsp:txXfrm rot="10800000">
        <a:off x="283414" y="2829895"/>
        <a:ext cx="2712795" cy="3369865"/>
      </dsp:txXfrm>
    </dsp:sp>
    <dsp:sp modelId="{E9B4FF89-13F0-42B9-A321-629C8AC54202}">
      <dsp:nvSpPr>
        <dsp:cNvPr id="0" name=""/>
        <dsp:cNvSpPr/>
      </dsp:nvSpPr>
      <dsp:spPr>
        <a:xfrm>
          <a:off x="3374163" y="377319"/>
          <a:ext cx="2890585" cy="207525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039C05-6476-4660-B709-E627FE63A674}">
      <dsp:nvSpPr>
        <dsp:cNvPr id="0" name=""/>
        <dsp:cNvSpPr/>
      </dsp:nvSpPr>
      <dsp:spPr>
        <a:xfrm rot="10800000">
          <a:off x="3374163" y="2829895"/>
          <a:ext cx="2890585" cy="345876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формируются </a:t>
          </a:r>
          <a:r>
            <a:rPr lang="ru-RU" sz="1600" kern="1200" dirty="0" err="1" smtClean="0"/>
            <a:t>надпрофессиональные</a:t>
          </a:r>
          <a:r>
            <a:rPr lang="ru-RU" sz="1600" kern="1200" dirty="0" smtClean="0"/>
            <a:t> навыки; актуализируются профессиональные знания в соответствии с изменяющимися реалиями; появляется возможность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взглянуть за пределы сформированных взглядов и имеющегося опыта, понять, что мир и люди в нем меняются </a:t>
          </a:r>
          <a:endParaRPr lang="ru-RU" sz="1600" kern="1200" dirty="0"/>
        </a:p>
      </dsp:txBody>
      <dsp:txXfrm rot="10800000">
        <a:off x="3463058" y="2829895"/>
        <a:ext cx="2712795" cy="33698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CFD21-F1C3-4064-91F2-DA05ED666FB9}">
      <dsp:nvSpPr>
        <dsp:cNvPr id="0" name=""/>
        <dsp:cNvSpPr/>
      </dsp:nvSpPr>
      <dsp:spPr>
        <a:xfrm>
          <a:off x="35508" y="0"/>
          <a:ext cx="2579687" cy="541866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20" tIns="274320" rIns="274320" bIns="2743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200" kern="1200" dirty="0" smtClean="0"/>
        </a:p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200" kern="1200" dirty="0" smtClean="0"/>
        </a:p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200" kern="1200" dirty="0" smtClean="0"/>
        </a:p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600" kern="1200" dirty="0" smtClean="0"/>
            <a:t>Реверсивное наставничество</a:t>
          </a:r>
          <a:endParaRPr lang="ru-RU" sz="6600" kern="1200" dirty="0"/>
        </a:p>
      </dsp:txBody>
      <dsp:txXfrm>
        <a:off x="35508" y="0"/>
        <a:ext cx="2579687" cy="1625600"/>
      </dsp:txXfrm>
    </dsp:sp>
    <dsp:sp modelId="{0E13891B-9B52-4F7A-9907-2732E9C9E82E}">
      <dsp:nvSpPr>
        <dsp:cNvPr id="0" name=""/>
        <dsp:cNvSpPr/>
      </dsp:nvSpPr>
      <dsp:spPr>
        <a:xfrm>
          <a:off x="2774156" y="0"/>
          <a:ext cx="2579687" cy="541866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предпочтения</a:t>
          </a:r>
          <a:endParaRPr lang="ru-RU" sz="3000" kern="1200" dirty="0"/>
        </a:p>
      </dsp:txBody>
      <dsp:txXfrm>
        <a:off x="2774156" y="0"/>
        <a:ext cx="2579687" cy="1625600"/>
      </dsp:txXfrm>
    </dsp:sp>
    <dsp:sp modelId="{18B4CAF0-F478-48A2-949A-935F1291FA08}">
      <dsp:nvSpPr>
        <dsp:cNvPr id="0" name=""/>
        <dsp:cNvSpPr/>
      </dsp:nvSpPr>
      <dsp:spPr>
        <a:xfrm>
          <a:off x="3032125" y="1625600"/>
          <a:ext cx="2063749" cy="3522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эмоциональный интеллект, готовность к разновозрастной коммуникации и обучению, педагогический такт, готовность к сотрудничеству, способность решать нестандартные задачи, толерантность</a:t>
          </a:r>
          <a:endParaRPr lang="ru-RU" sz="1700" kern="1200" dirty="0"/>
        </a:p>
      </dsp:txBody>
      <dsp:txXfrm>
        <a:off x="3092570" y="1686045"/>
        <a:ext cx="1942859" cy="3401243"/>
      </dsp:txXfrm>
    </dsp:sp>
    <dsp:sp modelId="{3C2441BB-2BEA-431D-ABFF-765F3F1EBBC9}">
      <dsp:nvSpPr>
        <dsp:cNvPr id="0" name=""/>
        <dsp:cNvSpPr/>
      </dsp:nvSpPr>
      <dsp:spPr>
        <a:xfrm>
          <a:off x="5547320" y="0"/>
          <a:ext cx="2579687" cy="541866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препятствия</a:t>
          </a:r>
          <a:endParaRPr lang="ru-RU" sz="3000" kern="1200" dirty="0"/>
        </a:p>
      </dsp:txBody>
      <dsp:txXfrm>
        <a:off x="5547320" y="0"/>
        <a:ext cx="2579687" cy="1625600"/>
      </dsp:txXfrm>
    </dsp:sp>
    <dsp:sp modelId="{D48E6125-8BD1-4BA7-89A1-5E44F889ECC2}">
      <dsp:nvSpPr>
        <dsp:cNvPr id="0" name=""/>
        <dsp:cNvSpPr/>
      </dsp:nvSpPr>
      <dsp:spPr>
        <a:xfrm>
          <a:off x="5805289" y="1625600"/>
          <a:ext cx="2063749" cy="3522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/>
            <a:t>избыточная авторитарность, эгоцентризм, тревожность, </a:t>
          </a:r>
          <a:r>
            <a:rPr lang="ru-RU" sz="1700" kern="1200" dirty="0" err="1" smtClean="0"/>
            <a:t>невротизм</a:t>
          </a:r>
          <a:r>
            <a:rPr lang="ru-RU" sz="1700" kern="1200" dirty="0" smtClean="0"/>
            <a:t>, склонность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/>
            <a:t>к </a:t>
          </a:r>
          <a:r>
            <a:rPr lang="ru-RU" sz="1700" kern="1200" dirty="0" err="1" smtClean="0"/>
            <a:t>гиперопеке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перфекционизм</a:t>
          </a:r>
          <a:r>
            <a:rPr lang="ru-RU" sz="1700" kern="1200" dirty="0" smtClean="0"/>
            <a:t>, выраженная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/>
            <a:t>интроверсия</a:t>
          </a:r>
          <a:endParaRPr lang="ru-RU" sz="1700" kern="1200" dirty="0"/>
        </a:p>
      </dsp:txBody>
      <dsp:txXfrm>
        <a:off x="5865734" y="1686045"/>
        <a:ext cx="1942859" cy="34012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CED07-C312-48A8-8897-039FD531FF60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466FC-8144-4A33-B5C7-D9D1D23257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904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22df764aaea_1_1522:notes"/>
          <p:cNvSpPr txBox="1">
            <a:spLocks noGrp="1"/>
          </p:cNvSpPr>
          <p:nvPr>
            <p:ph type="body" idx="1"/>
          </p:nvPr>
        </p:nvSpPr>
        <p:spPr>
          <a:xfrm>
            <a:off x="679768" y="4777188"/>
            <a:ext cx="5438100" cy="3908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g22df764aaea_1_1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851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7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90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364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45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51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17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921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52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890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96F0B-EFA5-42E9-A775-011AFA926B06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73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A66E014B-47A0-4068-88B3-6A53B6572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                              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            </a:t>
            </a:r>
          </a:p>
        </p:txBody>
      </p:sp>
      <p:pic>
        <p:nvPicPr>
          <p:cNvPr id="12" name="Объект 11" descr="Аудитория">
            <a:extLst>
              <a:ext uri="{FF2B5EF4-FFF2-40B4-BE49-F238E27FC236}">
                <a16:creationId xmlns:a16="http://schemas.microsoft.com/office/drawing/2014/main" xmlns="" id="{EEC57130-709C-4832-AFBC-9AEB5C67F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0" y="1690688"/>
            <a:ext cx="2824224" cy="3784139"/>
          </a:xfr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210CBC1B-2458-42AD-BFF0-B465A46B7D0E}"/>
              </a:ext>
            </a:extLst>
          </p:cNvPr>
          <p:cNvSpPr/>
          <p:nvPr/>
        </p:nvSpPr>
        <p:spPr>
          <a:xfrm>
            <a:off x="3244773" y="2060294"/>
            <a:ext cx="886620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Организация реверсивного наставничества в Подмосковье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                           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+mn-ea"/>
                <a:cs typeface="+mn-cs"/>
              </a:rPr>
              <a:t>  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458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5990406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4906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587379" y="1316666"/>
            <a:ext cx="1051663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взаимопосещение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уроков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планирование уроков и проведение совместных занятий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  <a:endParaRPr lang="en-US" dirty="0" smtClean="0">
              <a:solidFill>
                <a:srgbClr val="002060"/>
              </a:solidFill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проблем на методических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объединениях;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обмен опытом через регулярные обсуждения и дискуссии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  <a:endParaRPr lang="ru-RU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обмен учебными материалами;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общих планов и программ;</a:t>
            </a:r>
            <a:endParaRPr lang="en-US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4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совместные проекты и мероприятия;</a:t>
            </a:r>
          </a:p>
          <a:p>
            <a:pPr lvl="4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общих консультаций и совещаний;</a:t>
            </a:r>
          </a:p>
          <a:p>
            <a:pPr lvl="4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совместных тренингов и семинаров</a:t>
            </a:r>
          </a:p>
          <a:p>
            <a:pPr lvl="4"/>
            <a:endParaRPr lang="en-US" dirty="0" smtClean="0"/>
          </a:p>
          <a:p>
            <a:pPr lvl="4"/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0288" y="863444"/>
            <a:ext cx="6282980" cy="524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Эффективные  практики </a:t>
            </a: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работы</a:t>
            </a:r>
            <a:endParaRPr lang="ru-RU" sz="2807" b="1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4432" y="5189860"/>
            <a:ext cx="10422527" cy="95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  <a:sym typeface="Calibri"/>
              </a:rPr>
              <a:t>Основной метод реверсивного наставничества – организация деятельности сопровождаемого: совместное обсуждение, осмысление полученного опыта. </a:t>
            </a:r>
          </a:p>
        </p:txBody>
      </p:sp>
    </p:spTree>
    <p:extLst>
      <p:ext uri="{BB962C8B-B14F-4D97-AF65-F5344CB8AC3E}">
        <p14:creationId xmlns:p14="http://schemas.microsoft.com/office/powerpoint/2010/main" val="3983435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47"/>
          <p:cNvSpPr txBox="1">
            <a:spLocks noGrp="1"/>
          </p:cNvSpPr>
          <p:nvPr>
            <p:ph type="ctrTitle"/>
          </p:nvPr>
        </p:nvSpPr>
        <p:spPr>
          <a:xfrm>
            <a:off x="2771955" y="1878242"/>
            <a:ext cx="9144000" cy="2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ru-RU" sz="4400" b="1" dirty="0"/>
              <a:t>СПАСИБО ЗА ВНИМАНИЕ</a:t>
            </a:r>
            <a:r>
              <a:rPr lang="ru-RU" sz="4400" b="1" dirty="0">
                <a:solidFill>
                  <a:schemeClr val="lt1"/>
                </a:solidFill>
              </a:rPr>
              <a:t>!</a:t>
            </a:r>
            <a:endParaRPr dirty="0"/>
          </a:p>
        </p:txBody>
      </p:sp>
      <p:pic>
        <p:nvPicPr>
          <p:cNvPr id="501" name="Google Shape;501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4139"/>
            <a:ext cx="12192000" cy="330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qrcoder.ru/code/?irina_karpeeva%40mail.ru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88" y="3489992"/>
            <a:ext cx="12573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67D8D03-3257-4871-A33E-C40D061C0D10}"/>
              </a:ext>
            </a:extLst>
          </p:cNvPr>
          <p:cNvSpPr/>
          <p:nvPr/>
        </p:nvSpPr>
        <p:spPr>
          <a:xfrm>
            <a:off x="2771955" y="4747293"/>
            <a:ext cx="8671092" cy="558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ctr">
              <a:lnSpc>
                <a:spcPct val="101400"/>
              </a:lnSpc>
            </a:pPr>
            <a:r>
              <a:rPr lang="ru-RU" sz="3200" dirty="0">
                <a:latin typeface="Circe Bold" pitchFamily="34" charset="-52"/>
              </a:rPr>
              <a:t>Задавайте вопросы, зовите хороших людей</a:t>
            </a:r>
            <a:r>
              <a:rPr lang="en-US" sz="3200" dirty="0">
                <a:latin typeface="Circe Bold" pitchFamily="34" charset="-5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7118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2EDD85-C76F-42F4-A048-E5ADF9A56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1641"/>
            <a:ext cx="10515600" cy="49153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Рассмотрим вопросы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: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чем особенность реверсивного 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наставничества? </a:t>
            </a:r>
          </a:p>
          <a:p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Основные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методы реверсивного 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наставничества</a:t>
            </a:r>
          </a:p>
          <a:p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Опыт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организации реверсивного 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наставничества: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МАОУ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СОШ 16 </a:t>
            </a:r>
            <a:r>
              <a:rPr lang="ru-RU" dirty="0" err="1">
                <a:solidFill>
                  <a:srgbClr val="002060"/>
                </a:solidFill>
                <a:latin typeface="Bahnschrift SemiBold Condensed" panose="020B0502040204020203" pitchFamily="34" charset="0"/>
              </a:rPr>
              <a:t>г.о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. Долгопрудный, </a:t>
            </a:r>
            <a:endParaRPr lang="ru-RU" dirty="0" smtClean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МБОУ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«Гимназия №1» </a:t>
            </a:r>
            <a:r>
              <a:rPr lang="ru-RU" dirty="0" err="1">
                <a:solidFill>
                  <a:srgbClr val="002060"/>
                </a:solidFill>
                <a:latin typeface="Bahnschrift SemiBold Condensed" panose="020B0502040204020203" pitchFamily="34" charset="0"/>
              </a:rPr>
              <a:t>г.о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Серпухов</a:t>
            </a:r>
          </a:p>
          <a:p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Опыт других регионов: Всероссийский Форум Наставников-2023. </a:t>
            </a:r>
            <a:endParaRPr lang="ru-RU" dirty="0" smtClean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Голосование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по специальной номинации "Лучшая практика РЕВЕРСИВНОГО 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наставничества« в  </a:t>
            </a:r>
            <a:r>
              <a:rPr lang="ru-RU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группе в ВК "Сообщество наставников</a:t>
            </a:r>
            <a:r>
              <a:rPr lang="ru-RU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"</a:t>
            </a:r>
            <a:endParaRPr lang="ru-RU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pPr marL="0" indent="0" algn="just">
              <a:buNone/>
            </a:pPr>
            <a:endParaRPr lang="ru-RU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46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xmlns="" id="{6679DAD6-79FA-4ACF-8135-45E040F87F73}"/>
              </a:ext>
            </a:extLst>
          </p:cNvPr>
          <p:cNvSpPr txBox="1">
            <a:spLocks/>
          </p:cNvSpPr>
          <p:nvPr/>
        </p:nvSpPr>
        <p:spPr>
          <a:xfrm>
            <a:off x="3005279" y="678903"/>
            <a:ext cx="6194969" cy="728726"/>
          </a:xfrm>
          <a:prstGeom prst="rect">
            <a:avLst/>
          </a:prstGeom>
        </p:spPr>
        <p:txBody>
          <a:bodyPr vert="horz" lIns="91673" tIns="45837" rIns="91673" bIns="4583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Какие стратегии наставничества являются инновационными?</a:t>
            </a:r>
            <a:endParaRPr kumimoji="0" lang="ru-RU" sz="2807" b="1" i="0" u="none" strike="noStrike" kern="1200" cap="none" spc="-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578" y="1981469"/>
            <a:ext cx="7168596" cy="366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69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xmlns="" id="{6679DAD6-79FA-4ACF-8135-45E040F87F73}"/>
              </a:ext>
            </a:extLst>
          </p:cNvPr>
          <p:cNvSpPr txBox="1">
            <a:spLocks/>
          </p:cNvSpPr>
          <p:nvPr/>
        </p:nvSpPr>
        <p:spPr>
          <a:xfrm>
            <a:off x="3005279" y="678903"/>
            <a:ext cx="6194969" cy="728726"/>
          </a:xfrm>
          <a:prstGeom prst="rect">
            <a:avLst/>
          </a:prstGeom>
        </p:spPr>
        <p:txBody>
          <a:bodyPr vert="horz" lIns="91673" tIns="45837" rIns="91673" bIns="4583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чем особенность реверсивного </a:t>
            </a:r>
            <a:r>
              <a:rPr lang="ru-RU" sz="2807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наставничества?</a:t>
            </a:r>
            <a:endParaRPr kumimoji="0" lang="ru-RU" sz="2807" b="1" i="0" u="none" strike="noStrike" kern="1200" cap="none" spc="-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453" y="2053087"/>
            <a:ext cx="866954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наставничество, при котором осуществляется взаимодействие между двумя </a:t>
            </a:r>
            <a:r>
              <a:rPr lang="ru-RU" sz="2400" dirty="0" smtClean="0"/>
              <a:t>педагогами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старший по возрасту, опыту или позиции становится подопечным младшего по этим параметрам сотрудника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/>
              <a:t>опытный</a:t>
            </a:r>
            <a:r>
              <a:rPr lang="ru-RU" sz="2400" dirty="0"/>
              <a:t>, высококвалифицированный профессионал становится наставником для менее опытного и </a:t>
            </a:r>
            <a:r>
              <a:rPr lang="ru-RU" sz="2400" dirty="0" smtClean="0"/>
              <a:t>квалифицированного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молодой педагог обучает более опытного по вопросам профессиональной </a:t>
            </a:r>
            <a:r>
              <a:rPr lang="ru-RU" sz="2400" dirty="0" smtClean="0"/>
              <a:t>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878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xmlns="" id="{6679DAD6-79FA-4ACF-8135-45E040F87F73}"/>
              </a:ext>
            </a:extLst>
          </p:cNvPr>
          <p:cNvSpPr txBox="1">
            <a:spLocks/>
          </p:cNvSpPr>
          <p:nvPr/>
        </p:nvSpPr>
        <p:spPr>
          <a:xfrm>
            <a:off x="3005279" y="678903"/>
            <a:ext cx="6194969" cy="728726"/>
          </a:xfrm>
          <a:prstGeom prst="rect">
            <a:avLst/>
          </a:prstGeom>
        </p:spPr>
        <p:txBody>
          <a:bodyPr vert="horz" lIns="91673" tIns="45837" rIns="91673" bIns="4583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чем особенность реверсивного </a:t>
            </a:r>
            <a:r>
              <a:rPr lang="ru-RU" sz="2807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наставничества?</a:t>
            </a:r>
            <a:endParaRPr kumimoji="0" lang="ru-RU" sz="2807" b="1" i="0" u="none" strike="noStrike" kern="1200" cap="none" spc="-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453" y="2053087"/>
            <a:ext cx="108002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наставник должен быть моложе </a:t>
            </a:r>
            <a:r>
              <a:rPr lang="ru-RU" sz="2400" dirty="0" smtClean="0"/>
              <a:t>наставляемого, так как реверсивное </a:t>
            </a:r>
            <a:r>
              <a:rPr lang="ru-RU" sz="2400" dirty="0"/>
              <a:t>наставничество дает возможность установления </a:t>
            </a:r>
            <a:r>
              <a:rPr lang="ru-RU" sz="2400" dirty="0" err="1"/>
              <a:t>межпоколенческих</a:t>
            </a:r>
            <a:r>
              <a:rPr lang="ru-RU" sz="2400" dirty="0"/>
              <a:t> контактов. Его понимают как «инструмент социального обмена, использование опыта обоих поколений за счет понимания их потребностей, систем </a:t>
            </a:r>
            <a:r>
              <a:rPr lang="ru-RU" sz="2400" dirty="0" smtClean="0"/>
              <a:t>ценностей»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/>
              <a:t>наставник </a:t>
            </a:r>
            <a:r>
              <a:rPr lang="ru-RU" sz="2400" dirty="0"/>
              <a:t>имеет возраст, статус или педагогический стаж ниже, чем у наставляемого, так как значительный опыт работы в школе, профессиональный педагогический стаж приводят к трудностям в адаптации к изменяющимся образовательным условиям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67452" y="1407629"/>
            <a:ext cx="4932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Субъект реверсивного наставничества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634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7452" y="1407629"/>
            <a:ext cx="1879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Субъектность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97813504"/>
              </p:ext>
            </p:extLst>
          </p:nvPr>
        </p:nvGraphicFramePr>
        <p:xfrm>
          <a:off x="5529532" y="181154"/>
          <a:ext cx="6459268" cy="6288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67452" y="2276268"/>
            <a:ext cx="43013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Ориентации </a:t>
            </a:r>
            <a:r>
              <a:rPr lang="ru-RU" sz="2400" dirty="0"/>
              <a:t>субъектов реверсивного наставничества на </a:t>
            </a:r>
            <a:r>
              <a:rPr lang="ru-RU" sz="2400" dirty="0" smtClean="0"/>
              <a:t>КОНСТРУКТИВНОЕ (РАЗВИВАЮЩЕЕ) ВЗАИМОДЕЙСТВИЕ, </a:t>
            </a:r>
            <a:r>
              <a:rPr lang="ru-RU" sz="2400" dirty="0"/>
              <a:t>что позволяет говорить о том, что в его основание должны быть положены </a:t>
            </a:r>
            <a:r>
              <a:rPr lang="ru-RU" sz="2400" b="1" dirty="0"/>
              <a:t>принципы сотрудничества, равноправия и </a:t>
            </a:r>
            <a:r>
              <a:rPr lang="ru-RU" sz="2400" b="1" dirty="0" smtClean="0"/>
              <a:t>партнерства.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43235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xmlns="" id="{6679DAD6-79FA-4ACF-8135-45E040F87F73}"/>
              </a:ext>
            </a:extLst>
          </p:cNvPr>
          <p:cNvSpPr txBox="1">
            <a:spLocks/>
          </p:cNvSpPr>
          <p:nvPr/>
        </p:nvSpPr>
        <p:spPr>
          <a:xfrm>
            <a:off x="3005279" y="678903"/>
            <a:ext cx="6194969" cy="728726"/>
          </a:xfrm>
          <a:prstGeom prst="rect">
            <a:avLst/>
          </a:prstGeom>
        </p:spPr>
        <p:txBody>
          <a:bodyPr vert="horz" lIns="91673" tIns="45837" rIns="91673" bIns="4583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чем особенность реверсивного </a:t>
            </a:r>
            <a:r>
              <a:rPr lang="ru-RU" sz="2807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наставничества?</a:t>
            </a:r>
            <a:endParaRPr kumimoji="0" lang="ru-RU" sz="2807" b="1" i="0" u="none" strike="noStrike" kern="1200" cap="none" spc="-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0701" y="2254014"/>
            <a:ext cx="100970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профессиональные затруднения чаще всего соотносятся с информационной компетентностью</a:t>
            </a:r>
            <a:endParaRPr lang="ru-RU" sz="24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создание условий для оказания помощи и поддержки личности, попавшей в ситуацию профессионального </a:t>
            </a:r>
            <a:r>
              <a:rPr lang="ru-RU" sz="2400" dirty="0" smtClean="0"/>
              <a:t>затруднения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р</a:t>
            </a:r>
            <a:r>
              <a:rPr lang="ru-RU" sz="2400" dirty="0" smtClean="0"/>
              <a:t>азновозрастной </a:t>
            </a:r>
            <a:r>
              <a:rPr lang="ru-RU" sz="2400" dirty="0"/>
              <a:t>обмен знаниями на основе набора обучающих алгоритмов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7452" y="1407629"/>
            <a:ext cx="4732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Целерезультативные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 характеристики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77807" y="160768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E74C3C"/>
                </a:solidFill>
                <a:latin typeface="museo_sans_cyrl500"/>
              </a:rPr>
              <a:t>От цифрового разрыва до культурных кодов, от «круглых столов» до </a:t>
            </a:r>
            <a:r>
              <a:rPr lang="ru-RU" b="1" i="1" dirty="0" err="1" smtClean="0">
                <a:solidFill>
                  <a:srgbClr val="E74C3C"/>
                </a:solidFill>
                <a:latin typeface="museo_sans_cyrl500"/>
              </a:rPr>
              <a:t>флеш</a:t>
            </a:r>
            <a:r>
              <a:rPr lang="ru-RU" b="1" i="1" dirty="0" smtClean="0">
                <a:solidFill>
                  <a:srgbClr val="E74C3C"/>
                </a:solidFill>
                <a:latin typeface="museo_sans_cyrl500"/>
              </a:rPr>
              <a:t>-форматов</a:t>
            </a:r>
            <a:endParaRPr lang="ru-RU" b="1" i="1" dirty="0">
              <a:solidFill>
                <a:srgbClr val="E74C3C"/>
              </a:solidFill>
              <a:effectLst/>
              <a:latin typeface="museo_sans_cyrl50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5521" y="4977836"/>
            <a:ext cx="63202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E74C3C"/>
                </a:solidFill>
                <a:latin typeface="museo_sans_cyrl500"/>
              </a:rPr>
              <a:t>СОВРЕМЕННЫЕ ТЕХНОЛОГИИ ОБУЧЕНИЯ</a:t>
            </a:r>
          </a:p>
          <a:p>
            <a:pPr algn="ctr"/>
            <a:r>
              <a:rPr lang="ru-RU" b="1" dirty="0" smtClean="0">
                <a:solidFill>
                  <a:srgbClr val="E74C3C"/>
                </a:solidFill>
                <a:latin typeface="museo_sans_cyrl500"/>
              </a:rPr>
              <a:t>НОВЫЕ ТРЕНДЫ</a:t>
            </a:r>
          </a:p>
          <a:p>
            <a:pPr algn="ctr"/>
            <a:r>
              <a:rPr lang="ru-RU" b="1" dirty="0" smtClean="0">
                <a:solidFill>
                  <a:srgbClr val="E74C3C"/>
                </a:solidFill>
                <a:latin typeface="museo_sans_cyrl500"/>
              </a:rPr>
              <a:t>ЦИФРОВИЗАЦИЯ</a:t>
            </a:r>
          </a:p>
          <a:p>
            <a:pPr algn="ctr"/>
            <a:r>
              <a:rPr lang="ru-RU" b="1" dirty="0" smtClean="0">
                <a:solidFill>
                  <a:srgbClr val="E74C3C"/>
                </a:solidFill>
                <a:latin typeface="museo_sans_cyrl500"/>
              </a:rPr>
              <a:t>ПОЗНАНИЕ СОВРЕМЕННОЙ КУЛЬТУРЫ</a:t>
            </a:r>
            <a:endParaRPr lang="ru-RU" b="1" dirty="0">
              <a:solidFill>
                <a:srgbClr val="E74C3C"/>
              </a:solidFill>
              <a:latin typeface="museo_sans_cyrl500"/>
            </a:endParaRPr>
          </a:p>
        </p:txBody>
      </p:sp>
    </p:spTree>
    <p:extLst>
      <p:ext uri="{BB962C8B-B14F-4D97-AF65-F5344CB8AC3E}">
        <p14:creationId xmlns:p14="http://schemas.microsoft.com/office/powerpoint/2010/main" val="3899364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xmlns="" id="{6679DAD6-79FA-4ACF-8135-45E040F87F73}"/>
              </a:ext>
            </a:extLst>
          </p:cNvPr>
          <p:cNvSpPr txBox="1">
            <a:spLocks/>
          </p:cNvSpPr>
          <p:nvPr/>
        </p:nvSpPr>
        <p:spPr>
          <a:xfrm>
            <a:off x="3005279" y="678903"/>
            <a:ext cx="6194969" cy="728726"/>
          </a:xfrm>
          <a:prstGeom prst="rect">
            <a:avLst/>
          </a:prstGeom>
        </p:spPr>
        <p:txBody>
          <a:bodyPr vert="horz" lIns="91673" tIns="45837" rIns="91673" bIns="4583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2807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чем особенность реверсивного </a:t>
            </a:r>
            <a:r>
              <a:rPr lang="ru-RU" sz="2807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наставничества?</a:t>
            </a:r>
            <a:endParaRPr kumimoji="0" lang="ru-RU" sz="2807" b="1" i="0" u="none" strike="noStrike" kern="1200" cap="none" spc="-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453" y="2053087"/>
            <a:ext cx="107312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dirty="0"/>
              <a:t>личностно-ориентированный (опираясь на него, наставник должен выявить у наставляемого особые присущие ему качества и ориентироваться на них при выборе методов и средств наставнической деятельности);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/>
              <a:t>системно-</a:t>
            </a:r>
            <a:r>
              <a:rPr lang="ru-RU" sz="2400" dirty="0" err="1" smtClean="0"/>
              <a:t>деятельностный</a:t>
            </a:r>
            <a:r>
              <a:rPr lang="ru-RU" sz="2400" dirty="0" smtClean="0"/>
              <a:t> </a:t>
            </a:r>
            <a:r>
              <a:rPr lang="ru-RU" sz="2400" dirty="0"/>
              <a:t>(описывает основные компоненты реверсивного наставничества и взаимосвязь между ними и предполагает использование активных и интерактивных форм, методов и приемов взаимодействия между наставником и наставляемым); </a:t>
            </a:r>
            <a:endParaRPr lang="ru-RU" sz="24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/>
              <a:t>персонализированный </a:t>
            </a:r>
            <a:r>
              <a:rPr lang="ru-RU" sz="2400" dirty="0"/>
              <a:t>(переносит вектор внимания с наставника, который в своей деятельности с наставляемым опирается на его индивидуальные особенности, на самого наставляемого, который осознает себя активным субъектом взаимодействия, ответственным за его </a:t>
            </a:r>
            <a:r>
              <a:rPr lang="ru-RU" sz="2400" dirty="0" smtClean="0"/>
              <a:t>результаты)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67452" y="1407629"/>
            <a:ext cx="4047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Методические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характеристики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720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2370" y="2078966"/>
            <a:ext cx="84452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РЕВЕРСИВНОЕ НАСТАВНИЧЕСТВО </a:t>
            </a:r>
            <a:r>
              <a:rPr lang="ru-RU" sz="2800" dirty="0" smtClean="0"/>
              <a:t>является </a:t>
            </a:r>
            <a:r>
              <a:rPr lang="ru-RU" sz="2800" dirty="0"/>
              <a:t>современной </a:t>
            </a:r>
            <a:r>
              <a:rPr lang="ru-RU" sz="3600" b="1" dirty="0">
                <a:solidFill>
                  <a:srgbClr val="002060"/>
                </a:solidFill>
              </a:rPr>
              <a:t>формой обучения </a:t>
            </a:r>
            <a:r>
              <a:rPr lang="ru-RU" sz="2800" dirty="0"/>
              <a:t>и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способом развития профессиональных отношений </a:t>
            </a:r>
            <a:r>
              <a:rPr lang="ru-RU" sz="2800" dirty="0"/>
              <a:t>между субъектами образовательного процесса разного </a:t>
            </a:r>
            <a:r>
              <a:rPr lang="ru-RU" sz="2800" dirty="0" smtClean="0"/>
              <a:t>возраста.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929984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9299</TotalTime>
  <Words>579</Words>
  <Application>Microsoft Office PowerPoint</Application>
  <PresentationFormat>Широкоэкранный</PresentationFormat>
  <Paragraphs>66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Bahnschrift SemiBold Condensed</vt:lpstr>
      <vt:lpstr>Calibri</vt:lpstr>
      <vt:lpstr>Calibri Light</vt:lpstr>
      <vt:lpstr>Circe Bold</vt:lpstr>
      <vt:lpstr>museo_sans_cyrl500</vt:lpstr>
      <vt:lpstr>Times New Roman</vt:lpstr>
      <vt:lpstr>Тема Office</vt:lpstr>
      <vt:lpstr>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Алёна Мигеева</dc:creator>
  <cp:lastModifiedBy>irina_karpeeva@outlook.com</cp:lastModifiedBy>
  <cp:revision>197</cp:revision>
  <dcterms:created xsi:type="dcterms:W3CDTF">2021-08-23T14:20:13Z</dcterms:created>
  <dcterms:modified xsi:type="dcterms:W3CDTF">2023-11-08T10:36:29Z</dcterms:modified>
</cp:coreProperties>
</file>