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6" r:id="rId4"/>
    <p:sldId id="272" r:id="rId5"/>
    <p:sldId id="273" r:id="rId6"/>
    <p:sldId id="270" r:id="rId7"/>
    <p:sldId id="278" r:id="rId8"/>
    <p:sldId id="279" r:id="rId9"/>
    <p:sldId id="283" r:id="rId10"/>
    <p:sldId id="288" r:id="rId1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A6AA"/>
    <a:srgbClr val="379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0D535A-E74A-4F01-AD12-DAE7FB49D10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2C65B9-AC09-4237-A9AA-D43921069826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профессиональных навыков и компетенций педагогов с целью повышения качества образовательного процесса </a:t>
          </a:r>
          <a:endParaRPr lang="ru-RU" dirty="0"/>
        </a:p>
      </dgm:t>
    </dgm:pt>
    <dgm:pt modelId="{46EE458C-137F-4506-BCBB-25AA5E45FB1B}" type="parTrans" cxnId="{BD10BDE3-F1D5-4CB4-975B-621D58A73E76}">
      <dgm:prSet/>
      <dgm:spPr/>
      <dgm:t>
        <a:bodyPr/>
        <a:lstStyle/>
        <a:p>
          <a:endParaRPr lang="ru-RU"/>
        </a:p>
      </dgm:t>
    </dgm:pt>
    <dgm:pt modelId="{F66EE8BE-DFD9-4E5C-848D-932FC01E93AB}" type="sibTrans" cxnId="{BD10BDE3-F1D5-4CB4-975B-621D58A73E76}">
      <dgm:prSet/>
      <dgm:spPr/>
      <dgm:t>
        <a:bodyPr/>
        <a:lstStyle/>
        <a:p>
          <a:endParaRPr lang="ru-RU"/>
        </a:p>
      </dgm:t>
    </dgm:pt>
    <dgm:pt modelId="{DCDB6467-02D8-4CDE-BE0F-EF98AAEEEDB3}">
      <dgm:prSet phldrT="[Текст]"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Реверсивное наставничество способствует развитию критического мышления, инициативности, ответственности, уверенности в себе. Формирует навыки самоанализа и самооценки, способности продуктивно слушать и верно воспринимать информацию, умение четко и ясно выражать свое мнение.</a:t>
          </a:r>
          <a:endParaRPr lang="ru-RU" sz="1200" dirty="0"/>
        </a:p>
      </dgm:t>
    </dgm:pt>
    <dgm:pt modelId="{1584364C-E65B-48FF-8808-3206564FB67C}" type="parTrans" cxnId="{9BE80DA0-4960-41CF-87C9-841709A2644C}">
      <dgm:prSet/>
      <dgm:spPr/>
      <dgm:t>
        <a:bodyPr/>
        <a:lstStyle/>
        <a:p>
          <a:endParaRPr lang="ru-RU"/>
        </a:p>
      </dgm:t>
    </dgm:pt>
    <dgm:pt modelId="{698E3F46-F1D0-4ECE-95E3-EB3D7E52CFB5}" type="sibTrans" cxnId="{9BE80DA0-4960-41CF-87C9-841709A2644C}">
      <dgm:prSet/>
      <dgm:spPr/>
      <dgm:t>
        <a:bodyPr/>
        <a:lstStyle/>
        <a:p>
          <a:endParaRPr lang="ru-RU"/>
        </a:p>
      </dgm:t>
    </dgm:pt>
    <dgm:pt modelId="{ED1FA431-5DF4-46EE-B733-96DFEF4FEC16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навыков сотрудничества и умения работать в команде,  конструктивно взаимодействовать с коллегами</a:t>
          </a:r>
          <a:endParaRPr lang="ru-RU" dirty="0"/>
        </a:p>
      </dgm:t>
    </dgm:pt>
    <dgm:pt modelId="{F53F9744-FBD5-416F-B0D2-760FE1528CCD}" type="parTrans" cxnId="{D61A6185-5CC1-4DC5-91B8-9C3E1CF454DB}">
      <dgm:prSet/>
      <dgm:spPr/>
      <dgm:t>
        <a:bodyPr/>
        <a:lstStyle/>
        <a:p>
          <a:endParaRPr lang="ru-RU"/>
        </a:p>
      </dgm:t>
    </dgm:pt>
    <dgm:pt modelId="{71E33A93-E08C-44C7-8E5A-4C5241F14DA4}" type="sibTrans" cxnId="{D61A6185-5CC1-4DC5-91B8-9C3E1CF454DB}">
      <dgm:prSet/>
      <dgm:spPr/>
      <dgm:t>
        <a:bodyPr/>
        <a:lstStyle/>
        <a:p>
          <a:endParaRPr lang="ru-RU"/>
        </a:p>
      </dgm:t>
    </dgm:pt>
    <dgm:pt modelId="{7FAC413F-E760-44F2-801F-9F983BFCABE1}">
      <dgm:prSet phldrT="[Текст]"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Реверсивное наставничество способствует развитию навыков обратной связи, установлению доверительной атмосферы на основе взаимного уважения и понимания между наставниками и наставляемыми. Предоставляет возможность обмениваться опытом и знаниями о методах и подходах к проведению уроков. </a:t>
          </a:r>
          <a:endParaRPr lang="ru-RU" sz="1200" dirty="0"/>
        </a:p>
      </dgm:t>
    </dgm:pt>
    <dgm:pt modelId="{258A1052-A318-4B04-B657-B98C2F5A058D}" type="parTrans" cxnId="{A82BEAAF-07F6-45F7-B7C3-A61E129B22DB}">
      <dgm:prSet/>
      <dgm:spPr/>
      <dgm:t>
        <a:bodyPr/>
        <a:lstStyle/>
        <a:p>
          <a:endParaRPr lang="ru-RU"/>
        </a:p>
      </dgm:t>
    </dgm:pt>
    <dgm:pt modelId="{E8C00FC0-C227-4C45-89D8-BDFA2A57C8FA}" type="sibTrans" cxnId="{A82BEAAF-07F6-45F7-B7C3-A61E129B22DB}">
      <dgm:prSet/>
      <dgm:spPr/>
      <dgm:t>
        <a:bodyPr/>
        <a:lstStyle/>
        <a:p>
          <a:endParaRPr lang="ru-RU"/>
        </a:p>
      </dgm:t>
    </dgm:pt>
    <dgm:pt modelId="{4BC79A90-D03D-4AEA-8407-7B72F8E3CC9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профессионального удовлетворения результатами своей работы</a:t>
          </a:r>
          <a:endParaRPr lang="ru-RU" dirty="0"/>
        </a:p>
      </dgm:t>
    </dgm:pt>
    <dgm:pt modelId="{AEB1BD24-8AFA-4560-B8DF-AFBFE9C67AF6}" type="parTrans" cxnId="{A44EF630-AFA9-4D50-AEA5-62396C11F4AD}">
      <dgm:prSet/>
      <dgm:spPr/>
      <dgm:t>
        <a:bodyPr/>
        <a:lstStyle/>
        <a:p>
          <a:endParaRPr lang="ru-RU"/>
        </a:p>
      </dgm:t>
    </dgm:pt>
    <dgm:pt modelId="{C976384E-A729-49EC-8107-0A726AC56E98}" type="sibTrans" cxnId="{A44EF630-AFA9-4D50-AEA5-62396C11F4AD}">
      <dgm:prSet/>
      <dgm:spPr/>
      <dgm:t>
        <a:bodyPr/>
        <a:lstStyle/>
        <a:p>
          <a:endParaRPr lang="ru-RU"/>
        </a:p>
      </dgm:t>
    </dgm:pt>
    <dgm:pt modelId="{E70ABD09-3267-42A7-9F3E-A3CD0A7DD2CE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лидерских качеств у педагога через саморазвитие, повышение мотивации </a:t>
          </a:r>
          <a:endParaRPr lang="ru-RU" dirty="0"/>
        </a:p>
      </dgm:t>
    </dgm:pt>
    <dgm:pt modelId="{D2E68C79-FA8B-47EF-8B8B-FCBAC9774A87}" type="parTrans" cxnId="{5036EE3B-47BD-442F-8851-D73A63F39A47}">
      <dgm:prSet/>
      <dgm:spPr/>
      <dgm:t>
        <a:bodyPr/>
        <a:lstStyle/>
        <a:p>
          <a:endParaRPr lang="ru-RU"/>
        </a:p>
      </dgm:t>
    </dgm:pt>
    <dgm:pt modelId="{4C031B3D-FD47-422F-A13A-A02C4DF4CE66}" type="sibTrans" cxnId="{5036EE3B-47BD-442F-8851-D73A63F39A47}">
      <dgm:prSet/>
      <dgm:spPr/>
      <dgm:t>
        <a:bodyPr/>
        <a:lstStyle/>
        <a:p>
          <a:endParaRPr lang="ru-RU"/>
        </a:p>
      </dgm:t>
    </dgm:pt>
    <dgm:pt modelId="{E00C049A-B57D-4722-B81B-1A9C0F1DD03C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Реверсивное</a:t>
          </a:r>
          <a:r>
            <a:rPr lang="ru-RU" sz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наставничество дает возможность избежать профессионального выгорания. Создает условия для развития навыков своей работы и для общения, помогает устанавливать новые цели . Это позволяет стать более эффективным педагогом и лидером в образовательной сфере. </a:t>
          </a:r>
          <a:endParaRPr lang="ru-RU" sz="1200" dirty="0"/>
        </a:p>
      </dgm:t>
    </dgm:pt>
    <dgm:pt modelId="{84B503D8-563C-4C65-B111-5F92E760CD08}" type="parTrans" cxnId="{0C6CF471-B746-422C-AB9C-DFB94E6A67A0}">
      <dgm:prSet/>
      <dgm:spPr/>
      <dgm:t>
        <a:bodyPr/>
        <a:lstStyle/>
        <a:p>
          <a:endParaRPr lang="ru-RU"/>
        </a:p>
      </dgm:t>
    </dgm:pt>
    <dgm:pt modelId="{5C4AE7B9-3A59-4D21-A7B7-DB634DD89166}" type="sibTrans" cxnId="{0C6CF471-B746-422C-AB9C-DFB94E6A67A0}">
      <dgm:prSet/>
      <dgm:spPr/>
      <dgm:t>
        <a:bodyPr/>
        <a:lstStyle/>
        <a:p>
          <a:endParaRPr lang="ru-RU"/>
        </a:p>
      </dgm:t>
    </dgm:pt>
    <dgm:pt modelId="{289E8E80-1F66-4E68-B998-C3C86FE74D6E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Реверсивное наставничество предоставляет возможность анализировать, оценивать педагогическую работу свою и своих коллег, с целью выявления сильных и слабых сторон.  Разрабатывать индивидуальные планы развития. </a:t>
          </a:r>
          <a:endParaRPr lang="ru-RU" sz="1200" dirty="0"/>
        </a:p>
      </dgm:t>
    </dgm:pt>
    <dgm:pt modelId="{C7FB269F-3B9E-432A-BA22-82215BA81DB4}" type="parTrans" cxnId="{7A3632C2-8A9A-45BA-80A7-73CBB15D8F8D}">
      <dgm:prSet/>
      <dgm:spPr/>
      <dgm:t>
        <a:bodyPr/>
        <a:lstStyle/>
        <a:p>
          <a:endParaRPr lang="ru-RU"/>
        </a:p>
      </dgm:t>
    </dgm:pt>
    <dgm:pt modelId="{72296A3F-3519-4C0E-B760-90865E46CA01}" type="sibTrans" cxnId="{7A3632C2-8A9A-45BA-80A7-73CBB15D8F8D}">
      <dgm:prSet/>
      <dgm:spPr/>
      <dgm:t>
        <a:bodyPr/>
        <a:lstStyle/>
        <a:p>
          <a:endParaRPr lang="ru-RU"/>
        </a:p>
      </dgm:t>
    </dgm:pt>
    <dgm:pt modelId="{9267E0C6-9764-4B65-8CA2-7F973753CA22}" type="pres">
      <dgm:prSet presAssocID="{000D535A-E74A-4F01-AD12-DAE7FB49D10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83CF22C-2B66-4EAC-8817-D044ABB1124E}" type="pres">
      <dgm:prSet presAssocID="{F12C65B9-AC09-4237-A9AA-D43921069826}" presName="linNode" presStyleCnt="0"/>
      <dgm:spPr/>
    </dgm:pt>
    <dgm:pt modelId="{2D5B77A2-AC67-44A0-B699-901125CDD3B3}" type="pres">
      <dgm:prSet presAssocID="{F12C65B9-AC09-4237-A9AA-D43921069826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68190-72A3-49DB-A959-58079D4A9C19}" type="pres">
      <dgm:prSet presAssocID="{F12C65B9-AC09-4237-A9AA-D43921069826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63884-4C9D-4AE6-B91A-C80B6ED7EEC9}" type="pres">
      <dgm:prSet presAssocID="{F66EE8BE-DFD9-4E5C-848D-932FC01E93AB}" presName="spacing" presStyleCnt="0"/>
      <dgm:spPr/>
    </dgm:pt>
    <dgm:pt modelId="{52AD3142-EEDC-49D3-9C23-1F2005CE57CB}" type="pres">
      <dgm:prSet presAssocID="{ED1FA431-5DF4-46EE-B733-96DFEF4FEC16}" presName="linNode" presStyleCnt="0"/>
      <dgm:spPr/>
    </dgm:pt>
    <dgm:pt modelId="{C1DD89EC-EA21-48B1-995D-C328A0906DF6}" type="pres">
      <dgm:prSet presAssocID="{ED1FA431-5DF4-46EE-B733-96DFEF4FEC16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09FAB-1287-432B-8068-62AB70B0F30C}" type="pres">
      <dgm:prSet presAssocID="{ED1FA431-5DF4-46EE-B733-96DFEF4FEC16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32D94-6D58-4B53-A942-A3D5008A66B7}" type="pres">
      <dgm:prSet presAssocID="{71E33A93-E08C-44C7-8E5A-4C5241F14DA4}" presName="spacing" presStyleCnt="0"/>
      <dgm:spPr/>
    </dgm:pt>
    <dgm:pt modelId="{6BE03427-CE9D-4BC3-831F-EAB77AFD6E8D}" type="pres">
      <dgm:prSet presAssocID="{E70ABD09-3267-42A7-9F3E-A3CD0A7DD2CE}" presName="linNode" presStyleCnt="0"/>
      <dgm:spPr/>
    </dgm:pt>
    <dgm:pt modelId="{25BBFEAA-7E68-47D2-8051-DB1EADCB41C9}" type="pres">
      <dgm:prSet presAssocID="{E70ABD09-3267-42A7-9F3E-A3CD0A7DD2CE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8F588-67ED-47D4-B5F9-A6FF099CD8D3}" type="pres">
      <dgm:prSet presAssocID="{E70ABD09-3267-42A7-9F3E-A3CD0A7DD2CE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F8D5B-B074-47ED-99D2-B6C26E2D8E72}" type="pres">
      <dgm:prSet presAssocID="{4C031B3D-FD47-422F-A13A-A02C4DF4CE66}" presName="spacing" presStyleCnt="0"/>
      <dgm:spPr/>
    </dgm:pt>
    <dgm:pt modelId="{3863DF2F-8DCF-4715-BAF0-A3FA019348D5}" type="pres">
      <dgm:prSet presAssocID="{4BC79A90-D03D-4AEA-8407-7B72F8E3CC93}" presName="linNode" presStyleCnt="0"/>
      <dgm:spPr/>
    </dgm:pt>
    <dgm:pt modelId="{520F6C96-D4DE-47E5-A453-74FDBDA1996E}" type="pres">
      <dgm:prSet presAssocID="{4BC79A90-D03D-4AEA-8407-7B72F8E3CC93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0E1041-AF91-4894-B5A8-0D228ACBBAEB}" type="pres">
      <dgm:prSet presAssocID="{4BC79A90-D03D-4AEA-8407-7B72F8E3CC93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6CF471-B746-422C-AB9C-DFB94E6A67A0}" srcId="{E70ABD09-3267-42A7-9F3E-A3CD0A7DD2CE}" destId="{E00C049A-B57D-4722-B81B-1A9C0F1DD03C}" srcOrd="0" destOrd="0" parTransId="{84B503D8-563C-4C65-B111-5F92E760CD08}" sibTransId="{5C4AE7B9-3A59-4D21-A7B7-DB634DD89166}"/>
    <dgm:cxn modelId="{D61A6185-5CC1-4DC5-91B8-9C3E1CF454DB}" srcId="{000D535A-E74A-4F01-AD12-DAE7FB49D105}" destId="{ED1FA431-5DF4-46EE-B733-96DFEF4FEC16}" srcOrd="1" destOrd="0" parTransId="{F53F9744-FBD5-416F-B0D2-760FE1528CCD}" sibTransId="{71E33A93-E08C-44C7-8E5A-4C5241F14DA4}"/>
    <dgm:cxn modelId="{5662507C-43C9-46B3-89C2-A446A3351957}" type="presOf" srcId="{E00C049A-B57D-4722-B81B-1A9C0F1DD03C}" destId="{3388F588-67ED-47D4-B5F9-A6FF099CD8D3}" srcOrd="0" destOrd="0" presId="urn:microsoft.com/office/officeart/2005/8/layout/vList6"/>
    <dgm:cxn modelId="{49341B0C-47B9-4F05-9945-D804692397F1}" type="presOf" srcId="{DCDB6467-02D8-4CDE-BE0F-EF98AAEEEDB3}" destId="{64468190-72A3-49DB-A959-58079D4A9C19}" srcOrd="0" destOrd="0" presId="urn:microsoft.com/office/officeart/2005/8/layout/vList6"/>
    <dgm:cxn modelId="{8456519D-000D-4D5E-BF12-A3D5636D4FC2}" type="presOf" srcId="{000D535A-E74A-4F01-AD12-DAE7FB49D105}" destId="{9267E0C6-9764-4B65-8CA2-7F973753CA22}" srcOrd="0" destOrd="0" presId="urn:microsoft.com/office/officeart/2005/8/layout/vList6"/>
    <dgm:cxn modelId="{C0DD6D46-9A40-43CC-8BA7-B8FA6F250BA0}" type="presOf" srcId="{7FAC413F-E760-44F2-801F-9F983BFCABE1}" destId="{B5F09FAB-1287-432B-8068-62AB70B0F30C}" srcOrd="0" destOrd="0" presId="urn:microsoft.com/office/officeart/2005/8/layout/vList6"/>
    <dgm:cxn modelId="{A44EF630-AFA9-4D50-AEA5-62396C11F4AD}" srcId="{000D535A-E74A-4F01-AD12-DAE7FB49D105}" destId="{4BC79A90-D03D-4AEA-8407-7B72F8E3CC93}" srcOrd="3" destOrd="0" parTransId="{AEB1BD24-8AFA-4560-B8DF-AFBFE9C67AF6}" sibTransId="{C976384E-A729-49EC-8107-0A726AC56E98}"/>
    <dgm:cxn modelId="{5036EE3B-47BD-442F-8851-D73A63F39A47}" srcId="{000D535A-E74A-4F01-AD12-DAE7FB49D105}" destId="{E70ABD09-3267-42A7-9F3E-A3CD0A7DD2CE}" srcOrd="2" destOrd="0" parTransId="{D2E68C79-FA8B-47EF-8B8B-FCBAC9774A87}" sibTransId="{4C031B3D-FD47-422F-A13A-A02C4DF4CE66}"/>
    <dgm:cxn modelId="{137C4F06-1BF5-4F15-93CC-0186AD013E3B}" type="presOf" srcId="{289E8E80-1F66-4E68-B998-C3C86FE74D6E}" destId="{0E0E1041-AF91-4894-B5A8-0D228ACBBAEB}" srcOrd="0" destOrd="0" presId="urn:microsoft.com/office/officeart/2005/8/layout/vList6"/>
    <dgm:cxn modelId="{BD92239E-DCF6-4B3B-B094-0441DC931C5B}" type="presOf" srcId="{4BC79A90-D03D-4AEA-8407-7B72F8E3CC93}" destId="{520F6C96-D4DE-47E5-A453-74FDBDA1996E}" srcOrd="0" destOrd="0" presId="urn:microsoft.com/office/officeart/2005/8/layout/vList6"/>
    <dgm:cxn modelId="{7C0293E1-3E9D-44C5-BB5E-B1A939DEE8F6}" type="presOf" srcId="{E70ABD09-3267-42A7-9F3E-A3CD0A7DD2CE}" destId="{25BBFEAA-7E68-47D2-8051-DB1EADCB41C9}" srcOrd="0" destOrd="0" presId="urn:microsoft.com/office/officeart/2005/8/layout/vList6"/>
    <dgm:cxn modelId="{E1B0F088-A072-4F20-9596-C3D36E3C01EA}" type="presOf" srcId="{ED1FA431-5DF4-46EE-B733-96DFEF4FEC16}" destId="{C1DD89EC-EA21-48B1-995D-C328A0906DF6}" srcOrd="0" destOrd="0" presId="urn:microsoft.com/office/officeart/2005/8/layout/vList6"/>
    <dgm:cxn modelId="{7A3632C2-8A9A-45BA-80A7-73CBB15D8F8D}" srcId="{4BC79A90-D03D-4AEA-8407-7B72F8E3CC93}" destId="{289E8E80-1F66-4E68-B998-C3C86FE74D6E}" srcOrd="0" destOrd="0" parTransId="{C7FB269F-3B9E-432A-BA22-82215BA81DB4}" sibTransId="{72296A3F-3519-4C0E-B760-90865E46CA01}"/>
    <dgm:cxn modelId="{BD10BDE3-F1D5-4CB4-975B-621D58A73E76}" srcId="{000D535A-E74A-4F01-AD12-DAE7FB49D105}" destId="{F12C65B9-AC09-4237-A9AA-D43921069826}" srcOrd="0" destOrd="0" parTransId="{46EE458C-137F-4506-BCBB-25AA5E45FB1B}" sibTransId="{F66EE8BE-DFD9-4E5C-848D-932FC01E93AB}"/>
    <dgm:cxn modelId="{9BE80DA0-4960-41CF-87C9-841709A2644C}" srcId="{F12C65B9-AC09-4237-A9AA-D43921069826}" destId="{DCDB6467-02D8-4CDE-BE0F-EF98AAEEEDB3}" srcOrd="0" destOrd="0" parTransId="{1584364C-E65B-48FF-8808-3206564FB67C}" sibTransId="{698E3F46-F1D0-4ECE-95E3-EB3D7E52CFB5}"/>
    <dgm:cxn modelId="{A82BEAAF-07F6-45F7-B7C3-A61E129B22DB}" srcId="{ED1FA431-5DF4-46EE-B733-96DFEF4FEC16}" destId="{7FAC413F-E760-44F2-801F-9F983BFCABE1}" srcOrd="0" destOrd="0" parTransId="{258A1052-A318-4B04-B657-B98C2F5A058D}" sibTransId="{E8C00FC0-C227-4C45-89D8-BDFA2A57C8FA}"/>
    <dgm:cxn modelId="{2A5BA122-86D8-4467-BFB8-44BA162B4429}" type="presOf" srcId="{F12C65B9-AC09-4237-A9AA-D43921069826}" destId="{2D5B77A2-AC67-44A0-B699-901125CDD3B3}" srcOrd="0" destOrd="0" presId="urn:microsoft.com/office/officeart/2005/8/layout/vList6"/>
    <dgm:cxn modelId="{B4640F78-F938-42F4-A88C-FFB0678AC390}" type="presParOf" srcId="{9267E0C6-9764-4B65-8CA2-7F973753CA22}" destId="{383CF22C-2B66-4EAC-8817-D044ABB1124E}" srcOrd="0" destOrd="0" presId="urn:microsoft.com/office/officeart/2005/8/layout/vList6"/>
    <dgm:cxn modelId="{B1FA5B75-24F5-4229-B679-C2F2AE9B79F4}" type="presParOf" srcId="{383CF22C-2B66-4EAC-8817-D044ABB1124E}" destId="{2D5B77A2-AC67-44A0-B699-901125CDD3B3}" srcOrd="0" destOrd="0" presId="urn:microsoft.com/office/officeart/2005/8/layout/vList6"/>
    <dgm:cxn modelId="{0258CF45-938D-4C61-A05D-DD9C13B39622}" type="presParOf" srcId="{383CF22C-2B66-4EAC-8817-D044ABB1124E}" destId="{64468190-72A3-49DB-A959-58079D4A9C19}" srcOrd="1" destOrd="0" presId="urn:microsoft.com/office/officeart/2005/8/layout/vList6"/>
    <dgm:cxn modelId="{55558618-E926-4C94-AD3A-C0A73B830EC8}" type="presParOf" srcId="{9267E0C6-9764-4B65-8CA2-7F973753CA22}" destId="{8E863884-4C9D-4AE6-B91A-C80B6ED7EEC9}" srcOrd="1" destOrd="0" presId="urn:microsoft.com/office/officeart/2005/8/layout/vList6"/>
    <dgm:cxn modelId="{316E4E60-9C90-499A-90DF-94CDCB854B9B}" type="presParOf" srcId="{9267E0C6-9764-4B65-8CA2-7F973753CA22}" destId="{52AD3142-EEDC-49D3-9C23-1F2005CE57CB}" srcOrd="2" destOrd="0" presId="urn:microsoft.com/office/officeart/2005/8/layout/vList6"/>
    <dgm:cxn modelId="{D69CB25B-CA0C-42AE-8EF8-91B937C18E01}" type="presParOf" srcId="{52AD3142-EEDC-49D3-9C23-1F2005CE57CB}" destId="{C1DD89EC-EA21-48B1-995D-C328A0906DF6}" srcOrd="0" destOrd="0" presId="urn:microsoft.com/office/officeart/2005/8/layout/vList6"/>
    <dgm:cxn modelId="{0B2F82B2-4B43-4D71-8E54-5E804ECAE29E}" type="presParOf" srcId="{52AD3142-EEDC-49D3-9C23-1F2005CE57CB}" destId="{B5F09FAB-1287-432B-8068-62AB70B0F30C}" srcOrd="1" destOrd="0" presId="urn:microsoft.com/office/officeart/2005/8/layout/vList6"/>
    <dgm:cxn modelId="{C38E2DB4-8F3E-4FC8-80A5-FA660DA1D478}" type="presParOf" srcId="{9267E0C6-9764-4B65-8CA2-7F973753CA22}" destId="{95A32D94-6D58-4B53-A942-A3D5008A66B7}" srcOrd="3" destOrd="0" presId="urn:microsoft.com/office/officeart/2005/8/layout/vList6"/>
    <dgm:cxn modelId="{4737876C-B54C-4CFD-AD59-95A968227AF6}" type="presParOf" srcId="{9267E0C6-9764-4B65-8CA2-7F973753CA22}" destId="{6BE03427-CE9D-4BC3-831F-EAB77AFD6E8D}" srcOrd="4" destOrd="0" presId="urn:microsoft.com/office/officeart/2005/8/layout/vList6"/>
    <dgm:cxn modelId="{27F337F5-4DD6-4493-AE97-BC468E4BF860}" type="presParOf" srcId="{6BE03427-CE9D-4BC3-831F-EAB77AFD6E8D}" destId="{25BBFEAA-7E68-47D2-8051-DB1EADCB41C9}" srcOrd="0" destOrd="0" presId="urn:microsoft.com/office/officeart/2005/8/layout/vList6"/>
    <dgm:cxn modelId="{293B3532-E7DB-478C-8859-979A4359E7AC}" type="presParOf" srcId="{6BE03427-CE9D-4BC3-831F-EAB77AFD6E8D}" destId="{3388F588-67ED-47D4-B5F9-A6FF099CD8D3}" srcOrd="1" destOrd="0" presId="urn:microsoft.com/office/officeart/2005/8/layout/vList6"/>
    <dgm:cxn modelId="{847F6A91-2E73-4BC1-BC9A-4BBD983A8E8C}" type="presParOf" srcId="{9267E0C6-9764-4B65-8CA2-7F973753CA22}" destId="{82EF8D5B-B074-47ED-99D2-B6C26E2D8E72}" srcOrd="5" destOrd="0" presId="urn:microsoft.com/office/officeart/2005/8/layout/vList6"/>
    <dgm:cxn modelId="{5FAB25C0-CF90-4E3F-B7AD-5FE6EC900A38}" type="presParOf" srcId="{9267E0C6-9764-4B65-8CA2-7F973753CA22}" destId="{3863DF2F-8DCF-4715-BAF0-A3FA019348D5}" srcOrd="6" destOrd="0" presId="urn:microsoft.com/office/officeart/2005/8/layout/vList6"/>
    <dgm:cxn modelId="{1A4526F3-B882-4150-92B0-EA5B76F5752B}" type="presParOf" srcId="{3863DF2F-8DCF-4715-BAF0-A3FA019348D5}" destId="{520F6C96-D4DE-47E5-A453-74FDBDA1996E}" srcOrd="0" destOrd="0" presId="urn:microsoft.com/office/officeart/2005/8/layout/vList6"/>
    <dgm:cxn modelId="{81E66ACB-F8F5-4C7E-8586-C9C3BC2848A9}" type="presParOf" srcId="{3863DF2F-8DCF-4715-BAF0-A3FA019348D5}" destId="{0E0E1041-AF91-4894-B5A8-0D228ACBBAE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C797C5-2C6D-43AC-9C05-A9A6FA7923E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BC62A6E-9870-4C22-9140-51606D2FA3E3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Активное слушание.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Даем возможность каждому выразить свои мысли и эмоции. Выстраиваем конструктивный диалог. Стараемся понять точку зрения каждого. Полученную информацию используем для решения проблемы.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98AEB5-A922-427F-A861-ACFDC7A9AC87}" type="parTrans" cxnId="{A010A61F-9396-49A1-8116-E8992F34F92C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0CA2D4-AD9B-4D3F-AD8E-0669B1614ADD}" type="sibTrans" cxnId="{A010A61F-9396-49A1-8116-E8992F34F92C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593A28-EB5B-46E9-9239-89B06AC0E2C8}">
      <dgm:prSet phldrT="[Текст]" custT="1"/>
      <dgm:spPr/>
      <dgm:t>
        <a:bodyPr/>
        <a:lstStyle/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 Ежемесячные «Разговоры по душам»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Создаем доверительную атмосферу, по пятницам устраиваем минутки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релакса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 актером драматического </a:t>
          </a:r>
          <a:b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театра и кино.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Поощряем открытое обсуждение, приветствуем любые вопросы.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A4C463-0F0F-4801-A2CC-939F17B5CBC9}" type="parTrans" cxnId="{259A3693-993D-4BAD-8D78-A70EFDBA327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E6F52F-A0C8-4C76-BBD3-EC7D3D329AA5}" type="sibTrans" cxnId="{259A3693-993D-4BAD-8D78-A70EFDBA327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74DCA7-6101-4618-B4EC-5EA32DD25C53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4. Предлагаем конструктивную обратную связь через Телеграмм-канал  </a:t>
          </a:r>
          <a:b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«Лестница успеха»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Даем конкретные советы и практические шаги для развития профессиональных навыков и достижения целей.</a:t>
          </a:r>
        </a:p>
      </dgm:t>
    </dgm:pt>
    <dgm:pt modelId="{CB31CBFD-2957-4BEE-B8BA-7FFEAD815AB2}" type="parTrans" cxnId="{7FC67C64-536A-44C6-B998-9F5759D74BF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121FCA-633A-4427-9662-B10854D97A8F}" type="sibTrans" cxnId="{7FC67C64-536A-44C6-B998-9F5759D74BF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3C4B9-4881-4B47-8896-0BF9B4C08316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5. Развиваемся вместе. Совместная подготовка к урокам, просмотр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видеоуроков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их анализ. Исследуем новые методы и подходы, участвуем в обучающих программах. Обмениваемся опытом и лучшими практиками с коллегами.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65A25D-A897-46C3-B419-2FADDBC0D0F9}" type="parTrans" cxnId="{52905808-8535-444A-BB5D-4475188C659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FD92BD-532A-4179-9660-027730D23E00}" type="sibTrans" cxnId="{52905808-8535-444A-BB5D-4475188C659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D1D57B-FF04-4906-A909-140436E7809B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 Устанавливаем SMART-цели. Помогаем наставляемому поставить конкретные, измеримые, достижимые, релевантные и ограниченные во времени (SMART) цели.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DC4980-24F1-4B15-AE02-AC67D44D2939}" type="parTrans" cxnId="{D1B31B31-9E7A-4CFE-8BA9-194BD6EAC555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7BFFD5-D1BC-45E4-9504-9F1831235FFC}" type="sibTrans" cxnId="{D1B31B31-9E7A-4CFE-8BA9-194BD6EAC555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05094C-41A9-46BC-AD6C-9CC910465A25}" type="pres">
      <dgm:prSet presAssocID="{DCC797C5-2C6D-43AC-9C05-A9A6FA7923E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AFC0C8-674C-4269-9437-0516C22798A5}" type="pres">
      <dgm:prSet presAssocID="{FBC62A6E-9870-4C22-9140-51606D2FA3E3}" presName="node" presStyleLbl="node1" presStyleIdx="0" presStyleCnt="5" custScaleX="80087" custScaleY="108607" custLinFactNeighborX="-9560" custLinFactNeighborY="2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22E7F-7423-4197-BE20-B6D4AF93A1F3}" type="pres">
      <dgm:prSet presAssocID="{BD0CA2D4-AD9B-4D3F-AD8E-0669B1614ADD}" presName="sibTrans" presStyleCnt="0"/>
      <dgm:spPr/>
    </dgm:pt>
    <dgm:pt modelId="{65719A3B-EA68-4505-A8C6-3512514D92B6}" type="pres">
      <dgm:prSet presAssocID="{28593A28-EB5B-46E9-9239-89B06AC0E2C8}" presName="node" presStyleLbl="node1" presStyleIdx="1" presStyleCnt="5" custScaleX="80741" custScaleY="108938" custLinFactNeighborX="-17003" custLinFactNeighborY="2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5664C-AF5F-4D69-8964-AF3A03B45466}" type="pres">
      <dgm:prSet presAssocID="{9CE6F52F-A0C8-4C76-BBD3-EC7D3D329AA5}" presName="sibTrans" presStyleCnt="0"/>
      <dgm:spPr/>
    </dgm:pt>
    <dgm:pt modelId="{F6CD54CF-6BDF-4892-ACA0-CE568A453349}" type="pres">
      <dgm:prSet presAssocID="{0374DCA7-6101-4618-B4EC-5EA32DD25C53}" presName="node" presStyleLbl="node1" presStyleIdx="2" presStyleCnt="5" custScaleX="79639" custScaleY="113746" custLinFactX="-52070" custLinFactY="1931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156B9-563F-4E58-9BCA-65A41FF34EB9}" type="pres">
      <dgm:prSet presAssocID="{01121FCA-633A-4427-9662-B10854D97A8F}" presName="sibTrans" presStyleCnt="0"/>
      <dgm:spPr/>
    </dgm:pt>
    <dgm:pt modelId="{AD50811F-A0D7-40D4-A2E1-789901135E85}" type="pres">
      <dgm:prSet presAssocID="{7383C4B9-4881-4B47-8896-0BF9B4C08316}" presName="node" presStyleLbl="node1" presStyleIdx="3" presStyleCnt="5" custScaleX="80240" custScaleY="112752" custLinFactNeighborX="67566" custLinFactNeighborY="-9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85C8C-7279-4578-8000-13C3C40D80D3}" type="pres">
      <dgm:prSet presAssocID="{DAFD92BD-532A-4179-9660-027730D23E00}" presName="sibTrans" presStyleCnt="0"/>
      <dgm:spPr/>
    </dgm:pt>
    <dgm:pt modelId="{2CA88019-428B-4616-B9B7-D8FC11C3657B}" type="pres">
      <dgm:prSet presAssocID="{00D1D57B-FF04-4906-A909-140436E7809B}" presName="node" presStyleLbl="node1" presStyleIdx="4" presStyleCnt="5" custScaleX="81389" custScaleY="109623" custLinFactY="-26060" custLinFactNeighborX="2195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4965BA-AECF-4E3B-8C2A-2BBF31500B8F}" type="presOf" srcId="{DCC797C5-2C6D-43AC-9C05-A9A6FA7923EF}" destId="{2805094C-41A9-46BC-AD6C-9CC910465A25}" srcOrd="0" destOrd="0" presId="urn:microsoft.com/office/officeart/2005/8/layout/default"/>
    <dgm:cxn modelId="{259A3693-993D-4BAD-8D78-A70EFDBA3277}" srcId="{DCC797C5-2C6D-43AC-9C05-A9A6FA7923EF}" destId="{28593A28-EB5B-46E9-9239-89B06AC0E2C8}" srcOrd="1" destOrd="0" parTransId="{A2A4C463-0F0F-4801-A2CC-939F17B5CBC9}" sibTransId="{9CE6F52F-A0C8-4C76-BBD3-EC7D3D329AA5}"/>
    <dgm:cxn modelId="{8A39D8E8-1E9F-41D0-9E61-773ACE5082C1}" type="presOf" srcId="{28593A28-EB5B-46E9-9239-89B06AC0E2C8}" destId="{65719A3B-EA68-4505-A8C6-3512514D92B6}" srcOrd="0" destOrd="0" presId="urn:microsoft.com/office/officeart/2005/8/layout/default"/>
    <dgm:cxn modelId="{EF10C428-613C-473E-806D-94B6BCB0DB6A}" type="presOf" srcId="{7383C4B9-4881-4B47-8896-0BF9B4C08316}" destId="{AD50811F-A0D7-40D4-A2E1-789901135E85}" srcOrd="0" destOrd="0" presId="urn:microsoft.com/office/officeart/2005/8/layout/default"/>
    <dgm:cxn modelId="{8B620D95-54AE-401E-A522-4D26B3168A89}" type="presOf" srcId="{FBC62A6E-9870-4C22-9140-51606D2FA3E3}" destId="{A7AFC0C8-674C-4269-9437-0516C22798A5}" srcOrd="0" destOrd="0" presId="urn:microsoft.com/office/officeart/2005/8/layout/default"/>
    <dgm:cxn modelId="{7FC67C64-536A-44C6-B998-9F5759D74BF4}" srcId="{DCC797C5-2C6D-43AC-9C05-A9A6FA7923EF}" destId="{0374DCA7-6101-4618-B4EC-5EA32DD25C53}" srcOrd="2" destOrd="0" parTransId="{CB31CBFD-2957-4BEE-B8BA-7FFEAD815AB2}" sibTransId="{01121FCA-633A-4427-9662-B10854D97A8F}"/>
    <dgm:cxn modelId="{D1B31B31-9E7A-4CFE-8BA9-194BD6EAC555}" srcId="{DCC797C5-2C6D-43AC-9C05-A9A6FA7923EF}" destId="{00D1D57B-FF04-4906-A909-140436E7809B}" srcOrd="4" destOrd="0" parTransId="{D5DC4980-24F1-4B15-AE02-AC67D44D2939}" sibTransId="{827BFFD5-D1BC-45E4-9504-9F1831235FFC}"/>
    <dgm:cxn modelId="{A010A61F-9396-49A1-8116-E8992F34F92C}" srcId="{DCC797C5-2C6D-43AC-9C05-A9A6FA7923EF}" destId="{FBC62A6E-9870-4C22-9140-51606D2FA3E3}" srcOrd="0" destOrd="0" parTransId="{F298AEB5-A922-427F-A861-ACFDC7A9AC87}" sibTransId="{BD0CA2D4-AD9B-4D3F-AD8E-0669B1614ADD}"/>
    <dgm:cxn modelId="{AD319D7A-E79F-42D8-93F0-3DC0A9189D05}" type="presOf" srcId="{00D1D57B-FF04-4906-A909-140436E7809B}" destId="{2CA88019-428B-4616-B9B7-D8FC11C3657B}" srcOrd="0" destOrd="0" presId="urn:microsoft.com/office/officeart/2005/8/layout/default"/>
    <dgm:cxn modelId="{52905808-8535-444A-BB5D-4475188C6591}" srcId="{DCC797C5-2C6D-43AC-9C05-A9A6FA7923EF}" destId="{7383C4B9-4881-4B47-8896-0BF9B4C08316}" srcOrd="3" destOrd="0" parTransId="{4065A25D-A897-46C3-B419-2FADDBC0D0F9}" sibTransId="{DAFD92BD-532A-4179-9660-027730D23E00}"/>
    <dgm:cxn modelId="{E365E191-F3E5-4C60-B81F-E636172B82CD}" type="presOf" srcId="{0374DCA7-6101-4618-B4EC-5EA32DD25C53}" destId="{F6CD54CF-6BDF-4892-ACA0-CE568A453349}" srcOrd="0" destOrd="0" presId="urn:microsoft.com/office/officeart/2005/8/layout/default"/>
    <dgm:cxn modelId="{F8D8D5BD-F786-4F82-9C09-69DACE9951F1}" type="presParOf" srcId="{2805094C-41A9-46BC-AD6C-9CC910465A25}" destId="{A7AFC0C8-674C-4269-9437-0516C22798A5}" srcOrd="0" destOrd="0" presId="urn:microsoft.com/office/officeart/2005/8/layout/default"/>
    <dgm:cxn modelId="{FAFB1AB1-C825-4A6B-9B92-4335B612F66A}" type="presParOf" srcId="{2805094C-41A9-46BC-AD6C-9CC910465A25}" destId="{F4D22E7F-7423-4197-BE20-B6D4AF93A1F3}" srcOrd="1" destOrd="0" presId="urn:microsoft.com/office/officeart/2005/8/layout/default"/>
    <dgm:cxn modelId="{FF92D982-DBDD-4C76-BC70-371E74402C07}" type="presParOf" srcId="{2805094C-41A9-46BC-AD6C-9CC910465A25}" destId="{65719A3B-EA68-4505-A8C6-3512514D92B6}" srcOrd="2" destOrd="0" presId="urn:microsoft.com/office/officeart/2005/8/layout/default"/>
    <dgm:cxn modelId="{7E448EA4-06AB-48CA-A1B5-6AA525BA68CA}" type="presParOf" srcId="{2805094C-41A9-46BC-AD6C-9CC910465A25}" destId="{52F5664C-AF5F-4D69-8964-AF3A03B45466}" srcOrd="3" destOrd="0" presId="urn:microsoft.com/office/officeart/2005/8/layout/default"/>
    <dgm:cxn modelId="{4FDDB997-5A11-4037-8B62-F66E623116A3}" type="presParOf" srcId="{2805094C-41A9-46BC-AD6C-9CC910465A25}" destId="{F6CD54CF-6BDF-4892-ACA0-CE568A453349}" srcOrd="4" destOrd="0" presId="urn:microsoft.com/office/officeart/2005/8/layout/default"/>
    <dgm:cxn modelId="{3C6ADC88-304E-4FA4-BF71-61AB651288A8}" type="presParOf" srcId="{2805094C-41A9-46BC-AD6C-9CC910465A25}" destId="{18A156B9-563F-4E58-9BCA-65A41FF34EB9}" srcOrd="5" destOrd="0" presId="urn:microsoft.com/office/officeart/2005/8/layout/default"/>
    <dgm:cxn modelId="{02F0DA0D-F92F-4B3B-B28C-CA8298809FD2}" type="presParOf" srcId="{2805094C-41A9-46BC-AD6C-9CC910465A25}" destId="{AD50811F-A0D7-40D4-A2E1-789901135E85}" srcOrd="6" destOrd="0" presId="urn:microsoft.com/office/officeart/2005/8/layout/default"/>
    <dgm:cxn modelId="{39BE6FA8-533F-4D83-BE6D-5193C2E2A3C6}" type="presParOf" srcId="{2805094C-41A9-46BC-AD6C-9CC910465A25}" destId="{D6285C8C-7279-4578-8000-13C3C40D80D3}" srcOrd="7" destOrd="0" presId="urn:microsoft.com/office/officeart/2005/8/layout/default"/>
    <dgm:cxn modelId="{B52EAC71-462C-4AB1-AA7C-AE165CFBA581}" type="presParOf" srcId="{2805094C-41A9-46BC-AD6C-9CC910465A25}" destId="{2CA88019-428B-4616-B9B7-D8FC11C3657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61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773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76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561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43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41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53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86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08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85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F7FCE-F012-4970-A78D-E14D34D3953C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8DD2A-B6D3-477A-8989-A8A0036361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17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8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2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3723" y="771525"/>
            <a:ext cx="8715375" cy="3243621"/>
          </a:xfrm>
        </p:spPr>
        <p:txBody>
          <a:bodyPr>
            <a:noAutofit/>
          </a:bodyPr>
          <a:lstStyle/>
          <a:p>
            <a:r>
              <a:rPr lang="ru-RU" sz="36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Реверсивное наставничество </a:t>
            </a:r>
            <a:b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</a:t>
            </a: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инструмент </a:t>
            </a:r>
            <a:b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роста педагогов</a:t>
            </a:r>
            <a:endParaRPr lang="ru-RU" sz="3600" i="1" spc="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5068" y="5324959"/>
            <a:ext cx="3810000" cy="953255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№16 </a:t>
            </a:r>
          </a:p>
          <a:p>
            <a:pPr algn="l"/>
            <a:r>
              <a:rPr lang="ru-RU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</a:t>
            </a:r>
            <a:r>
              <a:rPr lang="ru-RU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Долгопрудный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216" y="573741"/>
            <a:ext cx="1725713" cy="9152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79384" y="582450"/>
            <a:ext cx="72652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практики наставничества»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937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460" y="2411290"/>
            <a:ext cx="495433" cy="371575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337449"/>
            <a:ext cx="9914021" cy="5520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800" b="1" i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работы по наставничеству</a:t>
            </a:r>
            <a:endParaRPr lang="ru-RU" sz="28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t="25966" b="24626"/>
          <a:stretch/>
        </p:blipFill>
        <p:spPr>
          <a:xfrm>
            <a:off x="10052248" y="1132090"/>
            <a:ext cx="1450578" cy="1376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496" y="753059"/>
            <a:ext cx="2473776" cy="2196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l="9999" t="275" r="17047" b="644"/>
          <a:stretch/>
        </p:blipFill>
        <p:spPr>
          <a:xfrm rot="21219351">
            <a:off x="983810" y="1209190"/>
            <a:ext cx="2183715" cy="13699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/>
          <a:srcRect l="9744" t="2673" r="20601" b="2304"/>
          <a:stretch/>
        </p:blipFill>
        <p:spPr>
          <a:xfrm>
            <a:off x="5348445" y="1036762"/>
            <a:ext cx="1993285" cy="12560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983034">
            <a:off x="8246038" y="4656263"/>
            <a:ext cx="1296219" cy="17282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/>
          <a:srcRect l="18659" r="5662" b="28477"/>
          <a:stretch/>
        </p:blipFill>
        <p:spPr>
          <a:xfrm>
            <a:off x="2403338" y="2749855"/>
            <a:ext cx="2216178" cy="15708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37164">
            <a:off x="4024112" y="4525586"/>
            <a:ext cx="2168740" cy="16265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3"/>
          <a:srcRect t="18617" r="8774"/>
          <a:stretch/>
        </p:blipFill>
        <p:spPr>
          <a:xfrm>
            <a:off x="3627954" y="889461"/>
            <a:ext cx="1451344" cy="172634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/>
          <a:srcRect b="12732"/>
          <a:stretch/>
        </p:blipFill>
        <p:spPr>
          <a:xfrm>
            <a:off x="6546219" y="4805649"/>
            <a:ext cx="1326502" cy="15434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5"/>
          <a:srcRect l="6020" t="10795" b="16396"/>
          <a:stretch/>
        </p:blipFill>
        <p:spPr>
          <a:xfrm rot="194179">
            <a:off x="7441310" y="3021057"/>
            <a:ext cx="1425707" cy="147271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308028">
            <a:off x="5169158" y="2680227"/>
            <a:ext cx="1923169" cy="14423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7"/>
          <a:srcRect l="7596" t="23660" r="16927"/>
          <a:stretch/>
        </p:blipFill>
        <p:spPr>
          <a:xfrm rot="21436421">
            <a:off x="813457" y="2813184"/>
            <a:ext cx="1223657" cy="16501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8"/>
          <a:srcRect l="22171" t="7507" r="33697" b="15959"/>
          <a:stretch/>
        </p:blipFill>
        <p:spPr>
          <a:xfrm rot="21288730">
            <a:off x="1501963" y="4491551"/>
            <a:ext cx="2121747" cy="206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49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037806" y="1097280"/>
            <a:ext cx="7129611" cy="30637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эффективное методическое взаимодействие и обмен опытом для повышения профессиональных компетенций молодых специалистов и наставников, </a:t>
            </a:r>
            <a:b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усилить единство </a:t>
            </a:r>
            <a:b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сообщества в школе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0302" y="1048559"/>
            <a:ext cx="1995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73828" y="43503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i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 других, мы учимся сами.  </a:t>
            </a:r>
            <a:br>
              <a:rPr lang="ru-RU" sz="2400" b="1" i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b="1" i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Л. Сенека</a:t>
            </a:r>
            <a:endParaRPr lang="ru-RU" sz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0338897" y="3682164"/>
            <a:ext cx="877280" cy="1347038"/>
            <a:chOff x="10338897" y="3664234"/>
            <a:chExt cx="877280" cy="134703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28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09578" y="406363"/>
            <a:ext cx="990597" cy="6045272"/>
            <a:chOff x="525644" y="6314"/>
            <a:chExt cx="1545852" cy="6045272"/>
          </a:xfrm>
          <a:scene3d>
            <a:camera prst="orthographicFront"/>
            <a:lightRig rig="flat" dir="t"/>
          </a:scene3d>
        </p:grpSpPr>
        <p:sp>
          <p:nvSpPr>
            <p:cNvPr id="5" name="Прямоугольник 4"/>
            <p:cNvSpPr/>
            <p:nvPr/>
          </p:nvSpPr>
          <p:spPr>
            <a:xfrm rot="16200000">
              <a:off x="-1851355" y="2383313"/>
              <a:ext cx="6045272" cy="129127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 rot="16200000">
              <a:off x="-1652628" y="2327461"/>
              <a:ext cx="6045272" cy="14029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vert" wrap="square" lIns="38100" tIns="38100" rIns="38100" bIns="38100" numCol="1" spcCol="1270" anchor="ctr" anchorCtr="0">
              <a:noAutofit/>
            </a:bodyPr>
            <a:lstStyle/>
            <a:p>
              <a:pPr lvl="0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</a:t>
              </a:r>
              <a:b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b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b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b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</a:t>
              </a:r>
              <a:b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6000" b="1" i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endParaRPr lang="ru-RU" sz="6000" b="1" i="1" kern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42288201"/>
              </p:ext>
            </p:extLst>
          </p:nvPr>
        </p:nvGraphicFramePr>
        <p:xfrm>
          <a:off x="1253942" y="564618"/>
          <a:ext cx="8128000" cy="5728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07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931" y="522515"/>
            <a:ext cx="4580709" cy="5756366"/>
          </a:xfrm>
          <a:prstGeom prst="rect">
            <a:avLst/>
          </a:prstGeom>
          <a:solidFill>
            <a:srgbClr val="379DA1"/>
          </a:solidFill>
          <a:ln>
            <a:solidFill>
              <a:srgbClr val="40A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7645" y="364535"/>
            <a:ext cx="8421189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школьники представляют собой новое поколение учеников, которые выросли в цифровую эпоху и активно используют современные технологии. В школах происходит внедрение инновационных инструментов.  Соответственно, современный педагог должен реагировать на изменения образовательной ситуации и реализовывать свой личностный потенциал.  Опытным педагогам, зачастую свойственны некоторый консерватизм, ориентация на традиционные формы, методы, средства обучения и воспитания, трудности в овладении новыми средствами обучения. Молодым педагогам характерно стремление к творчеству, желание проявить свои способности, но не хватает методической подготовки, навыков эффективной коммуникации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Реверсивное наставничество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может стать мощным инструментом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компетенций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молодых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и наставников.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способствует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обмену опытом и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знаниями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развитию лидерских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созданию единого </a:t>
            </a:r>
            <a:endParaRPr lang="ru-RU" sz="2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</a:t>
            </a:r>
            <a:r>
              <a:rPr lang="ru-RU" sz="2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сообщества.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41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7077" y="435668"/>
            <a:ext cx="864523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: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триадах - совместная работа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одной задачей,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       осознание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нужности наставником 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свежий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взгляд на решение проблемы молодым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специалистом        инновации и перспективы       сотрудничество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9543" y="5337798"/>
            <a:ext cx="3740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 и </a:t>
            </a:r>
            <a:r>
              <a:rPr lang="ru-RU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неповторимость   —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неотъемлемая часть успеха.                                              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(Ф. М. Достоевский</a:t>
            </a:r>
            <a:r>
              <a:rPr lang="ru-RU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896" y="2344738"/>
            <a:ext cx="702425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Уникальность: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никого не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контролирует, партнерство 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лидерских навыков у молодых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обмен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знаниями и опытом между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поколениями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взаимопонимания 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сотрудничества 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       создание сильных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команд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  <p:sp>
        <p:nvSpPr>
          <p:cNvPr id="2" name="Стрелка вправо 1"/>
          <p:cNvSpPr/>
          <p:nvPr/>
        </p:nvSpPr>
        <p:spPr>
          <a:xfrm>
            <a:off x="1918681" y="1374307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7866149" y="1374307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514427" y="2095559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507307" y="2093675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7735916" y="2871659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8525625" y="3264067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8132041" y="3646993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670993" y="4375023"/>
            <a:ext cx="425508" cy="2674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0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4766" y="499548"/>
            <a:ext cx="1187532" cy="5756366"/>
          </a:xfrm>
          <a:prstGeom prst="rect">
            <a:avLst/>
          </a:prstGeom>
          <a:solidFill>
            <a:srgbClr val="379DA1"/>
          </a:solidFill>
          <a:ln>
            <a:solidFill>
              <a:srgbClr val="40A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64771" y="0"/>
            <a:ext cx="10582102" cy="11155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Наставник представляется глазами наставляемого</a:t>
            </a:r>
            <a:endParaRPr lang="ru-RU" sz="32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6685" y="1266032"/>
            <a:ext cx="8443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 должен: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говорить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одном языке с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подопечными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Давать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объективную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происходящему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воспитательную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компетентным руководителем, лидером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Самообразовываться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самосовершенствоваться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высокой профессиональной компетентностью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педагогическим мастерством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коммуникативные, организаторские,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нравственно-этические качества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креативным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68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45" y="498084"/>
            <a:ext cx="1253555" cy="57693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783900" y="150458"/>
            <a:ext cx="9914021" cy="11155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 нашего участия в конкурсе</a:t>
            </a:r>
            <a:endParaRPr lang="ru-RU" sz="36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595" y="1266032"/>
            <a:ext cx="83020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актуальный опыт работы ОО в рамках реверсивного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 педагогическому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сообществу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Обменяться опытом работы,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практиками по данному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направлению с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образовательными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учреждениями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новые идеи и варианты развития наставнической деятельности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Подчеркнуть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важность ценность наставничества как технологии развития педагогического сообщества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свою репутацию,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стать признанным  лидером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18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48" y="495465"/>
            <a:ext cx="1255885" cy="57673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1319" y="-250417"/>
            <a:ext cx="9717578" cy="11155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главные достижения в наставничестве</a:t>
            </a:r>
            <a:endParaRPr lang="ru-RU" sz="28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2310" y="732153"/>
            <a:ext cx="83208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удовлетворенности собственной работой и улучшение психоэмоционального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педагогами уровня владения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ИКТ;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специалистов, желающих продолжать свою работу в качестве педагога в коллективе МАОУ СОШ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№16;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качественный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 обучающихся;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конфликтов с педагогическим и родительским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сообществами;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квалификационных категории у 80% педагогов;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методической копилки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обедители профессиональных 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конкурсов педагогов;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бучающиеся, победители 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призеры олимпиад и 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конкурсов различного уровня.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162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266032"/>
            <a:ext cx="1438275" cy="1078706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00832207"/>
              </p:ext>
            </p:extLst>
          </p:nvPr>
        </p:nvGraphicFramePr>
        <p:xfrm>
          <a:off x="153936" y="889462"/>
          <a:ext cx="1070768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0" y="337449"/>
            <a:ext cx="9914021" cy="5520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800" b="1" i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r>
              <a:rPr lang="ru-RU" sz="28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работы по наставничеству</a:t>
            </a:r>
            <a:endParaRPr lang="ru-RU" sz="28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338897" y="3673199"/>
            <a:ext cx="877280" cy="1347038"/>
            <a:chOff x="10338897" y="3664234"/>
            <a:chExt cx="877280" cy="134703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0294" b="88824" l="53304" r="96476">
                          <a14:foregroundMark x1="62775" y1="32647" x2="79956" y2="62353"/>
                          <a14:foregroundMark x1="85463" y1="33824" x2="75991" y2="52941"/>
                          <a14:foregroundMark x1="87225" y1="32059" x2="85242" y2="51176"/>
                          <a14:foregroundMark x1="86564" y1="40588" x2="78855" y2="53529"/>
                          <a14:foregroundMark x1="81718" y1="35000" x2="77974" y2="45588"/>
                          <a14:foregroundMark x1="74009" y1="38824" x2="80837" y2="57059"/>
                          <a14:foregroundMark x1="85683" y1="51765" x2="83700" y2="63824"/>
                          <a14:foregroundMark x1="79956" y1="55000" x2="91189" y2="67059"/>
                          <a14:foregroundMark x1="70044" y1="54118" x2="72907" y2="588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8" t="18092" r="2878" b="11061"/>
            <a:stretch/>
          </p:blipFill>
          <p:spPr>
            <a:xfrm>
              <a:off x="10542526" y="4454418"/>
              <a:ext cx="470022" cy="5568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338897" y="3664234"/>
              <a:ext cx="877280" cy="701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24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680</Words>
  <Application>Microsoft Office PowerPoint</Application>
  <PresentationFormat>Широкоэкранный</PresentationFormat>
  <Paragraphs>72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     Тема:  Реверсивное наставничество  как эффективный  инструмент  профессионального роста педагогов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 других, мы учимся сами.   Л. Сенека</dc:title>
  <dc:creator>Другой пользователь</dc:creator>
  <cp:lastModifiedBy>irina_karpeeva@outlook.com</cp:lastModifiedBy>
  <cp:revision>97</cp:revision>
  <cp:lastPrinted>2023-10-11T11:13:22Z</cp:lastPrinted>
  <dcterms:created xsi:type="dcterms:W3CDTF">2023-10-06T11:16:18Z</dcterms:created>
  <dcterms:modified xsi:type="dcterms:W3CDTF">2023-11-09T06:27:53Z</dcterms:modified>
</cp:coreProperties>
</file>